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90" r:id="rId2"/>
    <p:sldId id="410" r:id="rId3"/>
    <p:sldId id="415" r:id="rId4"/>
    <p:sldId id="414" r:id="rId5"/>
    <p:sldId id="416" r:id="rId6"/>
    <p:sldId id="417" r:id="rId7"/>
    <p:sldId id="263" r:id="rId8"/>
    <p:sldId id="418" r:id="rId9"/>
    <p:sldId id="419" r:id="rId10"/>
    <p:sldId id="420" r:id="rId11"/>
    <p:sldId id="279" r:id="rId12"/>
    <p:sldId id="421" r:id="rId13"/>
    <p:sldId id="422" r:id="rId14"/>
    <p:sldId id="424" r:id="rId15"/>
    <p:sldId id="425" r:id="rId16"/>
    <p:sldId id="426" r:id="rId17"/>
    <p:sldId id="427" r:id="rId18"/>
    <p:sldId id="423" r:id="rId19"/>
    <p:sldId id="428" r:id="rId20"/>
    <p:sldId id="430" r:id="rId21"/>
    <p:sldId id="431" r:id="rId22"/>
    <p:sldId id="432" r:id="rId23"/>
    <p:sldId id="289" r:id="rId24"/>
    <p:sldId id="295" r:id="rId25"/>
    <p:sldId id="293" r:id="rId26"/>
    <p:sldId id="434" r:id="rId27"/>
    <p:sldId id="435" r:id="rId28"/>
    <p:sldId id="436" r:id="rId29"/>
    <p:sldId id="437" r:id="rId30"/>
    <p:sldId id="438" r:id="rId31"/>
    <p:sldId id="439" r:id="rId32"/>
    <p:sldId id="440" r:id="rId33"/>
    <p:sldId id="282" r:id="rId34"/>
    <p:sldId id="441" r:id="rId35"/>
    <p:sldId id="442" r:id="rId36"/>
    <p:sldId id="443" r:id="rId37"/>
    <p:sldId id="444" r:id="rId38"/>
    <p:sldId id="445" r:id="rId39"/>
    <p:sldId id="446" r:id="rId40"/>
    <p:sldId id="296" r:id="rId41"/>
    <p:sldId id="447" r:id="rId42"/>
    <p:sldId id="448" r:id="rId43"/>
    <p:sldId id="297" r:id="rId44"/>
    <p:sldId id="298" r:id="rId45"/>
    <p:sldId id="449" r:id="rId46"/>
    <p:sldId id="301" r:id="rId47"/>
    <p:sldId id="338" r:id="rId48"/>
    <p:sldId id="450" r:id="rId49"/>
    <p:sldId id="340" r:id="rId50"/>
    <p:sldId id="339" r:id="rId51"/>
    <p:sldId id="451" r:id="rId52"/>
    <p:sldId id="452" r:id="rId53"/>
    <p:sldId id="453" r:id="rId54"/>
    <p:sldId id="454" r:id="rId55"/>
    <p:sldId id="455" r:id="rId56"/>
    <p:sldId id="333" r:id="rId57"/>
    <p:sldId id="300" r:id="rId58"/>
    <p:sldId id="299" r:id="rId59"/>
    <p:sldId id="305" r:id="rId60"/>
    <p:sldId id="307" r:id="rId61"/>
    <p:sldId id="258" r:id="rId62"/>
    <p:sldId id="31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EEB7F6-A539-4D7F-8597-31A8C861BDB1}">
          <p14:sldIdLst/>
        </p14:section>
        <p14:section name="Día 1" id="{C5C08ABF-D39F-4931-87C8-1F6EECEEB9FE}">
          <p14:sldIdLst/>
        </p14:section>
        <p14:section name="día 2" id="{B6782F4D-D213-4E2D-B67B-161F843B74CE}">
          <p14:sldIdLst/>
        </p14:section>
        <p14:section name="día 3" id="{E77B5EC2-FA58-44EC-948F-014EA38C9D90}">
          <p14:sldIdLst>
            <p14:sldId id="290"/>
            <p14:sldId id="410"/>
            <p14:sldId id="415"/>
            <p14:sldId id="414"/>
            <p14:sldId id="416"/>
            <p14:sldId id="417"/>
            <p14:sldId id="263"/>
            <p14:sldId id="418"/>
            <p14:sldId id="419"/>
            <p14:sldId id="420"/>
            <p14:sldId id="279"/>
            <p14:sldId id="421"/>
            <p14:sldId id="422"/>
            <p14:sldId id="424"/>
            <p14:sldId id="425"/>
            <p14:sldId id="426"/>
            <p14:sldId id="427"/>
            <p14:sldId id="423"/>
            <p14:sldId id="428"/>
            <p14:sldId id="430"/>
            <p14:sldId id="431"/>
            <p14:sldId id="432"/>
          </p14:sldIdLst>
        </p14:section>
        <p14:section name="día 4 (cierre)" id="{04734A35-FEC3-4719-BCFB-94A673E321F0}">
          <p14:sldIdLst>
            <p14:sldId id="289"/>
            <p14:sldId id="295"/>
            <p14:sldId id="293"/>
            <p14:sldId id="434"/>
            <p14:sldId id="435"/>
            <p14:sldId id="436"/>
            <p14:sldId id="437"/>
            <p14:sldId id="438"/>
            <p14:sldId id="439"/>
            <p14:sldId id="440"/>
            <p14:sldId id="282"/>
            <p14:sldId id="441"/>
            <p14:sldId id="442"/>
            <p14:sldId id="443"/>
            <p14:sldId id="444"/>
            <p14:sldId id="445"/>
            <p14:sldId id="446"/>
            <p14:sldId id="296"/>
            <p14:sldId id="447"/>
            <p14:sldId id="448"/>
            <p14:sldId id="297"/>
            <p14:sldId id="298"/>
            <p14:sldId id="449"/>
            <p14:sldId id="301"/>
            <p14:sldId id="338"/>
            <p14:sldId id="450"/>
            <p14:sldId id="340"/>
            <p14:sldId id="339"/>
            <p14:sldId id="451"/>
            <p14:sldId id="452"/>
            <p14:sldId id="453"/>
            <p14:sldId id="454"/>
            <p14:sldId id="455"/>
            <p14:sldId id="333"/>
            <p14:sldId id="300"/>
            <p14:sldId id="299"/>
            <p14:sldId id="305"/>
            <p14:sldId id="307"/>
            <p14:sldId id="258"/>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E84461-AFC3-4FA8-8994-26C3A851FE32}" v="2" dt="2022-04-21T13:04:29.973"/>
    <p1510:client id="{C295E8A5-F2F8-45EB-9540-58FE2F9D6C11}" v="59" dt="2022-04-21T07:40:21.89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8" autoAdjust="0"/>
    <p:restoredTop sz="94660"/>
  </p:normalViewPr>
  <p:slideViewPr>
    <p:cSldViewPr snapToGrid="0">
      <p:cViewPr varScale="1">
        <p:scale>
          <a:sx n="148" d="100"/>
          <a:sy n="148" d="100"/>
        </p:scale>
        <p:origin x="276" y="72"/>
      </p:cViewPr>
      <p:guideLst/>
    </p:cSldViewPr>
  </p:slideViewPr>
  <p:notesTextViewPr>
    <p:cViewPr>
      <p:scale>
        <a:sx n="1" d="1"/>
        <a:sy n="1" d="1"/>
      </p:scale>
      <p:origin x="0" y="0"/>
    </p:cViewPr>
  </p:notesTextViewPr>
  <p:sorterViewPr>
    <p:cViewPr>
      <p:scale>
        <a:sx n="100" d="100"/>
        <a:sy n="100" d="100"/>
      </p:scale>
      <p:origin x="0" y="-153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o César Romero Pérez" userId="63c099d545ddaddb" providerId="LiveId" clId="{A2E84461-AFC3-4FA8-8994-26C3A851FE32}"/>
    <pc:docChg chg="undo custSel delSld modSld modSection">
      <pc:chgData name="Julio César Romero Pérez" userId="63c099d545ddaddb" providerId="LiveId" clId="{A2E84461-AFC3-4FA8-8994-26C3A851FE32}" dt="2022-04-21T13:04:30.469" v="60" actId="14100"/>
      <pc:docMkLst>
        <pc:docMk/>
      </pc:docMkLst>
      <pc:sldChg chg="modSp mod">
        <pc:chgData name="Julio César Romero Pérez" userId="63c099d545ddaddb" providerId="LiveId" clId="{A2E84461-AFC3-4FA8-8994-26C3A851FE32}" dt="2022-04-21T13:02:23.345" v="38" actId="20577"/>
        <pc:sldMkLst>
          <pc:docMk/>
          <pc:sldMk cId="4111321630" sldId="289"/>
        </pc:sldMkLst>
        <pc:spChg chg="mod">
          <ac:chgData name="Julio César Romero Pérez" userId="63c099d545ddaddb" providerId="LiveId" clId="{A2E84461-AFC3-4FA8-8994-26C3A851FE32}" dt="2022-04-21T13:02:23.345" v="38" actId="20577"/>
          <ac:spMkLst>
            <pc:docMk/>
            <pc:sldMk cId="4111321630" sldId="289"/>
            <ac:spMk id="3" creationId="{DB95780D-CF73-4DD6-8508-54C5CEE629F6}"/>
          </ac:spMkLst>
        </pc:spChg>
      </pc:sldChg>
      <pc:sldChg chg="modSp mod">
        <pc:chgData name="Julio César Romero Pérez" userId="63c099d545ddaddb" providerId="LiveId" clId="{A2E84461-AFC3-4FA8-8994-26C3A851FE32}" dt="2022-04-21T12:55:32.872" v="4" actId="20577"/>
        <pc:sldMkLst>
          <pc:docMk/>
          <pc:sldMk cId="2398768598" sldId="295"/>
        </pc:sldMkLst>
        <pc:spChg chg="mod">
          <ac:chgData name="Julio César Romero Pérez" userId="63c099d545ddaddb" providerId="LiveId" clId="{A2E84461-AFC3-4FA8-8994-26C3A851FE32}" dt="2022-04-21T12:55:32.872" v="4" actId="20577"/>
          <ac:spMkLst>
            <pc:docMk/>
            <pc:sldMk cId="2398768598" sldId="295"/>
            <ac:spMk id="3" creationId="{DB95780D-CF73-4DD6-8508-54C5CEE629F6}"/>
          </ac:spMkLst>
        </pc:spChg>
      </pc:sldChg>
      <pc:sldChg chg="addSp delSp modSp mod">
        <pc:chgData name="Julio César Romero Pérez" userId="63c099d545ddaddb" providerId="LiveId" clId="{A2E84461-AFC3-4FA8-8994-26C3A851FE32}" dt="2022-04-21T13:04:30.469" v="60" actId="14100"/>
        <pc:sldMkLst>
          <pc:docMk/>
          <pc:sldMk cId="2899091593" sldId="296"/>
        </pc:sldMkLst>
        <pc:spChg chg="mod">
          <ac:chgData name="Julio César Romero Pérez" userId="63c099d545ddaddb" providerId="LiveId" clId="{A2E84461-AFC3-4FA8-8994-26C3A851FE32}" dt="2022-04-21T13:04:30.469" v="60" actId="14100"/>
          <ac:spMkLst>
            <pc:docMk/>
            <pc:sldMk cId="2899091593" sldId="296"/>
            <ac:spMk id="3" creationId="{DB95780D-CF73-4DD6-8508-54C5CEE629F6}"/>
          </ac:spMkLst>
        </pc:spChg>
        <pc:spChg chg="add del mod">
          <ac:chgData name="Julio César Romero Pérez" userId="63c099d545ddaddb" providerId="LiveId" clId="{A2E84461-AFC3-4FA8-8994-26C3A851FE32}" dt="2022-04-21T13:04:29.973" v="59" actId="767"/>
          <ac:spMkLst>
            <pc:docMk/>
            <pc:sldMk cId="2899091593" sldId="296"/>
            <ac:spMk id="4" creationId="{6844FB5F-2806-4751-AFE7-E67F4BABD8B2}"/>
          </ac:spMkLst>
        </pc:spChg>
      </pc:sldChg>
      <pc:sldChg chg="del">
        <pc:chgData name="Julio César Romero Pérez" userId="63c099d545ddaddb" providerId="LiveId" clId="{A2E84461-AFC3-4FA8-8994-26C3A851FE32}" dt="2022-04-21T12:55:27.568" v="0" actId="2696"/>
        <pc:sldMkLst>
          <pc:docMk/>
          <pc:sldMk cId="1461057733" sldId="433"/>
        </pc:sldMkLst>
      </pc:sldChg>
      <pc:sldChg chg="modSp mod">
        <pc:chgData name="Julio César Romero Pérez" userId="63c099d545ddaddb" providerId="LiveId" clId="{A2E84461-AFC3-4FA8-8994-26C3A851FE32}" dt="2022-04-21T13:02:38.702" v="40" actId="20577"/>
        <pc:sldMkLst>
          <pc:docMk/>
          <pc:sldMk cId="2627956379" sldId="434"/>
        </pc:sldMkLst>
        <pc:spChg chg="mod">
          <ac:chgData name="Julio César Romero Pérez" userId="63c099d545ddaddb" providerId="LiveId" clId="{A2E84461-AFC3-4FA8-8994-26C3A851FE32}" dt="2022-04-21T13:02:38.702" v="40" actId="20577"/>
          <ac:spMkLst>
            <pc:docMk/>
            <pc:sldMk cId="2627956379" sldId="434"/>
            <ac:spMk id="3" creationId="{DB95780D-CF73-4DD6-8508-54C5CEE629F6}"/>
          </ac:spMkLst>
        </pc:spChg>
      </pc:sldChg>
      <pc:sldChg chg="modSp mod">
        <pc:chgData name="Julio César Romero Pérez" userId="63c099d545ddaddb" providerId="LiveId" clId="{A2E84461-AFC3-4FA8-8994-26C3A851FE32}" dt="2022-04-21T13:03:01" v="41" actId="313"/>
        <pc:sldMkLst>
          <pc:docMk/>
          <pc:sldMk cId="201832128" sldId="438"/>
        </pc:sldMkLst>
        <pc:spChg chg="mod">
          <ac:chgData name="Julio César Romero Pérez" userId="63c099d545ddaddb" providerId="LiveId" clId="{A2E84461-AFC3-4FA8-8994-26C3A851FE32}" dt="2022-04-21T13:03:01" v="41" actId="313"/>
          <ac:spMkLst>
            <pc:docMk/>
            <pc:sldMk cId="201832128" sldId="438"/>
            <ac:spMk id="3" creationId="{DB95780D-CF73-4DD6-8508-54C5CEE629F6}"/>
          </ac:spMkLst>
        </pc:spChg>
      </pc:sldChg>
      <pc:sldChg chg="modSp mod">
        <pc:chgData name="Julio César Romero Pérez" userId="63c099d545ddaddb" providerId="LiveId" clId="{A2E84461-AFC3-4FA8-8994-26C3A851FE32}" dt="2022-04-21T13:03:23.523" v="43" actId="20577"/>
        <pc:sldMkLst>
          <pc:docMk/>
          <pc:sldMk cId="2180083414" sldId="441"/>
        </pc:sldMkLst>
        <pc:spChg chg="mod">
          <ac:chgData name="Julio César Romero Pérez" userId="63c099d545ddaddb" providerId="LiveId" clId="{A2E84461-AFC3-4FA8-8994-26C3A851FE32}" dt="2022-04-21T13:03:23.523" v="43" actId="20577"/>
          <ac:spMkLst>
            <pc:docMk/>
            <pc:sldMk cId="2180083414" sldId="441"/>
            <ac:spMk id="3" creationId="{DB95780D-CF73-4DD6-8508-54C5CEE629F6}"/>
          </ac:spMkLst>
        </pc:spChg>
      </pc:sldChg>
      <pc:sldChg chg="modSp mod">
        <pc:chgData name="Julio César Romero Pérez" userId="63c099d545ddaddb" providerId="LiveId" clId="{A2E84461-AFC3-4FA8-8994-26C3A851FE32}" dt="2022-04-21T13:03:35.431" v="45" actId="20577"/>
        <pc:sldMkLst>
          <pc:docMk/>
          <pc:sldMk cId="2954068480" sldId="442"/>
        </pc:sldMkLst>
        <pc:spChg chg="mod">
          <ac:chgData name="Julio César Romero Pérez" userId="63c099d545ddaddb" providerId="LiveId" clId="{A2E84461-AFC3-4FA8-8994-26C3A851FE32}" dt="2022-04-21T13:03:35.431" v="45" actId="20577"/>
          <ac:spMkLst>
            <pc:docMk/>
            <pc:sldMk cId="2954068480" sldId="442"/>
            <ac:spMk id="3" creationId="{DB95780D-CF73-4DD6-8508-54C5CEE629F6}"/>
          </ac:spMkLst>
        </pc:spChg>
      </pc:sldChg>
    </pc:docChg>
  </pc:docChgLst>
  <pc:docChgLst>
    <pc:chgData name="Julio César Romero Pérez" userId="63c099d545ddaddb" providerId="LiveId" clId="{CA2ED715-4637-4A4E-8D94-2038A9A254AE}"/>
    <pc:docChg chg="delSld modSection">
      <pc:chgData name="Julio César Romero Pérez" userId="63c099d545ddaddb" providerId="LiveId" clId="{CA2ED715-4637-4A4E-8D94-2038A9A254AE}" dt="2022-04-21T18:06:29.703" v="0" actId="47"/>
      <pc:docMkLst>
        <pc:docMk/>
      </pc:docMkLst>
      <pc:sldChg chg="del">
        <pc:chgData name="Julio César Romero Pérez" userId="63c099d545ddaddb" providerId="LiveId" clId="{CA2ED715-4637-4A4E-8D94-2038A9A254AE}" dt="2022-04-21T18:06:29.703" v="0" actId="47"/>
        <pc:sldMkLst>
          <pc:docMk/>
          <pc:sldMk cId="3479624955" sldId="256"/>
        </pc:sldMkLst>
      </pc:sldChg>
      <pc:sldChg chg="del">
        <pc:chgData name="Julio César Romero Pérez" userId="63c099d545ddaddb" providerId="LiveId" clId="{CA2ED715-4637-4A4E-8D94-2038A9A254AE}" dt="2022-04-21T18:06:29.703" v="0" actId="47"/>
        <pc:sldMkLst>
          <pc:docMk/>
          <pc:sldMk cId="787072759" sldId="257"/>
        </pc:sldMkLst>
      </pc:sldChg>
      <pc:sldChg chg="del">
        <pc:chgData name="Julio César Romero Pérez" userId="63c099d545ddaddb" providerId="LiveId" clId="{CA2ED715-4637-4A4E-8D94-2038A9A254AE}" dt="2022-04-21T18:06:29.703" v="0" actId="47"/>
        <pc:sldMkLst>
          <pc:docMk/>
          <pc:sldMk cId="503636510" sldId="261"/>
        </pc:sldMkLst>
      </pc:sldChg>
      <pc:sldChg chg="del">
        <pc:chgData name="Julio César Romero Pérez" userId="63c099d545ddaddb" providerId="LiveId" clId="{CA2ED715-4637-4A4E-8D94-2038A9A254AE}" dt="2022-04-21T18:06:29.703" v="0" actId="47"/>
        <pc:sldMkLst>
          <pc:docMk/>
          <pc:sldMk cId="1939634774" sldId="262"/>
        </pc:sldMkLst>
      </pc:sldChg>
      <pc:sldChg chg="del">
        <pc:chgData name="Julio César Romero Pérez" userId="63c099d545ddaddb" providerId="LiveId" clId="{CA2ED715-4637-4A4E-8D94-2038A9A254AE}" dt="2022-04-21T18:06:29.703" v="0" actId="47"/>
        <pc:sldMkLst>
          <pc:docMk/>
          <pc:sldMk cId="1477119045" sldId="264"/>
        </pc:sldMkLst>
      </pc:sldChg>
      <pc:sldChg chg="del">
        <pc:chgData name="Julio César Romero Pérez" userId="63c099d545ddaddb" providerId="LiveId" clId="{CA2ED715-4637-4A4E-8D94-2038A9A254AE}" dt="2022-04-21T18:06:29.703" v="0" actId="47"/>
        <pc:sldMkLst>
          <pc:docMk/>
          <pc:sldMk cId="1731188315" sldId="265"/>
        </pc:sldMkLst>
      </pc:sldChg>
      <pc:sldChg chg="del">
        <pc:chgData name="Julio César Romero Pérez" userId="63c099d545ddaddb" providerId="LiveId" clId="{CA2ED715-4637-4A4E-8D94-2038A9A254AE}" dt="2022-04-21T18:06:29.703" v="0" actId="47"/>
        <pc:sldMkLst>
          <pc:docMk/>
          <pc:sldMk cId="2263137990" sldId="266"/>
        </pc:sldMkLst>
      </pc:sldChg>
      <pc:sldChg chg="del">
        <pc:chgData name="Julio César Romero Pérez" userId="63c099d545ddaddb" providerId="LiveId" clId="{CA2ED715-4637-4A4E-8D94-2038A9A254AE}" dt="2022-04-21T18:06:29.703" v="0" actId="47"/>
        <pc:sldMkLst>
          <pc:docMk/>
          <pc:sldMk cId="3264478112" sldId="267"/>
        </pc:sldMkLst>
      </pc:sldChg>
      <pc:sldChg chg="del">
        <pc:chgData name="Julio César Romero Pérez" userId="63c099d545ddaddb" providerId="LiveId" clId="{CA2ED715-4637-4A4E-8D94-2038A9A254AE}" dt="2022-04-21T18:06:29.703" v="0" actId="47"/>
        <pc:sldMkLst>
          <pc:docMk/>
          <pc:sldMk cId="1782077968" sldId="268"/>
        </pc:sldMkLst>
      </pc:sldChg>
      <pc:sldChg chg="del">
        <pc:chgData name="Julio César Romero Pérez" userId="63c099d545ddaddb" providerId="LiveId" clId="{CA2ED715-4637-4A4E-8D94-2038A9A254AE}" dt="2022-04-21T18:06:29.703" v="0" actId="47"/>
        <pc:sldMkLst>
          <pc:docMk/>
          <pc:sldMk cId="142728557" sldId="269"/>
        </pc:sldMkLst>
      </pc:sldChg>
      <pc:sldChg chg="del">
        <pc:chgData name="Julio César Romero Pérez" userId="63c099d545ddaddb" providerId="LiveId" clId="{CA2ED715-4637-4A4E-8D94-2038A9A254AE}" dt="2022-04-21T18:06:29.703" v="0" actId="47"/>
        <pc:sldMkLst>
          <pc:docMk/>
          <pc:sldMk cId="1823744281" sldId="270"/>
        </pc:sldMkLst>
      </pc:sldChg>
      <pc:sldChg chg="del">
        <pc:chgData name="Julio César Romero Pérez" userId="63c099d545ddaddb" providerId="LiveId" clId="{CA2ED715-4637-4A4E-8D94-2038A9A254AE}" dt="2022-04-21T18:06:29.703" v="0" actId="47"/>
        <pc:sldMkLst>
          <pc:docMk/>
          <pc:sldMk cId="821940969" sldId="271"/>
        </pc:sldMkLst>
      </pc:sldChg>
      <pc:sldChg chg="del">
        <pc:chgData name="Julio César Romero Pérez" userId="63c099d545ddaddb" providerId="LiveId" clId="{CA2ED715-4637-4A4E-8D94-2038A9A254AE}" dt="2022-04-21T18:06:29.703" v="0" actId="47"/>
        <pc:sldMkLst>
          <pc:docMk/>
          <pc:sldMk cId="1958568028" sldId="274"/>
        </pc:sldMkLst>
      </pc:sldChg>
      <pc:sldChg chg="del">
        <pc:chgData name="Julio César Romero Pérez" userId="63c099d545ddaddb" providerId="LiveId" clId="{CA2ED715-4637-4A4E-8D94-2038A9A254AE}" dt="2022-04-21T18:06:29.703" v="0" actId="47"/>
        <pc:sldMkLst>
          <pc:docMk/>
          <pc:sldMk cId="3178901906" sldId="275"/>
        </pc:sldMkLst>
      </pc:sldChg>
      <pc:sldChg chg="del">
        <pc:chgData name="Julio César Romero Pérez" userId="63c099d545ddaddb" providerId="LiveId" clId="{CA2ED715-4637-4A4E-8D94-2038A9A254AE}" dt="2022-04-21T18:06:29.703" v="0" actId="47"/>
        <pc:sldMkLst>
          <pc:docMk/>
          <pc:sldMk cId="2501938756" sldId="276"/>
        </pc:sldMkLst>
      </pc:sldChg>
      <pc:sldChg chg="del">
        <pc:chgData name="Julio César Romero Pérez" userId="63c099d545ddaddb" providerId="LiveId" clId="{CA2ED715-4637-4A4E-8D94-2038A9A254AE}" dt="2022-04-21T18:06:29.703" v="0" actId="47"/>
        <pc:sldMkLst>
          <pc:docMk/>
          <pc:sldMk cId="326013318" sldId="277"/>
        </pc:sldMkLst>
      </pc:sldChg>
      <pc:sldChg chg="del">
        <pc:chgData name="Julio César Romero Pérez" userId="63c099d545ddaddb" providerId="LiveId" clId="{CA2ED715-4637-4A4E-8D94-2038A9A254AE}" dt="2022-04-21T18:06:29.703" v="0" actId="47"/>
        <pc:sldMkLst>
          <pc:docMk/>
          <pc:sldMk cId="147338703" sldId="283"/>
        </pc:sldMkLst>
      </pc:sldChg>
      <pc:sldChg chg="del">
        <pc:chgData name="Julio César Romero Pérez" userId="63c099d545ddaddb" providerId="LiveId" clId="{CA2ED715-4637-4A4E-8D94-2038A9A254AE}" dt="2022-04-21T18:06:29.703" v="0" actId="47"/>
        <pc:sldMkLst>
          <pc:docMk/>
          <pc:sldMk cId="745479184" sldId="304"/>
        </pc:sldMkLst>
      </pc:sldChg>
      <pc:sldChg chg="del">
        <pc:chgData name="Julio César Romero Pérez" userId="63c099d545ddaddb" providerId="LiveId" clId="{CA2ED715-4637-4A4E-8D94-2038A9A254AE}" dt="2022-04-21T18:06:29.703" v="0" actId="47"/>
        <pc:sldMkLst>
          <pc:docMk/>
          <pc:sldMk cId="2373101344" sldId="306"/>
        </pc:sldMkLst>
      </pc:sldChg>
      <pc:sldChg chg="del">
        <pc:chgData name="Julio César Romero Pérez" userId="63c099d545ddaddb" providerId="LiveId" clId="{CA2ED715-4637-4A4E-8D94-2038A9A254AE}" dt="2022-04-21T18:06:29.703" v="0" actId="47"/>
        <pc:sldMkLst>
          <pc:docMk/>
          <pc:sldMk cId="3323664303" sldId="308"/>
        </pc:sldMkLst>
      </pc:sldChg>
      <pc:sldChg chg="del">
        <pc:chgData name="Julio César Romero Pérez" userId="63c099d545ddaddb" providerId="LiveId" clId="{CA2ED715-4637-4A4E-8D94-2038A9A254AE}" dt="2022-04-21T18:06:29.703" v="0" actId="47"/>
        <pc:sldMkLst>
          <pc:docMk/>
          <pc:sldMk cId="1211567258" sldId="310"/>
        </pc:sldMkLst>
      </pc:sldChg>
      <pc:sldChg chg="del">
        <pc:chgData name="Julio César Romero Pérez" userId="63c099d545ddaddb" providerId="LiveId" clId="{CA2ED715-4637-4A4E-8D94-2038A9A254AE}" dt="2022-04-21T18:06:29.703" v="0" actId="47"/>
        <pc:sldMkLst>
          <pc:docMk/>
          <pc:sldMk cId="129171077" sldId="311"/>
        </pc:sldMkLst>
      </pc:sldChg>
      <pc:sldChg chg="del">
        <pc:chgData name="Julio César Romero Pérez" userId="63c099d545ddaddb" providerId="LiveId" clId="{CA2ED715-4637-4A4E-8D94-2038A9A254AE}" dt="2022-04-21T18:06:29.703" v="0" actId="47"/>
        <pc:sldMkLst>
          <pc:docMk/>
          <pc:sldMk cId="790262890" sldId="312"/>
        </pc:sldMkLst>
      </pc:sldChg>
      <pc:sldChg chg="del">
        <pc:chgData name="Julio César Romero Pérez" userId="63c099d545ddaddb" providerId="LiveId" clId="{CA2ED715-4637-4A4E-8D94-2038A9A254AE}" dt="2022-04-21T18:06:29.703" v="0" actId="47"/>
        <pc:sldMkLst>
          <pc:docMk/>
          <pc:sldMk cId="3940795677" sldId="313"/>
        </pc:sldMkLst>
      </pc:sldChg>
      <pc:sldChg chg="del">
        <pc:chgData name="Julio César Romero Pérez" userId="63c099d545ddaddb" providerId="LiveId" clId="{CA2ED715-4637-4A4E-8D94-2038A9A254AE}" dt="2022-04-21T18:06:29.703" v="0" actId="47"/>
        <pc:sldMkLst>
          <pc:docMk/>
          <pc:sldMk cId="183667138" sldId="315"/>
        </pc:sldMkLst>
      </pc:sldChg>
      <pc:sldChg chg="del">
        <pc:chgData name="Julio César Romero Pérez" userId="63c099d545ddaddb" providerId="LiveId" clId="{CA2ED715-4637-4A4E-8D94-2038A9A254AE}" dt="2022-04-21T18:06:29.703" v="0" actId="47"/>
        <pc:sldMkLst>
          <pc:docMk/>
          <pc:sldMk cId="3294430297" sldId="316"/>
        </pc:sldMkLst>
      </pc:sldChg>
      <pc:sldChg chg="del">
        <pc:chgData name="Julio César Romero Pérez" userId="63c099d545ddaddb" providerId="LiveId" clId="{CA2ED715-4637-4A4E-8D94-2038A9A254AE}" dt="2022-04-21T18:06:29.703" v="0" actId="47"/>
        <pc:sldMkLst>
          <pc:docMk/>
          <pc:sldMk cId="4003680731" sldId="317"/>
        </pc:sldMkLst>
      </pc:sldChg>
      <pc:sldChg chg="del">
        <pc:chgData name="Julio César Romero Pérez" userId="63c099d545ddaddb" providerId="LiveId" clId="{CA2ED715-4637-4A4E-8D94-2038A9A254AE}" dt="2022-04-21T18:06:29.703" v="0" actId="47"/>
        <pc:sldMkLst>
          <pc:docMk/>
          <pc:sldMk cId="182508742" sldId="318"/>
        </pc:sldMkLst>
      </pc:sldChg>
      <pc:sldChg chg="del">
        <pc:chgData name="Julio César Romero Pérez" userId="63c099d545ddaddb" providerId="LiveId" clId="{CA2ED715-4637-4A4E-8D94-2038A9A254AE}" dt="2022-04-21T18:06:29.703" v="0" actId="47"/>
        <pc:sldMkLst>
          <pc:docMk/>
          <pc:sldMk cId="2478255184" sldId="319"/>
        </pc:sldMkLst>
      </pc:sldChg>
      <pc:sldChg chg="del">
        <pc:chgData name="Julio César Romero Pérez" userId="63c099d545ddaddb" providerId="LiveId" clId="{CA2ED715-4637-4A4E-8D94-2038A9A254AE}" dt="2022-04-21T18:06:29.703" v="0" actId="47"/>
        <pc:sldMkLst>
          <pc:docMk/>
          <pc:sldMk cId="314690054" sldId="320"/>
        </pc:sldMkLst>
      </pc:sldChg>
      <pc:sldChg chg="del">
        <pc:chgData name="Julio César Romero Pérez" userId="63c099d545ddaddb" providerId="LiveId" clId="{CA2ED715-4637-4A4E-8D94-2038A9A254AE}" dt="2022-04-21T18:06:29.703" v="0" actId="47"/>
        <pc:sldMkLst>
          <pc:docMk/>
          <pc:sldMk cId="1095662456" sldId="321"/>
        </pc:sldMkLst>
      </pc:sldChg>
      <pc:sldChg chg="del">
        <pc:chgData name="Julio César Romero Pérez" userId="63c099d545ddaddb" providerId="LiveId" clId="{CA2ED715-4637-4A4E-8D94-2038A9A254AE}" dt="2022-04-21T18:06:29.703" v="0" actId="47"/>
        <pc:sldMkLst>
          <pc:docMk/>
          <pc:sldMk cId="1516299124" sldId="322"/>
        </pc:sldMkLst>
      </pc:sldChg>
      <pc:sldChg chg="del">
        <pc:chgData name="Julio César Romero Pérez" userId="63c099d545ddaddb" providerId="LiveId" clId="{CA2ED715-4637-4A4E-8D94-2038A9A254AE}" dt="2022-04-21T18:06:29.703" v="0" actId="47"/>
        <pc:sldMkLst>
          <pc:docMk/>
          <pc:sldMk cId="3756233510" sldId="323"/>
        </pc:sldMkLst>
      </pc:sldChg>
      <pc:sldChg chg="del">
        <pc:chgData name="Julio César Romero Pérez" userId="63c099d545ddaddb" providerId="LiveId" clId="{CA2ED715-4637-4A4E-8D94-2038A9A254AE}" dt="2022-04-21T18:06:29.703" v="0" actId="47"/>
        <pc:sldMkLst>
          <pc:docMk/>
          <pc:sldMk cId="3970862710" sldId="324"/>
        </pc:sldMkLst>
      </pc:sldChg>
      <pc:sldChg chg="del">
        <pc:chgData name="Julio César Romero Pérez" userId="63c099d545ddaddb" providerId="LiveId" clId="{CA2ED715-4637-4A4E-8D94-2038A9A254AE}" dt="2022-04-21T18:06:29.703" v="0" actId="47"/>
        <pc:sldMkLst>
          <pc:docMk/>
          <pc:sldMk cId="1121837769" sldId="325"/>
        </pc:sldMkLst>
      </pc:sldChg>
      <pc:sldChg chg="del">
        <pc:chgData name="Julio César Romero Pérez" userId="63c099d545ddaddb" providerId="LiveId" clId="{CA2ED715-4637-4A4E-8D94-2038A9A254AE}" dt="2022-04-21T18:06:29.703" v="0" actId="47"/>
        <pc:sldMkLst>
          <pc:docMk/>
          <pc:sldMk cId="1039186355" sldId="326"/>
        </pc:sldMkLst>
      </pc:sldChg>
      <pc:sldChg chg="del">
        <pc:chgData name="Julio César Romero Pérez" userId="63c099d545ddaddb" providerId="LiveId" clId="{CA2ED715-4637-4A4E-8D94-2038A9A254AE}" dt="2022-04-21T18:06:29.703" v="0" actId="47"/>
        <pc:sldMkLst>
          <pc:docMk/>
          <pc:sldMk cId="3108204326" sldId="327"/>
        </pc:sldMkLst>
      </pc:sldChg>
      <pc:sldChg chg="del">
        <pc:chgData name="Julio César Romero Pérez" userId="63c099d545ddaddb" providerId="LiveId" clId="{CA2ED715-4637-4A4E-8D94-2038A9A254AE}" dt="2022-04-21T18:06:29.703" v="0" actId="47"/>
        <pc:sldMkLst>
          <pc:docMk/>
          <pc:sldMk cId="1160956759" sldId="328"/>
        </pc:sldMkLst>
      </pc:sldChg>
      <pc:sldChg chg="del">
        <pc:chgData name="Julio César Romero Pérez" userId="63c099d545ddaddb" providerId="LiveId" clId="{CA2ED715-4637-4A4E-8D94-2038A9A254AE}" dt="2022-04-21T18:06:29.703" v="0" actId="47"/>
        <pc:sldMkLst>
          <pc:docMk/>
          <pc:sldMk cId="3542203446" sldId="329"/>
        </pc:sldMkLst>
      </pc:sldChg>
      <pc:sldChg chg="del">
        <pc:chgData name="Julio César Romero Pérez" userId="63c099d545ddaddb" providerId="LiveId" clId="{CA2ED715-4637-4A4E-8D94-2038A9A254AE}" dt="2022-04-21T18:06:29.703" v="0" actId="47"/>
        <pc:sldMkLst>
          <pc:docMk/>
          <pc:sldMk cId="862341206" sldId="330"/>
        </pc:sldMkLst>
      </pc:sldChg>
      <pc:sldChg chg="del">
        <pc:chgData name="Julio César Romero Pérez" userId="63c099d545ddaddb" providerId="LiveId" clId="{CA2ED715-4637-4A4E-8D94-2038A9A254AE}" dt="2022-04-21T18:06:29.703" v="0" actId="47"/>
        <pc:sldMkLst>
          <pc:docMk/>
          <pc:sldMk cId="2774880827" sldId="331"/>
        </pc:sldMkLst>
      </pc:sldChg>
      <pc:sldChg chg="del">
        <pc:chgData name="Julio César Romero Pérez" userId="63c099d545ddaddb" providerId="LiveId" clId="{CA2ED715-4637-4A4E-8D94-2038A9A254AE}" dt="2022-04-21T18:06:29.703" v="0" actId="47"/>
        <pc:sldMkLst>
          <pc:docMk/>
          <pc:sldMk cId="303413609" sldId="332"/>
        </pc:sldMkLst>
      </pc:sldChg>
      <pc:sldChg chg="del">
        <pc:chgData name="Julio César Romero Pérez" userId="63c099d545ddaddb" providerId="LiveId" clId="{CA2ED715-4637-4A4E-8D94-2038A9A254AE}" dt="2022-04-21T18:06:29.703" v="0" actId="47"/>
        <pc:sldMkLst>
          <pc:docMk/>
          <pc:sldMk cId="3720687238" sldId="334"/>
        </pc:sldMkLst>
      </pc:sldChg>
      <pc:sldChg chg="del">
        <pc:chgData name="Julio César Romero Pérez" userId="63c099d545ddaddb" providerId="LiveId" clId="{CA2ED715-4637-4A4E-8D94-2038A9A254AE}" dt="2022-04-21T18:06:29.703" v="0" actId="47"/>
        <pc:sldMkLst>
          <pc:docMk/>
          <pc:sldMk cId="3697216317" sldId="335"/>
        </pc:sldMkLst>
      </pc:sldChg>
      <pc:sldChg chg="del">
        <pc:chgData name="Julio César Romero Pérez" userId="63c099d545ddaddb" providerId="LiveId" clId="{CA2ED715-4637-4A4E-8D94-2038A9A254AE}" dt="2022-04-21T18:06:29.703" v="0" actId="47"/>
        <pc:sldMkLst>
          <pc:docMk/>
          <pc:sldMk cId="3796339918" sldId="336"/>
        </pc:sldMkLst>
      </pc:sldChg>
      <pc:sldChg chg="del">
        <pc:chgData name="Julio César Romero Pérez" userId="63c099d545ddaddb" providerId="LiveId" clId="{CA2ED715-4637-4A4E-8D94-2038A9A254AE}" dt="2022-04-21T18:06:29.703" v="0" actId="47"/>
        <pc:sldMkLst>
          <pc:docMk/>
          <pc:sldMk cId="1804821454" sldId="337"/>
        </pc:sldMkLst>
      </pc:sldChg>
      <pc:sldChg chg="del">
        <pc:chgData name="Julio César Romero Pérez" userId="63c099d545ddaddb" providerId="LiveId" clId="{CA2ED715-4637-4A4E-8D94-2038A9A254AE}" dt="2022-04-21T18:06:29.703" v="0" actId="47"/>
        <pc:sldMkLst>
          <pc:docMk/>
          <pc:sldMk cId="3221574479" sldId="385"/>
        </pc:sldMkLst>
      </pc:sldChg>
      <pc:sldChg chg="del">
        <pc:chgData name="Julio César Romero Pérez" userId="63c099d545ddaddb" providerId="LiveId" clId="{CA2ED715-4637-4A4E-8D94-2038A9A254AE}" dt="2022-04-21T18:06:29.703" v="0" actId="47"/>
        <pc:sldMkLst>
          <pc:docMk/>
          <pc:sldMk cId="3120976635" sldId="386"/>
        </pc:sldMkLst>
      </pc:sldChg>
      <pc:sldChg chg="del">
        <pc:chgData name="Julio César Romero Pérez" userId="63c099d545ddaddb" providerId="LiveId" clId="{CA2ED715-4637-4A4E-8D94-2038A9A254AE}" dt="2022-04-21T18:06:29.703" v="0" actId="47"/>
        <pc:sldMkLst>
          <pc:docMk/>
          <pc:sldMk cId="270495873" sldId="387"/>
        </pc:sldMkLst>
      </pc:sldChg>
      <pc:sldChg chg="del">
        <pc:chgData name="Julio César Romero Pérez" userId="63c099d545ddaddb" providerId="LiveId" clId="{CA2ED715-4637-4A4E-8D94-2038A9A254AE}" dt="2022-04-21T18:06:29.703" v="0" actId="47"/>
        <pc:sldMkLst>
          <pc:docMk/>
          <pc:sldMk cId="650388142" sldId="388"/>
        </pc:sldMkLst>
      </pc:sldChg>
      <pc:sldChg chg="del">
        <pc:chgData name="Julio César Romero Pérez" userId="63c099d545ddaddb" providerId="LiveId" clId="{CA2ED715-4637-4A4E-8D94-2038A9A254AE}" dt="2022-04-21T18:06:29.703" v="0" actId="47"/>
        <pc:sldMkLst>
          <pc:docMk/>
          <pc:sldMk cId="3055331064" sldId="389"/>
        </pc:sldMkLst>
      </pc:sldChg>
      <pc:sldChg chg="del">
        <pc:chgData name="Julio César Romero Pérez" userId="63c099d545ddaddb" providerId="LiveId" clId="{CA2ED715-4637-4A4E-8D94-2038A9A254AE}" dt="2022-04-21T18:06:29.703" v="0" actId="47"/>
        <pc:sldMkLst>
          <pc:docMk/>
          <pc:sldMk cId="1222371275" sldId="390"/>
        </pc:sldMkLst>
      </pc:sldChg>
      <pc:sldChg chg="del">
        <pc:chgData name="Julio César Romero Pérez" userId="63c099d545ddaddb" providerId="LiveId" clId="{CA2ED715-4637-4A4E-8D94-2038A9A254AE}" dt="2022-04-21T18:06:29.703" v="0" actId="47"/>
        <pc:sldMkLst>
          <pc:docMk/>
          <pc:sldMk cId="1721749540" sldId="391"/>
        </pc:sldMkLst>
      </pc:sldChg>
      <pc:sldChg chg="del">
        <pc:chgData name="Julio César Romero Pérez" userId="63c099d545ddaddb" providerId="LiveId" clId="{CA2ED715-4637-4A4E-8D94-2038A9A254AE}" dt="2022-04-21T18:06:29.703" v="0" actId="47"/>
        <pc:sldMkLst>
          <pc:docMk/>
          <pc:sldMk cId="3343387600" sldId="392"/>
        </pc:sldMkLst>
      </pc:sldChg>
      <pc:sldChg chg="del">
        <pc:chgData name="Julio César Romero Pérez" userId="63c099d545ddaddb" providerId="LiveId" clId="{CA2ED715-4637-4A4E-8D94-2038A9A254AE}" dt="2022-04-21T18:06:29.703" v="0" actId="47"/>
        <pc:sldMkLst>
          <pc:docMk/>
          <pc:sldMk cId="3256223278" sldId="393"/>
        </pc:sldMkLst>
      </pc:sldChg>
      <pc:sldChg chg="del">
        <pc:chgData name="Julio César Romero Pérez" userId="63c099d545ddaddb" providerId="LiveId" clId="{CA2ED715-4637-4A4E-8D94-2038A9A254AE}" dt="2022-04-21T18:06:29.703" v="0" actId="47"/>
        <pc:sldMkLst>
          <pc:docMk/>
          <pc:sldMk cId="1656266418" sldId="394"/>
        </pc:sldMkLst>
      </pc:sldChg>
      <pc:sldChg chg="del">
        <pc:chgData name="Julio César Romero Pérez" userId="63c099d545ddaddb" providerId="LiveId" clId="{CA2ED715-4637-4A4E-8D94-2038A9A254AE}" dt="2022-04-21T18:06:29.703" v="0" actId="47"/>
        <pc:sldMkLst>
          <pc:docMk/>
          <pc:sldMk cId="4110212636" sldId="395"/>
        </pc:sldMkLst>
      </pc:sldChg>
      <pc:sldChg chg="del">
        <pc:chgData name="Julio César Romero Pérez" userId="63c099d545ddaddb" providerId="LiveId" clId="{CA2ED715-4637-4A4E-8D94-2038A9A254AE}" dt="2022-04-21T18:06:29.703" v="0" actId="47"/>
        <pc:sldMkLst>
          <pc:docMk/>
          <pc:sldMk cId="2100568416" sldId="396"/>
        </pc:sldMkLst>
      </pc:sldChg>
      <pc:sldChg chg="del">
        <pc:chgData name="Julio César Romero Pérez" userId="63c099d545ddaddb" providerId="LiveId" clId="{CA2ED715-4637-4A4E-8D94-2038A9A254AE}" dt="2022-04-21T18:06:29.703" v="0" actId="47"/>
        <pc:sldMkLst>
          <pc:docMk/>
          <pc:sldMk cId="1304646167" sldId="397"/>
        </pc:sldMkLst>
      </pc:sldChg>
      <pc:sldChg chg="del">
        <pc:chgData name="Julio César Romero Pérez" userId="63c099d545ddaddb" providerId="LiveId" clId="{CA2ED715-4637-4A4E-8D94-2038A9A254AE}" dt="2022-04-21T18:06:29.703" v="0" actId="47"/>
        <pc:sldMkLst>
          <pc:docMk/>
          <pc:sldMk cId="3164087183" sldId="398"/>
        </pc:sldMkLst>
      </pc:sldChg>
      <pc:sldChg chg="del">
        <pc:chgData name="Julio César Romero Pérez" userId="63c099d545ddaddb" providerId="LiveId" clId="{CA2ED715-4637-4A4E-8D94-2038A9A254AE}" dt="2022-04-21T18:06:29.703" v="0" actId="47"/>
        <pc:sldMkLst>
          <pc:docMk/>
          <pc:sldMk cId="3671217223" sldId="399"/>
        </pc:sldMkLst>
      </pc:sldChg>
      <pc:sldChg chg="del">
        <pc:chgData name="Julio César Romero Pérez" userId="63c099d545ddaddb" providerId="LiveId" clId="{CA2ED715-4637-4A4E-8D94-2038A9A254AE}" dt="2022-04-21T18:06:29.703" v="0" actId="47"/>
        <pc:sldMkLst>
          <pc:docMk/>
          <pc:sldMk cId="1014007912" sldId="400"/>
        </pc:sldMkLst>
      </pc:sldChg>
      <pc:sldChg chg="del">
        <pc:chgData name="Julio César Romero Pérez" userId="63c099d545ddaddb" providerId="LiveId" clId="{CA2ED715-4637-4A4E-8D94-2038A9A254AE}" dt="2022-04-21T18:06:29.703" v="0" actId="47"/>
        <pc:sldMkLst>
          <pc:docMk/>
          <pc:sldMk cId="1083898806" sldId="401"/>
        </pc:sldMkLst>
      </pc:sldChg>
      <pc:sldChg chg="del">
        <pc:chgData name="Julio César Romero Pérez" userId="63c099d545ddaddb" providerId="LiveId" clId="{CA2ED715-4637-4A4E-8D94-2038A9A254AE}" dt="2022-04-21T18:06:29.703" v="0" actId="47"/>
        <pc:sldMkLst>
          <pc:docMk/>
          <pc:sldMk cId="293353665" sldId="402"/>
        </pc:sldMkLst>
      </pc:sldChg>
      <pc:sldChg chg="del">
        <pc:chgData name="Julio César Romero Pérez" userId="63c099d545ddaddb" providerId="LiveId" clId="{CA2ED715-4637-4A4E-8D94-2038A9A254AE}" dt="2022-04-21T18:06:29.703" v="0" actId="47"/>
        <pc:sldMkLst>
          <pc:docMk/>
          <pc:sldMk cId="156389447" sldId="403"/>
        </pc:sldMkLst>
      </pc:sldChg>
      <pc:sldChg chg="del">
        <pc:chgData name="Julio César Romero Pérez" userId="63c099d545ddaddb" providerId="LiveId" clId="{CA2ED715-4637-4A4E-8D94-2038A9A254AE}" dt="2022-04-21T18:06:29.703" v="0" actId="47"/>
        <pc:sldMkLst>
          <pc:docMk/>
          <pc:sldMk cId="115937983" sldId="404"/>
        </pc:sldMkLst>
      </pc:sldChg>
      <pc:sldChg chg="del">
        <pc:chgData name="Julio César Romero Pérez" userId="63c099d545ddaddb" providerId="LiveId" clId="{CA2ED715-4637-4A4E-8D94-2038A9A254AE}" dt="2022-04-21T18:06:29.703" v="0" actId="47"/>
        <pc:sldMkLst>
          <pc:docMk/>
          <pc:sldMk cId="1551519692" sldId="405"/>
        </pc:sldMkLst>
      </pc:sldChg>
      <pc:sldChg chg="del">
        <pc:chgData name="Julio César Romero Pérez" userId="63c099d545ddaddb" providerId="LiveId" clId="{CA2ED715-4637-4A4E-8D94-2038A9A254AE}" dt="2022-04-21T18:06:29.703" v="0" actId="47"/>
        <pc:sldMkLst>
          <pc:docMk/>
          <pc:sldMk cId="1479757191" sldId="406"/>
        </pc:sldMkLst>
      </pc:sldChg>
      <pc:sldChg chg="del">
        <pc:chgData name="Julio César Romero Pérez" userId="63c099d545ddaddb" providerId="LiveId" clId="{CA2ED715-4637-4A4E-8D94-2038A9A254AE}" dt="2022-04-21T18:06:29.703" v="0" actId="47"/>
        <pc:sldMkLst>
          <pc:docMk/>
          <pc:sldMk cId="814667606" sldId="407"/>
        </pc:sldMkLst>
      </pc:sldChg>
      <pc:sldChg chg="del">
        <pc:chgData name="Julio César Romero Pérez" userId="63c099d545ddaddb" providerId="LiveId" clId="{CA2ED715-4637-4A4E-8D94-2038A9A254AE}" dt="2022-04-21T18:06:29.703" v="0" actId="47"/>
        <pc:sldMkLst>
          <pc:docMk/>
          <pc:sldMk cId="2922779493" sldId="408"/>
        </pc:sldMkLst>
      </pc:sldChg>
      <pc:sldChg chg="del">
        <pc:chgData name="Julio César Romero Pérez" userId="63c099d545ddaddb" providerId="LiveId" clId="{CA2ED715-4637-4A4E-8D94-2038A9A254AE}" dt="2022-04-21T18:06:29.703" v="0" actId="47"/>
        <pc:sldMkLst>
          <pc:docMk/>
          <pc:sldMk cId="122758211" sldId="40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508359400280446E-2"/>
          <c:y val="1.7827945487148177E-2"/>
          <c:w val="0.9624917537965102"/>
          <c:h val="0.96434410902570356"/>
        </c:manualLayout>
      </c:layout>
      <c:doughnutChart>
        <c:varyColors val="1"/>
        <c:ser>
          <c:idx val="0"/>
          <c:order val="0"/>
          <c:tx>
            <c:strRef>
              <c:f>Sheet1!$B$1</c:f>
              <c:strCache>
                <c:ptCount val="1"/>
                <c:pt idx="0">
                  <c:v>Sales</c:v>
                </c:pt>
              </c:strCache>
            </c:strRef>
          </c:tx>
          <c:spPr>
            <a:solidFill>
              <a:srgbClr val="641266"/>
            </a:solidFill>
            <a:ln>
              <a:noFill/>
            </a:ln>
            <a:effectLst/>
          </c:spPr>
          <c:dPt>
            <c:idx val="0"/>
            <c:bubble3D val="0"/>
            <c:spPr>
              <a:solidFill>
                <a:srgbClr val="2741CC"/>
              </a:solidFill>
              <a:ln w="25400">
                <a:noFill/>
              </a:ln>
              <a:effectLst/>
            </c:spPr>
            <c:extLst>
              <c:ext xmlns:c16="http://schemas.microsoft.com/office/drawing/2014/chart" uri="{C3380CC4-5D6E-409C-BE32-E72D297353CC}">
                <c16:uniqueId val="{00000001-8868-4189-9EC4-3D29BBE12534}"/>
              </c:ext>
            </c:extLst>
          </c:dPt>
          <c:dPt>
            <c:idx val="1"/>
            <c:bubble3D val="0"/>
            <c:spPr>
              <a:solidFill>
                <a:srgbClr val="121888"/>
              </a:solidFill>
              <a:ln w="25400">
                <a:noFill/>
              </a:ln>
              <a:effectLst/>
            </c:spPr>
            <c:extLst>
              <c:ext xmlns:c16="http://schemas.microsoft.com/office/drawing/2014/chart" uri="{C3380CC4-5D6E-409C-BE32-E72D297353CC}">
                <c16:uniqueId val="{00000003-8868-4189-9EC4-3D29BBE12534}"/>
              </c:ext>
            </c:extLst>
          </c:dPt>
          <c:dPt>
            <c:idx val="2"/>
            <c:bubble3D val="0"/>
            <c:spPr>
              <a:solidFill>
                <a:srgbClr val="641266"/>
              </a:solidFill>
              <a:ln w="19050">
                <a:noFill/>
              </a:ln>
              <a:effectLst/>
            </c:spPr>
            <c:extLst>
              <c:ext xmlns:c16="http://schemas.microsoft.com/office/drawing/2014/chart" uri="{C3380CC4-5D6E-409C-BE32-E72D297353CC}">
                <c16:uniqueId val="{00000005-8868-4189-9EC4-3D29BBE12534}"/>
              </c:ext>
            </c:extLst>
          </c:dPt>
          <c:dPt>
            <c:idx val="3"/>
            <c:bubble3D val="0"/>
            <c:spPr>
              <a:solidFill>
                <a:srgbClr val="641266"/>
              </a:solidFill>
              <a:ln w="19050">
                <a:noFill/>
              </a:ln>
              <a:effectLst/>
            </c:spPr>
            <c:extLst>
              <c:ext xmlns:c16="http://schemas.microsoft.com/office/drawing/2014/chart" uri="{C3380CC4-5D6E-409C-BE32-E72D297353CC}">
                <c16:uniqueId val="{00000007-8868-4189-9EC4-3D29BBE12534}"/>
              </c:ext>
            </c:extLst>
          </c:dPt>
          <c:cat>
            <c:strRef>
              <c:f>Sheet1!$A$2:$A$5</c:f>
              <c:strCache>
                <c:ptCount val="2"/>
                <c:pt idx="0">
                  <c:v>1st Qtr</c:v>
                </c:pt>
                <c:pt idx="1">
                  <c:v>2nd Qtr</c:v>
                </c:pt>
              </c:strCache>
            </c:strRef>
          </c:cat>
          <c:val>
            <c:numRef>
              <c:f>Sheet1!$B$2:$B$5</c:f>
              <c:numCache>
                <c:formatCode>General</c:formatCode>
                <c:ptCount val="4"/>
                <c:pt idx="0">
                  <c:v>30</c:v>
                </c:pt>
                <c:pt idx="1">
                  <c:v>70</c:v>
                </c:pt>
              </c:numCache>
            </c:numRef>
          </c:val>
          <c:extLst>
            <c:ext xmlns:c16="http://schemas.microsoft.com/office/drawing/2014/chart" uri="{C3380CC4-5D6E-409C-BE32-E72D297353CC}">
              <c16:uniqueId val="{00000008-8868-4189-9EC4-3D29BBE12534}"/>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508359400280446E-2"/>
          <c:y val="1.7827945487148177E-2"/>
          <c:w val="0.9624917537965102"/>
          <c:h val="0.96434410902570356"/>
        </c:manualLayout>
      </c:layout>
      <c:doughnutChart>
        <c:varyColors val="1"/>
        <c:dLbls>
          <c:showLegendKey val="0"/>
          <c:showVal val="0"/>
          <c:showCatName val="0"/>
          <c:showSerName val="0"/>
          <c:showPercent val="0"/>
          <c:showBubbleSize val="0"/>
          <c:showLeaderLines val="0"/>
        </c:dLbls>
        <c:firstSliceAng val="0"/>
        <c:holeSize val="55"/>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F5A60-A963-47F9-851C-C0D4EA42BAD6}" type="datetimeFigureOut">
              <a:rPr lang="es-MX" smtClean="0"/>
              <a:t>21/04/2022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B9FE1-5563-4F52-A748-944F9D59043D}" type="slidenum">
              <a:rPr lang="es-MX" smtClean="0"/>
              <a:t>‹Nº›</a:t>
            </a:fld>
            <a:endParaRPr lang="es-MX"/>
          </a:p>
        </p:txBody>
      </p:sp>
    </p:spTree>
    <p:extLst>
      <p:ext uri="{BB962C8B-B14F-4D97-AF65-F5344CB8AC3E}">
        <p14:creationId xmlns:p14="http://schemas.microsoft.com/office/powerpoint/2010/main" val="1784921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firmbee?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analysis?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firmbee?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analysis?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4B110105-00A6-4A04-8BF4-EDC84F028578}" type="slidenum">
              <a:rPr lang="en-ID" smtClean="0"/>
              <a:t>3</a:t>
            </a:fld>
            <a:endParaRPr lang="en-ID"/>
          </a:p>
        </p:txBody>
      </p:sp>
    </p:spTree>
    <p:extLst>
      <p:ext uri="{BB962C8B-B14F-4D97-AF65-F5344CB8AC3E}">
        <p14:creationId xmlns:p14="http://schemas.microsoft.com/office/powerpoint/2010/main" val="3121470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='https://www.freepik.com/photos/business'&gt;Business photo created by jannoon028 - www.freepik.com&lt;/a&gt;</a:t>
            </a:r>
            <a:endParaRPr lang="en-ID" dirty="0"/>
          </a:p>
        </p:txBody>
      </p:sp>
      <p:sp>
        <p:nvSpPr>
          <p:cNvPr id="4" name="Slide Number Placeholder 3"/>
          <p:cNvSpPr>
            <a:spLocks noGrp="1"/>
          </p:cNvSpPr>
          <p:nvPr>
            <p:ph type="sldNum" sz="quarter" idx="5"/>
          </p:nvPr>
        </p:nvSpPr>
        <p:spPr/>
        <p:txBody>
          <a:bodyPr/>
          <a:lstStyle/>
          <a:p>
            <a:fld id="{4B110105-00A6-4A04-8BF4-EDC84F028578}" type="slidenum">
              <a:rPr lang="en-ID" smtClean="0"/>
              <a:t>4</a:t>
            </a:fld>
            <a:endParaRPr lang="en-ID"/>
          </a:p>
        </p:txBody>
      </p:sp>
    </p:spTree>
    <p:extLst>
      <p:ext uri="{BB962C8B-B14F-4D97-AF65-F5344CB8AC3E}">
        <p14:creationId xmlns:p14="http://schemas.microsoft.com/office/powerpoint/2010/main" val="1955556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='https://www.freepik.com/photos/business'&gt;Business photo created by </a:t>
            </a:r>
            <a:r>
              <a:rPr lang="en-US" dirty="0" err="1"/>
              <a:t>mindandi</a:t>
            </a:r>
            <a:r>
              <a:rPr lang="en-US" dirty="0"/>
              <a:t> - www.freepik.com&lt;/a&gt;</a:t>
            </a:r>
            <a:endParaRPr lang="en-ID" dirty="0"/>
          </a:p>
        </p:txBody>
      </p:sp>
      <p:sp>
        <p:nvSpPr>
          <p:cNvPr id="4" name="Slide Number Placeholder 3"/>
          <p:cNvSpPr>
            <a:spLocks noGrp="1"/>
          </p:cNvSpPr>
          <p:nvPr>
            <p:ph type="sldNum" sz="quarter" idx="5"/>
          </p:nvPr>
        </p:nvSpPr>
        <p:spPr/>
        <p:txBody>
          <a:bodyPr/>
          <a:lstStyle/>
          <a:p>
            <a:fld id="{4B110105-00A6-4A04-8BF4-EDC84F028578}" type="slidenum">
              <a:rPr lang="en-ID" smtClean="0"/>
              <a:t>5</a:t>
            </a:fld>
            <a:endParaRPr lang="en-ID"/>
          </a:p>
        </p:txBody>
      </p:sp>
    </p:spTree>
    <p:extLst>
      <p:ext uri="{BB962C8B-B14F-4D97-AF65-F5344CB8AC3E}">
        <p14:creationId xmlns:p14="http://schemas.microsoft.com/office/powerpoint/2010/main" val="2422770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='https://www.freepik.com/photos/business'&gt;Business photo created by snowing - www.freepik.com&lt;/a&gt;</a:t>
            </a:r>
            <a:endParaRPr lang="en-ID" dirty="0"/>
          </a:p>
        </p:txBody>
      </p:sp>
      <p:sp>
        <p:nvSpPr>
          <p:cNvPr id="4" name="Slide Number Placeholder 3"/>
          <p:cNvSpPr>
            <a:spLocks noGrp="1"/>
          </p:cNvSpPr>
          <p:nvPr>
            <p:ph type="sldNum" sz="quarter" idx="5"/>
          </p:nvPr>
        </p:nvSpPr>
        <p:spPr/>
        <p:txBody>
          <a:bodyPr/>
          <a:lstStyle/>
          <a:p>
            <a:fld id="{4B110105-00A6-4A04-8BF4-EDC84F028578}" type="slidenum">
              <a:rPr lang="en-ID" smtClean="0"/>
              <a:t>6</a:t>
            </a:fld>
            <a:endParaRPr lang="en-ID"/>
          </a:p>
        </p:txBody>
      </p:sp>
    </p:spTree>
    <p:extLst>
      <p:ext uri="{BB962C8B-B14F-4D97-AF65-F5344CB8AC3E}">
        <p14:creationId xmlns:p14="http://schemas.microsoft.com/office/powerpoint/2010/main" val="381979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William Iven</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7</a:t>
            </a:fld>
            <a:endParaRPr lang="en-US"/>
          </a:p>
        </p:txBody>
      </p:sp>
    </p:spTree>
    <p:extLst>
      <p:ext uri="{BB962C8B-B14F-4D97-AF65-F5344CB8AC3E}">
        <p14:creationId xmlns:p14="http://schemas.microsoft.com/office/powerpoint/2010/main" val="156657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William Iven</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8</a:t>
            </a:fld>
            <a:endParaRPr lang="en-US"/>
          </a:p>
        </p:txBody>
      </p:sp>
    </p:spTree>
    <p:extLst>
      <p:ext uri="{BB962C8B-B14F-4D97-AF65-F5344CB8AC3E}">
        <p14:creationId xmlns:p14="http://schemas.microsoft.com/office/powerpoint/2010/main" val="275890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='https://www.freepik.com/photos/business'&gt;Business photo created by </a:t>
            </a:r>
            <a:r>
              <a:rPr lang="en-US" dirty="0" err="1"/>
              <a:t>ijeab</a:t>
            </a:r>
            <a:r>
              <a:rPr lang="en-US" dirty="0"/>
              <a:t> - www.freepik.com&lt;/a&gt;</a:t>
            </a:r>
            <a:endParaRPr lang="en-ID" dirty="0"/>
          </a:p>
        </p:txBody>
      </p:sp>
      <p:sp>
        <p:nvSpPr>
          <p:cNvPr id="4" name="Slide Number Placeholder 3"/>
          <p:cNvSpPr>
            <a:spLocks noGrp="1"/>
          </p:cNvSpPr>
          <p:nvPr>
            <p:ph type="sldNum" sz="quarter" idx="5"/>
          </p:nvPr>
        </p:nvSpPr>
        <p:spPr/>
        <p:txBody>
          <a:bodyPr/>
          <a:lstStyle/>
          <a:p>
            <a:fld id="{4B110105-00A6-4A04-8BF4-EDC84F028578}" type="slidenum">
              <a:rPr lang="en-ID" smtClean="0"/>
              <a:t>9</a:t>
            </a:fld>
            <a:endParaRPr lang="en-ID"/>
          </a:p>
        </p:txBody>
      </p:sp>
    </p:spTree>
    <p:extLst>
      <p:ext uri="{BB962C8B-B14F-4D97-AF65-F5344CB8AC3E}">
        <p14:creationId xmlns:p14="http://schemas.microsoft.com/office/powerpoint/2010/main" val="195039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='https://www.freepik.com/photos/business'&gt;Business photo created by </a:t>
            </a:r>
            <a:r>
              <a:rPr lang="en-US" dirty="0" err="1"/>
              <a:t>ijeab</a:t>
            </a:r>
            <a:r>
              <a:rPr lang="en-US" dirty="0"/>
              <a:t> - www.freepik.com&lt;/a&gt;</a:t>
            </a:r>
            <a:endParaRPr lang="en-ID" dirty="0"/>
          </a:p>
        </p:txBody>
      </p:sp>
      <p:sp>
        <p:nvSpPr>
          <p:cNvPr id="4" name="Slide Number Placeholder 3"/>
          <p:cNvSpPr>
            <a:spLocks noGrp="1"/>
          </p:cNvSpPr>
          <p:nvPr>
            <p:ph type="sldNum" sz="quarter" idx="5"/>
          </p:nvPr>
        </p:nvSpPr>
        <p:spPr/>
        <p:txBody>
          <a:bodyPr/>
          <a:lstStyle/>
          <a:p>
            <a:fld id="{4B110105-00A6-4A04-8BF4-EDC84F028578}" type="slidenum">
              <a:rPr lang="en-ID" smtClean="0"/>
              <a:t>10</a:t>
            </a:fld>
            <a:endParaRPr lang="en-ID"/>
          </a:p>
        </p:txBody>
      </p:sp>
    </p:spTree>
    <p:extLst>
      <p:ext uri="{BB962C8B-B14F-4D97-AF65-F5344CB8AC3E}">
        <p14:creationId xmlns:p14="http://schemas.microsoft.com/office/powerpoint/2010/main" val="238154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Pr>
        <a:blipFill dpi="0" rotWithShape="1">
          <a:blip r:embed="rId2"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rgbClr val="006EBE"/>
                </a:solidFill>
                <a:latin typeface="Raleway-v4020 Thin" pitchFamily="50" charset="-18"/>
              </a:defRPr>
            </a:lvl1pPr>
          </a:lstStyle>
          <a:p>
            <a:r>
              <a:rPr lang="es-ES"/>
              <a:t>Haga clic para modificar el estilo de título del patrón</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414141"/>
                </a:solidFill>
                <a:latin typeface="Raleway-v4020 Black" pitchFamily="50"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7" name="TextBox 7"/>
          <p:cNvSpPr txBox="1"/>
          <p:nvPr userDrawn="1"/>
        </p:nvSpPr>
        <p:spPr>
          <a:xfrm>
            <a:off x="479376" y="332656"/>
            <a:ext cx="2733441" cy="830997"/>
          </a:xfrm>
          <a:prstGeom prst="rect">
            <a:avLst/>
          </a:prstGeom>
          <a:noFill/>
        </p:spPr>
        <p:txBody>
          <a:bodyPr wrap="none" rtlCol="0">
            <a:spAutoFit/>
          </a:bodyPr>
          <a:lstStyle/>
          <a:p>
            <a:r>
              <a:rPr lang="en-US" sz="4800" b="1" i="1" err="1">
                <a:solidFill>
                  <a:srgbClr val="006EBE"/>
                </a:solidFill>
                <a:latin typeface="Arial Narrow" panose="020B0606020202030204" pitchFamily="34" charset="0"/>
              </a:rPr>
              <a:t>NobleProg</a:t>
            </a:r>
            <a:endParaRPr lang="en-GB" sz="48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3862791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v4020 Thin" pitchFamily="50" charset="-18"/>
              </a:defRPr>
            </a:lvl1pPr>
          </a:lstStyle>
          <a:p>
            <a:r>
              <a:rPr lang="es-ES"/>
              <a:t>Haga clic para modificar el estilo de título del patrón</a:t>
            </a:r>
            <a:endParaRPr lang="en-GB"/>
          </a:p>
        </p:txBody>
      </p:sp>
      <p:sp>
        <p:nvSpPr>
          <p:cNvPr id="3" name="Vertical Text Placeholder 2"/>
          <p:cNvSpPr>
            <a:spLocks noGrp="1"/>
          </p:cNvSpPr>
          <p:nvPr>
            <p:ph type="body" orient="vert" idx="1"/>
          </p:nvPr>
        </p:nvSpPr>
        <p:spPr/>
        <p:txBody>
          <a:bodyPr vert="eaVert"/>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Date Placeholder 3"/>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‹Nº›</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253747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Raleway-v4020 Thin" pitchFamily="50" charset="-18"/>
              </a:defRPr>
            </a:lvl1pPr>
          </a:lstStyle>
          <a:p>
            <a:r>
              <a:rPr lang="es-ES"/>
              <a:t>Haga clic para modificar el estilo de título del patrón</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Raleway-v4020" pitchFamily="50" charset="-18"/>
              </a:defRPr>
            </a:lvl1pPr>
            <a:lvl2pPr>
              <a:defRPr>
                <a:latin typeface="Raleway-v4020" pitchFamily="50" charset="-18"/>
              </a:defRPr>
            </a:lvl2pPr>
            <a:lvl3pPr>
              <a:defRPr>
                <a:latin typeface="Raleway-v4020" pitchFamily="50" charset="-18"/>
              </a:defRPr>
            </a:lvl3pPr>
            <a:lvl4pPr>
              <a:defRPr>
                <a:latin typeface="Raleway-v4020" pitchFamily="50" charset="-18"/>
              </a:defRPr>
            </a:lvl4pPr>
            <a:lvl5pPr>
              <a:defRPr>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Date Placeholder 3"/>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‹Nº›</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408974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6EBE"/>
                </a:solidFill>
                <a:latin typeface="Raleway-v4020 Thin" pitchFamily="50" charset="-18"/>
              </a:defRPr>
            </a:lvl1pPr>
          </a:lstStyle>
          <a:p>
            <a:r>
              <a:rPr lang="es-ES"/>
              <a:t>Haga clic para modificar el estilo de título del patrón</a:t>
            </a:r>
            <a:endParaRPr lang="en-GB"/>
          </a:p>
        </p:txBody>
      </p:sp>
      <p:sp>
        <p:nvSpPr>
          <p:cNvPr id="3" name="Content Placeholder 2"/>
          <p:cNvSpPr>
            <a:spLocks noGrp="1"/>
          </p:cNvSpPr>
          <p:nvPr>
            <p:ph idx="1"/>
          </p:nvPr>
        </p:nvSpPr>
        <p:spPr/>
        <p:txBody>
          <a:bodyPr/>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Date Placeholder 3"/>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‹Nº›</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3091582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solidFill>
                  <a:srgbClr val="006EBE"/>
                </a:solidFill>
                <a:latin typeface="Raleway-v4020 Thin" pitchFamily="50" charset="-18"/>
              </a:defRPr>
            </a:lvl1pPr>
          </a:lstStyle>
          <a:p>
            <a:r>
              <a:rPr lang="es-ES"/>
              <a:t>Haga clic para modificar el estilo de título del patrón</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414141"/>
                </a:solidFill>
                <a:latin typeface="Raleway-v4020 Black" pitchFamily="50" charset="-18"/>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‹Nº›</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275556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a:p>
        </p:txBody>
      </p:sp>
      <p:sp>
        <p:nvSpPr>
          <p:cNvPr id="3" name="Content Placeholder 2"/>
          <p:cNvSpPr>
            <a:spLocks noGrp="1"/>
          </p:cNvSpPr>
          <p:nvPr>
            <p:ph sz="half" idx="1"/>
          </p:nvPr>
        </p:nvSpPr>
        <p:spPr>
          <a:xfrm>
            <a:off x="838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Content Placeholder 3"/>
          <p:cNvSpPr>
            <a:spLocks noGrp="1"/>
          </p:cNvSpPr>
          <p:nvPr>
            <p:ph sz="half" idx="2"/>
          </p:nvPr>
        </p:nvSpPr>
        <p:spPr>
          <a:xfrm>
            <a:off x="6172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Date Placeholder 4"/>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‹Nº›</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289537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1850" y="2193925"/>
            <a:ext cx="5156200"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9663" y="2193925"/>
            <a:ext cx="5157787"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Date Placeholder 6"/>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DD7D84E-0E76-444F-8C2F-83F1D9BD0C6E}" type="slidenum">
              <a:rPr lang="en-GB" smtClean="0"/>
              <a:pPr/>
              <a:t>‹Nº›</a:t>
            </a:fld>
            <a:endParaRPr lang="en-GB"/>
          </a:p>
        </p:txBody>
      </p:sp>
      <p:sp>
        <p:nvSpPr>
          <p:cNvPr id="11"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424423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a:p>
        </p:txBody>
      </p:sp>
      <p:sp>
        <p:nvSpPr>
          <p:cNvPr id="3" name="Date Placeholder 2"/>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DD7D84E-0E76-444F-8C2F-83F1D9BD0C6E}" type="slidenum">
              <a:rPr lang="en-GB" smtClean="0"/>
              <a:pPr/>
              <a:t>‹Nº›</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26750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DD7D84E-0E76-444F-8C2F-83F1D9BD0C6E}" type="slidenum">
              <a:rPr lang="en-GB" smtClean="0"/>
              <a:pPr/>
              <a:t>‹Nº›</a:t>
            </a:fld>
            <a:endParaRPr lang="en-GB"/>
          </a:p>
        </p:txBody>
      </p:sp>
      <p:sp>
        <p:nvSpPr>
          <p:cNvPr id="6"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90966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s-ES"/>
              <a:t>Haga clic para modificar el estilo de título del patrón</a:t>
            </a:r>
            <a:endParaRPr lang="en-GB"/>
          </a:p>
        </p:txBody>
      </p:sp>
      <p:sp>
        <p:nvSpPr>
          <p:cNvPr id="3" name="Content Placeholder 2"/>
          <p:cNvSpPr>
            <a:spLocks noGrp="1"/>
          </p:cNvSpPr>
          <p:nvPr>
            <p:ph idx="1"/>
          </p:nvPr>
        </p:nvSpPr>
        <p:spPr>
          <a:xfrm>
            <a:off x="5183188" y="987425"/>
            <a:ext cx="6172200" cy="4873625"/>
          </a:xfrm>
        </p:spPr>
        <p:txBody>
          <a:bodyPr/>
          <a:lstStyle>
            <a:lvl1pPr>
              <a:defRPr sz="3200">
                <a:solidFill>
                  <a:srgbClr val="414141"/>
                </a:solidFill>
                <a:latin typeface="Raleway-v4020" pitchFamily="50" charset="-18"/>
              </a:defRPr>
            </a:lvl1pPr>
            <a:lvl2pPr>
              <a:defRPr sz="2800">
                <a:solidFill>
                  <a:srgbClr val="414141"/>
                </a:solidFill>
                <a:latin typeface="Raleway-v4020" pitchFamily="50" charset="-18"/>
              </a:defRPr>
            </a:lvl2pPr>
            <a:lvl3pPr>
              <a:defRPr sz="2400">
                <a:solidFill>
                  <a:srgbClr val="414141"/>
                </a:solidFill>
                <a:latin typeface="Raleway-v4020" pitchFamily="50" charset="-18"/>
              </a:defRPr>
            </a:lvl3pPr>
            <a:lvl4pPr>
              <a:defRPr sz="2000">
                <a:solidFill>
                  <a:srgbClr val="414141"/>
                </a:solidFill>
                <a:latin typeface="Raleway-v4020" pitchFamily="50" charset="-18"/>
              </a:defRPr>
            </a:lvl4pPr>
            <a:lvl5pPr>
              <a:defRPr sz="2000">
                <a:solidFill>
                  <a:srgbClr val="414141"/>
                </a:solidFill>
                <a:latin typeface="Raleway-v4020" pitchFamily="50" charset="-18"/>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Raleway-v4020" pitchFamily="50" charset="-1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‹Nº›</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3440333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s-ES"/>
              <a:t>Haga clic para modificar el estilo de título del patrón</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Raleway-v4020" pitchFamily="50" charset="-1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GB"/>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Trebuchet MS" panose="020B06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‹Nº›</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80057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Date Placeholder 3"/>
          <p:cNvSpPr>
            <a:spLocks noGrp="1"/>
          </p:cNvSpPr>
          <p:nvPr>
            <p:ph type="dt" sz="half" idx="2"/>
          </p:nvPr>
        </p:nvSpPr>
        <p:spPr>
          <a:xfrm>
            <a:off x="911424" y="6356350"/>
            <a:ext cx="922867" cy="365125"/>
          </a:xfrm>
          <a:prstGeom prst="rect">
            <a:avLst/>
          </a:prstGeom>
        </p:spPr>
        <p:txBody>
          <a:bodyPr vert="horz" lIns="91440" tIns="45720" rIns="91440" bIns="45720" rtlCol="0" anchor="ctr"/>
          <a:lstStyle>
            <a:lvl1pPr algn="l">
              <a:defRPr sz="900">
                <a:solidFill>
                  <a:srgbClr val="414141"/>
                </a:solidFill>
                <a:latin typeface="Raleway-v4020" pitchFamily="50" charset="-18"/>
              </a:defRPr>
            </a:lvl1pPr>
          </a:lstStyle>
          <a:p>
            <a:fld id="{BF669CD5-EC14-4DE5-86A6-D9133CD12038}" type="datetimeFigureOut">
              <a:rPr lang="en-GB" smtClean="0"/>
              <a:pPr/>
              <a:t>21/04/2022</a:t>
            </a:fld>
            <a:endParaRPr lang="en-GB"/>
          </a:p>
        </p:txBody>
      </p:sp>
      <p:sp>
        <p:nvSpPr>
          <p:cNvPr id="5" name="Footer Placeholder 4"/>
          <p:cNvSpPr>
            <a:spLocks noGrp="1"/>
          </p:cNvSpPr>
          <p:nvPr>
            <p:ph type="ftr" sz="quarter" idx="3"/>
          </p:nvPr>
        </p:nvSpPr>
        <p:spPr>
          <a:xfrm>
            <a:off x="1915242" y="6356350"/>
            <a:ext cx="2895600" cy="365125"/>
          </a:xfrm>
          <a:prstGeom prst="rect">
            <a:avLst/>
          </a:prstGeom>
        </p:spPr>
        <p:txBody>
          <a:bodyPr vert="horz" lIns="91440" tIns="45720" rIns="91440" bIns="45720" rtlCol="0" anchor="ctr"/>
          <a:lstStyle>
            <a:lvl1pPr algn="ctr">
              <a:defRPr sz="900">
                <a:solidFill>
                  <a:srgbClr val="414141"/>
                </a:solidFill>
                <a:latin typeface="Raleway-v4020" pitchFamily="50" charset="-18"/>
              </a:defRPr>
            </a:lvl1pPr>
          </a:lstStyle>
          <a:p>
            <a:r>
              <a:rPr lang="en-US"/>
              <a:t>Footer</a:t>
            </a:r>
            <a:endParaRPr lang="en-GB"/>
          </a:p>
        </p:txBody>
      </p:sp>
      <p:sp>
        <p:nvSpPr>
          <p:cNvPr id="6" name="Slide Number Placeholder 5"/>
          <p:cNvSpPr>
            <a:spLocks noGrp="1"/>
          </p:cNvSpPr>
          <p:nvPr>
            <p:ph type="sldNum" sz="quarter" idx="4"/>
          </p:nvPr>
        </p:nvSpPr>
        <p:spPr>
          <a:xfrm>
            <a:off x="261431" y="6356350"/>
            <a:ext cx="577985" cy="365125"/>
          </a:xfrm>
          <a:prstGeom prst="rect">
            <a:avLst/>
          </a:prstGeom>
        </p:spPr>
        <p:txBody>
          <a:bodyPr vert="horz" lIns="91440" tIns="45720" rIns="91440" bIns="45720" rtlCol="0" anchor="ctr"/>
          <a:lstStyle>
            <a:lvl1pPr algn="r">
              <a:defRPr sz="1400">
                <a:solidFill>
                  <a:srgbClr val="006EBE"/>
                </a:solidFill>
                <a:latin typeface="Raleway-v4020" pitchFamily="50" charset="-18"/>
                <a:ea typeface="Adobe Fan Heiti Std B" panose="020B0700000000000000" pitchFamily="34" charset="-128"/>
              </a:defRPr>
            </a:lvl1pPr>
          </a:lstStyle>
          <a:p>
            <a:fld id="{6DD7D84E-0E76-444F-8C2F-83F1D9BD0C6E}" type="slidenum">
              <a:rPr lang="en-GB" smtClean="0"/>
              <a:pPr/>
              <a:t>‹Nº›</a:t>
            </a:fld>
            <a:endParaRPr lang="en-GB"/>
          </a:p>
        </p:txBody>
      </p:sp>
      <p:sp>
        <p:nvSpPr>
          <p:cNvPr id="9" name="TextBox 8"/>
          <p:cNvSpPr txBox="1"/>
          <p:nvPr/>
        </p:nvSpPr>
        <p:spPr>
          <a:xfrm>
            <a:off x="5383410" y="6356350"/>
            <a:ext cx="1774012" cy="569387"/>
          </a:xfrm>
          <a:prstGeom prst="rect">
            <a:avLst/>
          </a:prstGeom>
          <a:noFill/>
        </p:spPr>
        <p:txBody>
          <a:bodyPr wrap="none" rtlCol="0">
            <a:spAutoFit/>
          </a:bodyPr>
          <a:lstStyle/>
          <a:p>
            <a:pPr algn="ctr"/>
            <a:r>
              <a:rPr lang="en-GB" sz="1000" b="1" err="1">
                <a:solidFill>
                  <a:srgbClr val="414141"/>
                </a:solidFill>
                <a:latin typeface="Raleway-v4020" pitchFamily="50" charset="-18"/>
                <a:ea typeface="Adobe Fan Heiti Std B" panose="020B0700000000000000" pitchFamily="34" charset="-128"/>
              </a:rPr>
              <a:t>NobleProg</a:t>
            </a:r>
            <a:r>
              <a:rPr lang="en-GB" sz="1000" b="1">
                <a:solidFill>
                  <a:srgbClr val="414141"/>
                </a:solidFill>
                <a:latin typeface="Raleway-v4020" pitchFamily="50" charset="-18"/>
                <a:ea typeface="Adobe Fan Heiti Std B" panose="020B0700000000000000" pitchFamily="34" charset="-128"/>
              </a:rPr>
              <a:t>®</a:t>
            </a:r>
            <a:r>
              <a:rPr lang="en-GB" sz="1000">
                <a:solidFill>
                  <a:srgbClr val="414141"/>
                </a:solidFill>
                <a:latin typeface="Raleway-v4020" pitchFamily="50" charset="-18"/>
                <a:ea typeface="Adobe Fan Heiti Std B" panose="020B0700000000000000" pitchFamily="34" charset="-128"/>
              </a:rPr>
              <a:t> Limited 201</a:t>
            </a:r>
            <a:r>
              <a:rPr lang="pl-PL" sz="1000">
                <a:solidFill>
                  <a:srgbClr val="414141"/>
                </a:solidFill>
                <a:latin typeface="Raleway-v4020" pitchFamily="50" charset="-18"/>
                <a:ea typeface="Adobe Fan Heiti Std B" panose="020B0700000000000000" pitchFamily="34" charset="-128"/>
              </a:rPr>
              <a:t>7</a:t>
            </a:r>
            <a:r>
              <a:rPr lang="en-GB" sz="1000">
                <a:solidFill>
                  <a:srgbClr val="414141"/>
                </a:solidFill>
                <a:latin typeface="Raleway-v4020" pitchFamily="50" charset="-18"/>
                <a:ea typeface="Adobe Fan Heiti Std B" panose="020B0700000000000000" pitchFamily="34" charset="-128"/>
              </a:rPr>
              <a:t> </a:t>
            </a:r>
          </a:p>
          <a:p>
            <a:pPr algn="ctr"/>
            <a:r>
              <a:rPr lang="en-GB" sz="1000">
                <a:solidFill>
                  <a:srgbClr val="414141"/>
                </a:solidFill>
                <a:latin typeface="Raleway-v4020" pitchFamily="50" charset="-18"/>
                <a:ea typeface="Adobe Fan Heiti Std B" panose="020B0700000000000000" pitchFamily="34" charset="-128"/>
              </a:rPr>
              <a:t>All Rights Reserved</a:t>
            </a:r>
          </a:p>
          <a:p>
            <a:endParaRPr lang="en-GB" sz="1100">
              <a:solidFill>
                <a:srgbClr val="414141"/>
              </a:solidFill>
              <a:latin typeface="Raleway-v4020" pitchFamily="50" charset="-18"/>
              <a:ea typeface="Adobe Fan Heiti Std B" panose="020B0700000000000000" pitchFamily="34" charset="-128"/>
            </a:endParaRPr>
          </a:p>
        </p:txBody>
      </p:sp>
    </p:spTree>
    <p:extLst>
      <p:ext uri="{BB962C8B-B14F-4D97-AF65-F5344CB8AC3E}">
        <p14:creationId xmlns:p14="http://schemas.microsoft.com/office/powerpoint/2010/main" val="406493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b="1" kern="1200">
          <a:solidFill>
            <a:srgbClr val="006EBE"/>
          </a:solidFill>
          <a:latin typeface="Raleway-v4020 Thin" pitchFamily="50" charset="-18"/>
          <a:ea typeface="Adobe Fan Heiti Std B" panose="020B0700000000000000" pitchFamily="34" charset="-128"/>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414141"/>
          </a:solidFill>
          <a:latin typeface="Raleway-v4020" pitchFamily="50" charset="-18"/>
          <a:ea typeface="Adobe Fan Heiti Std B" panose="020B0700000000000000" pitchFamily="34" charset="-128"/>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414141"/>
          </a:solidFill>
          <a:latin typeface="Raleway-v4020" pitchFamily="50" charset="-18"/>
          <a:ea typeface="Adobe Fan Heiti Std B" panose="020B0700000000000000" pitchFamily="34" charset="-128"/>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414141"/>
          </a:solidFill>
          <a:latin typeface="Raleway-v4020" pitchFamily="50" charset="-18"/>
          <a:ea typeface="Adobe Fan Heiti Std B" panose="020B0700000000000000" pitchFamily="34" charset="-128"/>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7.xml"/><Relationship Id="rId4"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slideLayout" Target="../slideLayouts/slideLayout7.xml"/><Relationship Id="rId4" Type="http://schemas.openxmlformats.org/officeDocument/2006/relationships/tags" Target="../tags/tag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chart" Target="../charts/chart2.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reenplum.docs.pivotal.io/6-19/ref_guide/sql_commands/GRANT.html" TargetMode="External"/><Relationship Id="rId2" Type="http://schemas.openxmlformats.org/officeDocument/2006/relationships/hyperlink" Target="https://greenplum.docs.pivotal.io/6-19/utility_guide/ref/createuser.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pdb.docs.pivotal.io/6-5/ref_guide/sql_commands/COPY.html#top\" TargetMode="External"/><Relationship Id="rId2" Type="http://schemas.openxmlformats.org/officeDocument/2006/relationships/hyperlink" Target="https://github.com/greenplum-db/gpupgrade" TargetMode="External"/><Relationship Id="rId1" Type="http://schemas.openxmlformats.org/officeDocument/2006/relationships/slideLayout" Target="../slideLayouts/slideLayout2.xml"/><Relationship Id="rId4" Type="http://schemas.openxmlformats.org/officeDocument/2006/relationships/hyperlink" Target="https://www.linkedin.com/pulse/fast-data-loading-greenplum-open-source-warehouse-katta-/"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data modeling and design</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10503716" cy="4351338"/>
          </a:xfrm>
        </p:spPr>
        <p:txBody>
          <a:bodyPr/>
          <a:lstStyle/>
          <a:p>
            <a:pPr marL="0" indent="0" algn="ctr">
              <a:buNone/>
            </a:pPr>
            <a:r>
              <a:rPr lang="es-MX" i="1" dirty="0"/>
              <a:t>“Los almacenes de datos deben ser modelados en una forma que garantice el profundo entendimiento de los datos subyacentes, y además se entregue un buen desempeño para las consultas complejas que son necesarias en las tareas de análisis típicas. Esto requiere un menor grado de normalización o en algunos casos ninguna.” </a:t>
            </a:r>
            <a:r>
              <a:rPr lang="es-MX" dirty="0"/>
              <a:t>(</a:t>
            </a:r>
            <a:r>
              <a:rPr lang="es-MX" dirty="0" err="1"/>
              <a:t>Vaisman</a:t>
            </a:r>
            <a:r>
              <a:rPr lang="es-MX" dirty="0"/>
              <a:t>, 2014)</a:t>
            </a:r>
          </a:p>
        </p:txBody>
      </p:sp>
    </p:spTree>
    <p:extLst>
      <p:ext uri="{BB962C8B-B14F-4D97-AF65-F5344CB8AC3E}">
        <p14:creationId xmlns:p14="http://schemas.microsoft.com/office/powerpoint/2010/main" val="4227324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text&#10;&#10;Description automatically generated">
            <a:extLst>
              <a:ext uri="{FF2B5EF4-FFF2-40B4-BE49-F238E27FC236}">
                <a16:creationId xmlns:a16="http://schemas.microsoft.com/office/drawing/2014/main" id="{150498D8-9A41-415D-895E-3A62BB9F980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5000"/>
                    </a14:imgEffect>
                  </a14:imgLayer>
                </a14:imgProps>
              </a:ext>
              <a:ext uri="{28A0092B-C50C-407E-A947-70E740481C1C}">
                <a14:useLocalDpi xmlns:a14="http://schemas.microsoft.com/office/drawing/2010/main" val="0"/>
              </a:ext>
            </a:extLst>
          </a:blip>
          <a:srcRect l="25261" t="2507" r="918" b="5937"/>
          <a:stretch/>
        </p:blipFill>
        <p:spPr>
          <a:xfrm>
            <a:off x="0" y="1599101"/>
            <a:ext cx="5400136" cy="4465490"/>
          </a:xfrm>
          <a:custGeom>
            <a:avLst/>
            <a:gdLst>
              <a:gd name="connsiteX0" fmla="*/ 0 w 5400136"/>
              <a:gd name="connsiteY0" fmla="*/ 0 h 4465490"/>
              <a:gd name="connsiteX1" fmla="*/ 5190705 w 5400136"/>
              <a:gd name="connsiteY1" fmla="*/ 0 h 4465490"/>
              <a:gd name="connsiteX2" fmla="*/ 5400136 w 5400136"/>
              <a:gd name="connsiteY2" fmla="*/ 209431 h 4465490"/>
              <a:gd name="connsiteX3" fmla="*/ 5400136 w 5400136"/>
              <a:gd name="connsiteY3" fmla="*/ 4256059 h 4465490"/>
              <a:gd name="connsiteX4" fmla="*/ 5190705 w 5400136"/>
              <a:gd name="connsiteY4" fmla="*/ 4465490 h 4465490"/>
              <a:gd name="connsiteX5" fmla="*/ 0 w 5400136"/>
              <a:gd name="connsiteY5" fmla="*/ 4465490 h 446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136" h="4465490">
                <a:moveTo>
                  <a:pt x="0" y="0"/>
                </a:moveTo>
                <a:lnTo>
                  <a:pt x="5190705" y="0"/>
                </a:lnTo>
                <a:cubicBezTo>
                  <a:pt x="5306371" y="0"/>
                  <a:pt x="5400136" y="93765"/>
                  <a:pt x="5400136" y="209431"/>
                </a:cubicBezTo>
                <a:lnTo>
                  <a:pt x="5400136" y="4256059"/>
                </a:lnTo>
                <a:cubicBezTo>
                  <a:pt x="5400136" y="4371725"/>
                  <a:pt x="5306371" y="4465490"/>
                  <a:pt x="5190705" y="4465490"/>
                </a:cubicBezTo>
                <a:lnTo>
                  <a:pt x="0" y="4465490"/>
                </a:lnTo>
                <a:close/>
              </a:path>
            </a:pathLst>
          </a:custGeom>
        </p:spPr>
      </p:pic>
      <p:sp>
        <p:nvSpPr>
          <p:cNvPr id="2" name="Title 1">
            <a:extLst>
              <a:ext uri="{FF2B5EF4-FFF2-40B4-BE49-F238E27FC236}">
                <a16:creationId xmlns:a16="http://schemas.microsoft.com/office/drawing/2014/main" id="{6CB33EC6-12C4-44D3-988A-BD47DB695F0D}"/>
              </a:ext>
            </a:extLst>
          </p:cNvPr>
          <p:cNvSpPr>
            <a:spLocks noGrp="1"/>
          </p:cNvSpPr>
          <p:nvPr>
            <p:ph type="title"/>
          </p:nvPr>
        </p:nvSpPr>
        <p:spPr/>
        <p:txBody>
          <a:bodyPr/>
          <a:lstStyle/>
          <a:p>
            <a:r>
              <a:rPr lang="es-MX" dirty="0">
                <a:latin typeface="Raleway" pitchFamily="2" charset="0"/>
              </a:rPr>
              <a:t>Técnicas básicas de dimensiones </a:t>
            </a:r>
          </a:p>
        </p:txBody>
      </p:sp>
      <p:sp>
        <p:nvSpPr>
          <p:cNvPr id="16" name="Rectangle: Top Corners Rounded 15">
            <a:extLst>
              <a:ext uri="{FF2B5EF4-FFF2-40B4-BE49-F238E27FC236}">
                <a16:creationId xmlns:a16="http://schemas.microsoft.com/office/drawing/2014/main" id="{2F4394FA-7230-4793-9A79-9D2B3351E15F}"/>
              </a:ext>
            </a:extLst>
          </p:cNvPr>
          <p:cNvSpPr/>
          <p:nvPr/>
        </p:nvSpPr>
        <p:spPr>
          <a:xfrm rot="5400000">
            <a:off x="467323" y="1131779"/>
            <a:ext cx="4465490" cy="5400136"/>
          </a:xfrm>
          <a:prstGeom prst="round2SameRect">
            <a:avLst>
              <a:gd name="adj1" fmla="val 4690"/>
              <a:gd name="adj2" fmla="val 0"/>
            </a:avLst>
          </a:prstGeom>
          <a:gradFill flip="none" rotWithShape="1">
            <a:gsLst>
              <a:gs pos="18000">
                <a:srgbClr val="121888">
                  <a:alpha val="90000"/>
                </a:srgbClr>
              </a:gs>
              <a:gs pos="100000">
                <a:srgbClr val="2741CC">
                  <a:alpha val="8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7" name="Rectangle 16">
            <a:extLst>
              <a:ext uri="{FF2B5EF4-FFF2-40B4-BE49-F238E27FC236}">
                <a16:creationId xmlns:a16="http://schemas.microsoft.com/office/drawing/2014/main" id="{71407C45-8072-4EF8-85C3-595626A15836}"/>
              </a:ext>
            </a:extLst>
          </p:cNvPr>
          <p:cNvSpPr/>
          <p:nvPr/>
        </p:nvSpPr>
        <p:spPr>
          <a:xfrm>
            <a:off x="945278" y="2011866"/>
            <a:ext cx="4334746" cy="378309"/>
          </a:xfrm>
          <a:prstGeom prst="rect">
            <a:avLst/>
          </a:prstGeom>
        </p:spPr>
        <p:txBody>
          <a:bodyPr wrap="square" lIns="0" tIns="0" rIns="0" bIns="0">
            <a:spAutoFit/>
          </a:bodyPr>
          <a:lstStyle/>
          <a:p>
            <a:pPr lvl="0">
              <a:lnSpc>
                <a:spcPct val="110000"/>
              </a:lnSpc>
            </a:pPr>
            <a:r>
              <a:rPr lang="es-MX" sz="2400" b="1" dirty="0">
                <a:solidFill>
                  <a:schemeClr val="bg1"/>
                </a:solidFill>
                <a:latin typeface="Raleway" pitchFamily="2" charset="0"/>
              </a:rPr>
              <a:t>Dimensiones degeneradas</a:t>
            </a:r>
          </a:p>
        </p:txBody>
      </p:sp>
      <p:grpSp>
        <p:nvGrpSpPr>
          <p:cNvPr id="18" name="Group 17">
            <a:extLst>
              <a:ext uri="{FF2B5EF4-FFF2-40B4-BE49-F238E27FC236}">
                <a16:creationId xmlns:a16="http://schemas.microsoft.com/office/drawing/2014/main" id="{B486DC66-913A-48DF-BB65-EFAEC91FCA76}"/>
              </a:ext>
            </a:extLst>
          </p:cNvPr>
          <p:cNvGrpSpPr/>
          <p:nvPr/>
        </p:nvGrpSpPr>
        <p:grpSpPr>
          <a:xfrm>
            <a:off x="411663" y="1949003"/>
            <a:ext cx="348191" cy="416080"/>
            <a:chOff x="4833938" y="3970338"/>
            <a:chExt cx="360363" cy="361950"/>
          </a:xfrm>
          <a:solidFill>
            <a:schemeClr val="bg1"/>
          </a:solidFill>
          <a:effectLst>
            <a:outerShdw blurRad="50800" dist="38100" dir="2700000" algn="tl" rotWithShape="0">
              <a:prstClr val="black">
                <a:alpha val="20000"/>
              </a:prstClr>
            </a:outerShdw>
          </a:effectLst>
        </p:grpSpPr>
        <p:sp>
          <p:nvSpPr>
            <p:cNvPr id="19" name="Freeform 55">
              <a:extLst>
                <a:ext uri="{FF2B5EF4-FFF2-40B4-BE49-F238E27FC236}">
                  <a16:creationId xmlns:a16="http://schemas.microsoft.com/office/drawing/2014/main" id="{7335BA97-7D86-4CF8-84AD-8B835808A1FE}"/>
                </a:ext>
              </a:extLst>
            </p:cNvPr>
            <p:cNvSpPr>
              <a:spLocks/>
            </p:cNvSpPr>
            <p:nvPr/>
          </p:nvSpPr>
          <p:spPr bwMode="auto">
            <a:xfrm>
              <a:off x="4833938" y="4030663"/>
              <a:ext cx="300038" cy="301625"/>
            </a:xfrm>
            <a:custGeom>
              <a:avLst/>
              <a:gdLst>
                <a:gd name="T0" fmla="*/ 14 w 80"/>
                <a:gd name="T1" fmla="*/ 72 h 80"/>
                <a:gd name="T2" fmla="*/ 8 w 80"/>
                <a:gd name="T3" fmla="*/ 66 h 80"/>
                <a:gd name="T4" fmla="*/ 8 w 80"/>
                <a:gd name="T5" fmla="*/ 0 h 80"/>
                <a:gd name="T6" fmla="*/ 2 w 80"/>
                <a:gd name="T7" fmla="*/ 0 h 80"/>
                <a:gd name="T8" fmla="*/ 0 w 80"/>
                <a:gd name="T9" fmla="*/ 2 h 80"/>
                <a:gd name="T10" fmla="*/ 0 w 80"/>
                <a:gd name="T11" fmla="*/ 78 h 80"/>
                <a:gd name="T12" fmla="*/ 2 w 80"/>
                <a:gd name="T13" fmla="*/ 80 h 80"/>
                <a:gd name="T14" fmla="*/ 78 w 80"/>
                <a:gd name="T15" fmla="*/ 80 h 80"/>
                <a:gd name="T16" fmla="*/ 80 w 80"/>
                <a:gd name="T17" fmla="*/ 78 h 80"/>
                <a:gd name="T18" fmla="*/ 80 w 80"/>
                <a:gd name="T19" fmla="*/ 72 h 80"/>
                <a:gd name="T20" fmla="*/ 14 w 80"/>
                <a:gd name="T2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80">
                  <a:moveTo>
                    <a:pt x="14" y="72"/>
                  </a:moveTo>
                  <a:cubicBezTo>
                    <a:pt x="11" y="72"/>
                    <a:pt x="8" y="69"/>
                    <a:pt x="8" y="66"/>
                  </a:cubicBezTo>
                  <a:cubicBezTo>
                    <a:pt x="8" y="0"/>
                    <a:pt x="8" y="0"/>
                    <a:pt x="8" y="0"/>
                  </a:cubicBezTo>
                  <a:cubicBezTo>
                    <a:pt x="2" y="0"/>
                    <a:pt x="2" y="0"/>
                    <a:pt x="2" y="0"/>
                  </a:cubicBezTo>
                  <a:cubicBezTo>
                    <a:pt x="1" y="0"/>
                    <a:pt x="0" y="1"/>
                    <a:pt x="0" y="2"/>
                  </a:cubicBezTo>
                  <a:cubicBezTo>
                    <a:pt x="0" y="78"/>
                    <a:pt x="0" y="78"/>
                    <a:pt x="0" y="78"/>
                  </a:cubicBezTo>
                  <a:cubicBezTo>
                    <a:pt x="0" y="79"/>
                    <a:pt x="1" y="80"/>
                    <a:pt x="2" y="80"/>
                  </a:cubicBezTo>
                  <a:cubicBezTo>
                    <a:pt x="78" y="80"/>
                    <a:pt x="78" y="80"/>
                    <a:pt x="78" y="80"/>
                  </a:cubicBezTo>
                  <a:cubicBezTo>
                    <a:pt x="79" y="80"/>
                    <a:pt x="80" y="79"/>
                    <a:pt x="80" y="78"/>
                  </a:cubicBezTo>
                  <a:cubicBezTo>
                    <a:pt x="80" y="72"/>
                    <a:pt x="80" y="72"/>
                    <a:pt x="80" y="72"/>
                  </a:cubicBezTo>
                  <a:lnTo>
                    <a:pt x="1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20" name="Freeform 56">
              <a:extLst>
                <a:ext uri="{FF2B5EF4-FFF2-40B4-BE49-F238E27FC236}">
                  <a16:creationId xmlns:a16="http://schemas.microsoft.com/office/drawing/2014/main" id="{FEAD6480-987B-4159-BF3B-6C9CE725D0DB}"/>
                </a:ext>
              </a:extLst>
            </p:cNvPr>
            <p:cNvSpPr>
              <a:spLocks noEditPoints="1"/>
            </p:cNvSpPr>
            <p:nvPr/>
          </p:nvSpPr>
          <p:spPr bwMode="auto">
            <a:xfrm>
              <a:off x="4878388" y="3970338"/>
              <a:ext cx="315913" cy="317500"/>
            </a:xfrm>
            <a:custGeom>
              <a:avLst/>
              <a:gdLst>
                <a:gd name="T0" fmla="*/ 82 w 84"/>
                <a:gd name="T1" fmla="*/ 0 h 84"/>
                <a:gd name="T2" fmla="*/ 2 w 84"/>
                <a:gd name="T3" fmla="*/ 0 h 84"/>
                <a:gd name="T4" fmla="*/ 0 w 84"/>
                <a:gd name="T5" fmla="*/ 2 h 84"/>
                <a:gd name="T6" fmla="*/ 0 w 84"/>
                <a:gd name="T7" fmla="*/ 82 h 84"/>
                <a:gd name="T8" fmla="*/ 2 w 84"/>
                <a:gd name="T9" fmla="*/ 84 h 84"/>
                <a:gd name="T10" fmla="*/ 82 w 84"/>
                <a:gd name="T11" fmla="*/ 84 h 84"/>
                <a:gd name="T12" fmla="*/ 84 w 84"/>
                <a:gd name="T13" fmla="*/ 82 h 84"/>
                <a:gd name="T14" fmla="*/ 84 w 84"/>
                <a:gd name="T15" fmla="*/ 2 h 84"/>
                <a:gd name="T16" fmla="*/ 82 w 84"/>
                <a:gd name="T17" fmla="*/ 0 h 84"/>
                <a:gd name="T18" fmla="*/ 40 w 84"/>
                <a:gd name="T19" fmla="*/ 68 h 84"/>
                <a:gd name="T20" fmla="*/ 16 w 84"/>
                <a:gd name="T21" fmla="*/ 68 h 84"/>
                <a:gd name="T22" fmla="*/ 14 w 84"/>
                <a:gd name="T23" fmla="*/ 66 h 84"/>
                <a:gd name="T24" fmla="*/ 16 w 84"/>
                <a:gd name="T25" fmla="*/ 64 h 84"/>
                <a:gd name="T26" fmla="*/ 40 w 84"/>
                <a:gd name="T27" fmla="*/ 64 h 84"/>
                <a:gd name="T28" fmla="*/ 42 w 84"/>
                <a:gd name="T29" fmla="*/ 66 h 84"/>
                <a:gd name="T30" fmla="*/ 40 w 84"/>
                <a:gd name="T31" fmla="*/ 68 h 84"/>
                <a:gd name="T32" fmla="*/ 68 w 84"/>
                <a:gd name="T33" fmla="*/ 60 h 84"/>
                <a:gd name="T34" fmla="*/ 16 w 84"/>
                <a:gd name="T35" fmla="*/ 60 h 84"/>
                <a:gd name="T36" fmla="*/ 14 w 84"/>
                <a:gd name="T37" fmla="*/ 58 h 84"/>
                <a:gd name="T38" fmla="*/ 16 w 84"/>
                <a:gd name="T39" fmla="*/ 56 h 84"/>
                <a:gd name="T40" fmla="*/ 68 w 84"/>
                <a:gd name="T41" fmla="*/ 56 h 84"/>
                <a:gd name="T42" fmla="*/ 70 w 84"/>
                <a:gd name="T43" fmla="*/ 58 h 84"/>
                <a:gd name="T44" fmla="*/ 68 w 84"/>
                <a:gd name="T45" fmla="*/ 60 h 84"/>
                <a:gd name="T46" fmla="*/ 68 w 84"/>
                <a:gd name="T47" fmla="*/ 52 h 84"/>
                <a:gd name="T48" fmla="*/ 16 w 84"/>
                <a:gd name="T49" fmla="*/ 52 h 84"/>
                <a:gd name="T50" fmla="*/ 14 w 84"/>
                <a:gd name="T51" fmla="*/ 50 h 84"/>
                <a:gd name="T52" fmla="*/ 16 w 84"/>
                <a:gd name="T53" fmla="*/ 48 h 84"/>
                <a:gd name="T54" fmla="*/ 68 w 84"/>
                <a:gd name="T55" fmla="*/ 48 h 84"/>
                <a:gd name="T56" fmla="*/ 70 w 84"/>
                <a:gd name="T57" fmla="*/ 50 h 84"/>
                <a:gd name="T58" fmla="*/ 68 w 84"/>
                <a:gd name="T59" fmla="*/ 52 h 84"/>
                <a:gd name="T60" fmla="*/ 68 w 84"/>
                <a:gd name="T61" fmla="*/ 44 h 84"/>
                <a:gd name="T62" fmla="*/ 16 w 84"/>
                <a:gd name="T63" fmla="*/ 44 h 84"/>
                <a:gd name="T64" fmla="*/ 14 w 84"/>
                <a:gd name="T65" fmla="*/ 42 h 84"/>
                <a:gd name="T66" fmla="*/ 16 w 84"/>
                <a:gd name="T67" fmla="*/ 40 h 84"/>
                <a:gd name="T68" fmla="*/ 68 w 84"/>
                <a:gd name="T69" fmla="*/ 40 h 84"/>
                <a:gd name="T70" fmla="*/ 70 w 84"/>
                <a:gd name="T71" fmla="*/ 42 h 84"/>
                <a:gd name="T72" fmla="*/ 68 w 84"/>
                <a:gd name="T73" fmla="*/ 44 h 84"/>
                <a:gd name="T74" fmla="*/ 68 w 84"/>
                <a:gd name="T75" fmla="*/ 36 h 84"/>
                <a:gd name="T76" fmla="*/ 16 w 84"/>
                <a:gd name="T77" fmla="*/ 36 h 84"/>
                <a:gd name="T78" fmla="*/ 14 w 84"/>
                <a:gd name="T79" fmla="*/ 34 h 84"/>
                <a:gd name="T80" fmla="*/ 16 w 84"/>
                <a:gd name="T81" fmla="*/ 32 h 84"/>
                <a:gd name="T82" fmla="*/ 68 w 84"/>
                <a:gd name="T83" fmla="*/ 32 h 84"/>
                <a:gd name="T84" fmla="*/ 70 w 84"/>
                <a:gd name="T85" fmla="*/ 34 h 84"/>
                <a:gd name="T86" fmla="*/ 68 w 84"/>
                <a:gd name="T87" fmla="*/ 36 h 84"/>
                <a:gd name="T88" fmla="*/ 68 w 84"/>
                <a:gd name="T89" fmla="*/ 28 h 84"/>
                <a:gd name="T90" fmla="*/ 16 w 84"/>
                <a:gd name="T91" fmla="*/ 28 h 84"/>
                <a:gd name="T92" fmla="*/ 14 w 84"/>
                <a:gd name="T93" fmla="*/ 26 h 84"/>
                <a:gd name="T94" fmla="*/ 16 w 84"/>
                <a:gd name="T95" fmla="*/ 24 h 84"/>
                <a:gd name="T96" fmla="*/ 68 w 84"/>
                <a:gd name="T97" fmla="*/ 24 h 84"/>
                <a:gd name="T98" fmla="*/ 70 w 84"/>
                <a:gd name="T99" fmla="*/ 26 h 84"/>
                <a:gd name="T100" fmla="*/ 68 w 84"/>
                <a:gd name="T101" fmla="*/ 28 h 84"/>
                <a:gd name="T102" fmla="*/ 68 w 84"/>
                <a:gd name="T103" fmla="*/ 20 h 84"/>
                <a:gd name="T104" fmla="*/ 16 w 84"/>
                <a:gd name="T105" fmla="*/ 20 h 84"/>
                <a:gd name="T106" fmla="*/ 14 w 84"/>
                <a:gd name="T107" fmla="*/ 18 h 84"/>
                <a:gd name="T108" fmla="*/ 16 w 84"/>
                <a:gd name="T109" fmla="*/ 16 h 84"/>
                <a:gd name="T110" fmla="*/ 68 w 84"/>
                <a:gd name="T111" fmla="*/ 16 h 84"/>
                <a:gd name="T112" fmla="*/ 70 w 84"/>
                <a:gd name="T113" fmla="*/ 18 h 84"/>
                <a:gd name="T114" fmla="*/ 68 w 84"/>
                <a:gd name="T11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4">
                  <a:moveTo>
                    <a:pt x="82" y="0"/>
                  </a:moveTo>
                  <a:cubicBezTo>
                    <a:pt x="2" y="0"/>
                    <a:pt x="2" y="0"/>
                    <a:pt x="2" y="0"/>
                  </a:cubicBezTo>
                  <a:cubicBezTo>
                    <a:pt x="1" y="0"/>
                    <a:pt x="0" y="1"/>
                    <a:pt x="0" y="2"/>
                  </a:cubicBezTo>
                  <a:cubicBezTo>
                    <a:pt x="0" y="82"/>
                    <a:pt x="0" y="82"/>
                    <a:pt x="0" y="82"/>
                  </a:cubicBezTo>
                  <a:cubicBezTo>
                    <a:pt x="0" y="83"/>
                    <a:pt x="1" y="84"/>
                    <a:pt x="2" y="84"/>
                  </a:cubicBezTo>
                  <a:cubicBezTo>
                    <a:pt x="82" y="84"/>
                    <a:pt x="82" y="84"/>
                    <a:pt x="82" y="84"/>
                  </a:cubicBezTo>
                  <a:cubicBezTo>
                    <a:pt x="83" y="84"/>
                    <a:pt x="84" y="83"/>
                    <a:pt x="84" y="82"/>
                  </a:cubicBezTo>
                  <a:cubicBezTo>
                    <a:pt x="84" y="2"/>
                    <a:pt x="84" y="2"/>
                    <a:pt x="84" y="2"/>
                  </a:cubicBezTo>
                  <a:cubicBezTo>
                    <a:pt x="84" y="1"/>
                    <a:pt x="83" y="0"/>
                    <a:pt x="82" y="0"/>
                  </a:cubicBezTo>
                  <a:close/>
                  <a:moveTo>
                    <a:pt x="40" y="68"/>
                  </a:moveTo>
                  <a:cubicBezTo>
                    <a:pt x="16" y="68"/>
                    <a:pt x="16" y="68"/>
                    <a:pt x="16" y="68"/>
                  </a:cubicBezTo>
                  <a:cubicBezTo>
                    <a:pt x="15" y="68"/>
                    <a:pt x="14" y="67"/>
                    <a:pt x="14" y="66"/>
                  </a:cubicBezTo>
                  <a:cubicBezTo>
                    <a:pt x="14" y="65"/>
                    <a:pt x="15" y="64"/>
                    <a:pt x="16" y="64"/>
                  </a:cubicBezTo>
                  <a:cubicBezTo>
                    <a:pt x="40" y="64"/>
                    <a:pt x="40" y="64"/>
                    <a:pt x="40" y="64"/>
                  </a:cubicBezTo>
                  <a:cubicBezTo>
                    <a:pt x="41" y="64"/>
                    <a:pt x="42" y="65"/>
                    <a:pt x="42" y="66"/>
                  </a:cubicBezTo>
                  <a:cubicBezTo>
                    <a:pt x="42" y="67"/>
                    <a:pt x="41" y="68"/>
                    <a:pt x="40" y="68"/>
                  </a:cubicBezTo>
                  <a:close/>
                  <a:moveTo>
                    <a:pt x="68" y="60"/>
                  </a:moveTo>
                  <a:cubicBezTo>
                    <a:pt x="16" y="60"/>
                    <a:pt x="16" y="60"/>
                    <a:pt x="16" y="60"/>
                  </a:cubicBezTo>
                  <a:cubicBezTo>
                    <a:pt x="15" y="60"/>
                    <a:pt x="14" y="59"/>
                    <a:pt x="14" y="58"/>
                  </a:cubicBezTo>
                  <a:cubicBezTo>
                    <a:pt x="14" y="57"/>
                    <a:pt x="15" y="56"/>
                    <a:pt x="16" y="56"/>
                  </a:cubicBezTo>
                  <a:cubicBezTo>
                    <a:pt x="68" y="56"/>
                    <a:pt x="68" y="56"/>
                    <a:pt x="68" y="56"/>
                  </a:cubicBezTo>
                  <a:cubicBezTo>
                    <a:pt x="69" y="56"/>
                    <a:pt x="70" y="57"/>
                    <a:pt x="70" y="58"/>
                  </a:cubicBezTo>
                  <a:cubicBezTo>
                    <a:pt x="70" y="59"/>
                    <a:pt x="69" y="60"/>
                    <a:pt x="68" y="60"/>
                  </a:cubicBezTo>
                  <a:close/>
                  <a:moveTo>
                    <a:pt x="68" y="52"/>
                  </a:moveTo>
                  <a:cubicBezTo>
                    <a:pt x="16" y="52"/>
                    <a:pt x="16" y="52"/>
                    <a:pt x="16" y="52"/>
                  </a:cubicBezTo>
                  <a:cubicBezTo>
                    <a:pt x="15" y="52"/>
                    <a:pt x="14" y="51"/>
                    <a:pt x="14" y="50"/>
                  </a:cubicBezTo>
                  <a:cubicBezTo>
                    <a:pt x="14" y="49"/>
                    <a:pt x="15" y="48"/>
                    <a:pt x="16" y="48"/>
                  </a:cubicBezTo>
                  <a:cubicBezTo>
                    <a:pt x="68" y="48"/>
                    <a:pt x="68" y="48"/>
                    <a:pt x="68" y="48"/>
                  </a:cubicBezTo>
                  <a:cubicBezTo>
                    <a:pt x="69" y="48"/>
                    <a:pt x="70" y="49"/>
                    <a:pt x="70" y="50"/>
                  </a:cubicBezTo>
                  <a:cubicBezTo>
                    <a:pt x="70" y="51"/>
                    <a:pt x="69" y="52"/>
                    <a:pt x="68" y="52"/>
                  </a:cubicBezTo>
                  <a:close/>
                  <a:moveTo>
                    <a:pt x="68" y="44"/>
                  </a:moveTo>
                  <a:cubicBezTo>
                    <a:pt x="16" y="44"/>
                    <a:pt x="16" y="44"/>
                    <a:pt x="16" y="44"/>
                  </a:cubicBezTo>
                  <a:cubicBezTo>
                    <a:pt x="15" y="44"/>
                    <a:pt x="14" y="43"/>
                    <a:pt x="14" y="42"/>
                  </a:cubicBezTo>
                  <a:cubicBezTo>
                    <a:pt x="14" y="41"/>
                    <a:pt x="15" y="40"/>
                    <a:pt x="16" y="40"/>
                  </a:cubicBezTo>
                  <a:cubicBezTo>
                    <a:pt x="68" y="40"/>
                    <a:pt x="68" y="40"/>
                    <a:pt x="68" y="40"/>
                  </a:cubicBezTo>
                  <a:cubicBezTo>
                    <a:pt x="69" y="40"/>
                    <a:pt x="70" y="41"/>
                    <a:pt x="70" y="42"/>
                  </a:cubicBezTo>
                  <a:cubicBezTo>
                    <a:pt x="70" y="43"/>
                    <a:pt x="69" y="44"/>
                    <a:pt x="68" y="44"/>
                  </a:cubicBezTo>
                  <a:close/>
                  <a:moveTo>
                    <a:pt x="68" y="36"/>
                  </a:moveTo>
                  <a:cubicBezTo>
                    <a:pt x="16" y="36"/>
                    <a:pt x="16" y="36"/>
                    <a:pt x="16" y="36"/>
                  </a:cubicBezTo>
                  <a:cubicBezTo>
                    <a:pt x="15" y="36"/>
                    <a:pt x="14" y="35"/>
                    <a:pt x="14" y="34"/>
                  </a:cubicBezTo>
                  <a:cubicBezTo>
                    <a:pt x="14" y="33"/>
                    <a:pt x="15" y="32"/>
                    <a:pt x="16" y="32"/>
                  </a:cubicBezTo>
                  <a:cubicBezTo>
                    <a:pt x="68" y="32"/>
                    <a:pt x="68" y="32"/>
                    <a:pt x="68" y="32"/>
                  </a:cubicBezTo>
                  <a:cubicBezTo>
                    <a:pt x="69" y="32"/>
                    <a:pt x="70" y="33"/>
                    <a:pt x="70" y="34"/>
                  </a:cubicBezTo>
                  <a:cubicBezTo>
                    <a:pt x="70" y="35"/>
                    <a:pt x="69" y="36"/>
                    <a:pt x="68" y="36"/>
                  </a:cubicBezTo>
                  <a:close/>
                  <a:moveTo>
                    <a:pt x="68" y="28"/>
                  </a:moveTo>
                  <a:cubicBezTo>
                    <a:pt x="16" y="28"/>
                    <a:pt x="16" y="28"/>
                    <a:pt x="16" y="28"/>
                  </a:cubicBezTo>
                  <a:cubicBezTo>
                    <a:pt x="15" y="28"/>
                    <a:pt x="14" y="27"/>
                    <a:pt x="14" y="26"/>
                  </a:cubicBezTo>
                  <a:cubicBezTo>
                    <a:pt x="14" y="25"/>
                    <a:pt x="15" y="24"/>
                    <a:pt x="16" y="24"/>
                  </a:cubicBezTo>
                  <a:cubicBezTo>
                    <a:pt x="68" y="24"/>
                    <a:pt x="68" y="24"/>
                    <a:pt x="68" y="24"/>
                  </a:cubicBezTo>
                  <a:cubicBezTo>
                    <a:pt x="69" y="24"/>
                    <a:pt x="70" y="25"/>
                    <a:pt x="70" y="26"/>
                  </a:cubicBezTo>
                  <a:cubicBezTo>
                    <a:pt x="70" y="27"/>
                    <a:pt x="69" y="28"/>
                    <a:pt x="68" y="28"/>
                  </a:cubicBezTo>
                  <a:close/>
                  <a:moveTo>
                    <a:pt x="68" y="20"/>
                  </a:moveTo>
                  <a:cubicBezTo>
                    <a:pt x="16" y="20"/>
                    <a:pt x="16" y="20"/>
                    <a:pt x="16" y="20"/>
                  </a:cubicBezTo>
                  <a:cubicBezTo>
                    <a:pt x="15" y="20"/>
                    <a:pt x="14" y="19"/>
                    <a:pt x="14" y="18"/>
                  </a:cubicBezTo>
                  <a:cubicBezTo>
                    <a:pt x="14" y="17"/>
                    <a:pt x="15" y="16"/>
                    <a:pt x="16" y="16"/>
                  </a:cubicBezTo>
                  <a:cubicBezTo>
                    <a:pt x="68" y="16"/>
                    <a:pt x="68" y="16"/>
                    <a:pt x="68" y="16"/>
                  </a:cubicBezTo>
                  <a:cubicBezTo>
                    <a:pt x="69" y="16"/>
                    <a:pt x="70" y="17"/>
                    <a:pt x="70" y="18"/>
                  </a:cubicBezTo>
                  <a:cubicBezTo>
                    <a:pt x="70" y="19"/>
                    <a:pt x="69" y="20"/>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sp>
        <p:nvSpPr>
          <p:cNvPr id="29" name="Rectangle 16">
            <a:extLst>
              <a:ext uri="{FF2B5EF4-FFF2-40B4-BE49-F238E27FC236}">
                <a16:creationId xmlns:a16="http://schemas.microsoft.com/office/drawing/2014/main" id="{135BFDCE-F82C-4F84-8F48-209286B21CB7}"/>
              </a:ext>
            </a:extLst>
          </p:cNvPr>
          <p:cNvSpPr/>
          <p:nvPr/>
        </p:nvSpPr>
        <p:spPr>
          <a:xfrm>
            <a:off x="454612" y="2733234"/>
            <a:ext cx="4334746" cy="3023713"/>
          </a:xfrm>
          <a:prstGeom prst="rect">
            <a:avLst/>
          </a:prstGeom>
        </p:spPr>
        <p:txBody>
          <a:bodyPr wrap="square" lIns="0" tIns="0" rIns="0" bIns="0">
            <a:spAutoFit/>
          </a:bodyPr>
          <a:lstStyle/>
          <a:p>
            <a:pPr lvl="0">
              <a:lnSpc>
                <a:spcPct val="110000"/>
              </a:lnSpc>
            </a:pPr>
            <a:r>
              <a:rPr lang="es-MX" sz="2000" b="1" dirty="0">
                <a:solidFill>
                  <a:schemeClr val="bg1"/>
                </a:solidFill>
                <a:latin typeface="Raleway" pitchFamily="2" charset="0"/>
              </a:rPr>
              <a:t>Es un tipo de dimensión que no tiene razón de existir físicamente (en una tabla) y que se coloca como un campo adicional en la tabla de hechos. Por ejemplo. El numero de ticket.</a:t>
            </a:r>
          </a:p>
          <a:p>
            <a:pPr lvl="0">
              <a:lnSpc>
                <a:spcPct val="110000"/>
              </a:lnSpc>
            </a:pPr>
            <a:r>
              <a:rPr lang="es-MX" sz="2000" b="1" dirty="0">
                <a:solidFill>
                  <a:schemeClr val="bg1"/>
                </a:solidFill>
                <a:latin typeface="Raleway" pitchFamily="2" charset="0"/>
              </a:rPr>
              <a:t>Son comunes en tablas de hechos transaccionales o de </a:t>
            </a:r>
            <a:r>
              <a:rPr lang="es-MX" sz="2000" b="1" dirty="0" err="1">
                <a:solidFill>
                  <a:schemeClr val="bg1"/>
                </a:solidFill>
                <a:latin typeface="Raleway" pitchFamily="2" charset="0"/>
              </a:rPr>
              <a:t>accummulating</a:t>
            </a:r>
            <a:r>
              <a:rPr lang="es-MX" sz="2000" b="1" dirty="0">
                <a:solidFill>
                  <a:schemeClr val="bg1"/>
                </a:solidFill>
                <a:latin typeface="Raleway" pitchFamily="2" charset="0"/>
              </a:rPr>
              <a:t> </a:t>
            </a:r>
            <a:r>
              <a:rPr lang="es-MX" sz="2000" b="1" dirty="0" err="1">
                <a:solidFill>
                  <a:schemeClr val="bg1"/>
                </a:solidFill>
                <a:latin typeface="Raleway" pitchFamily="2" charset="0"/>
              </a:rPr>
              <a:t>snapshot</a:t>
            </a:r>
            <a:endParaRPr lang="es-MX" sz="2000" b="1" dirty="0">
              <a:solidFill>
                <a:schemeClr val="bg1"/>
              </a:solidFill>
              <a:latin typeface="Raleway" pitchFamily="2" charset="0"/>
            </a:endParaRPr>
          </a:p>
        </p:txBody>
      </p:sp>
      <p:sp>
        <p:nvSpPr>
          <p:cNvPr id="30" name="Rectangle 16">
            <a:extLst>
              <a:ext uri="{FF2B5EF4-FFF2-40B4-BE49-F238E27FC236}">
                <a16:creationId xmlns:a16="http://schemas.microsoft.com/office/drawing/2014/main" id="{9F4E2F46-89F9-4085-BFDC-09BECB7051F2}"/>
              </a:ext>
            </a:extLst>
          </p:cNvPr>
          <p:cNvSpPr/>
          <p:nvPr/>
        </p:nvSpPr>
        <p:spPr>
          <a:xfrm>
            <a:off x="6648472" y="1949003"/>
            <a:ext cx="4705328" cy="378309"/>
          </a:xfrm>
          <a:prstGeom prst="rect">
            <a:avLst/>
          </a:prstGeom>
        </p:spPr>
        <p:txBody>
          <a:bodyPr wrap="square" lIns="0" tIns="0" rIns="0" bIns="0">
            <a:spAutoFit/>
          </a:bodyPr>
          <a:lstStyle/>
          <a:p>
            <a:pPr lvl="0">
              <a:lnSpc>
                <a:spcPct val="110000"/>
              </a:lnSpc>
            </a:pPr>
            <a:r>
              <a:rPr lang="es-MX" sz="2400" b="1" dirty="0">
                <a:latin typeface="Raleway" pitchFamily="2" charset="0"/>
              </a:rPr>
              <a:t>Dimensiones desnormalizadas</a:t>
            </a:r>
          </a:p>
        </p:txBody>
      </p:sp>
      <p:sp>
        <p:nvSpPr>
          <p:cNvPr id="31" name="Rectangle 16">
            <a:extLst>
              <a:ext uri="{FF2B5EF4-FFF2-40B4-BE49-F238E27FC236}">
                <a16:creationId xmlns:a16="http://schemas.microsoft.com/office/drawing/2014/main" id="{06555F6C-5539-4E26-B588-E0B80F605F9E}"/>
              </a:ext>
            </a:extLst>
          </p:cNvPr>
          <p:cNvSpPr/>
          <p:nvPr/>
        </p:nvSpPr>
        <p:spPr>
          <a:xfrm>
            <a:off x="6648472" y="2658107"/>
            <a:ext cx="4334746" cy="2346604"/>
          </a:xfrm>
          <a:prstGeom prst="rect">
            <a:avLst/>
          </a:prstGeom>
        </p:spPr>
        <p:txBody>
          <a:bodyPr wrap="square" lIns="0" tIns="0" rIns="0" bIns="0">
            <a:spAutoFit/>
          </a:bodyPr>
          <a:lstStyle/>
          <a:p>
            <a:pPr lvl="0">
              <a:lnSpc>
                <a:spcPct val="110000"/>
              </a:lnSpc>
            </a:pPr>
            <a:r>
              <a:rPr lang="es-MX" sz="2000" b="1" dirty="0">
                <a:latin typeface="Raleway" pitchFamily="2" charset="0"/>
              </a:rPr>
              <a:t>En general se debe evitar la practica de la normalización (utilizada por años en los sistemas operacionales) y preferir dimensiones planas, ya que estas favorecen la simplicidad de diseño y velocidad</a:t>
            </a:r>
          </a:p>
        </p:txBody>
      </p:sp>
      <p:grpSp>
        <p:nvGrpSpPr>
          <p:cNvPr id="32" name="Group 17">
            <a:extLst>
              <a:ext uri="{FF2B5EF4-FFF2-40B4-BE49-F238E27FC236}">
                <a16:creationId xmlns:a16="http://schemas.microsoft.com/office/drawing/2014/main" id="{8461DD19-DE4D-4618-AF42-385E1A065C2D}"/>
              </a:ext>
            </a:extLst>
          </p:cNvPr>
          <p:cNvGrpSpPr/>
          <p:nvPr/>
        </p:nvGrpSpPr>
        <p:grpSpPr>
          <a:xfrm>
            <a:off x="6101713" y="1949003"/>
            <a:ext cx="348191" cy="416080"/>
            <a:chOff x="4833938" y="3970338"/>
            <a:chExt cx="360363" cy="361950"/>
          </a:xfrm>
          <a:solidFill>
            <a:schemeClr val="bg1"/>
          </a:solidFill>
          <a:effectLst>
            <a:outerShdw blurRad="50800" dist="38100" dir="2700000" algn="tl" rotWithShape="0">
              <a:prstClr val="black">
                <a:alpha val="20000"/>
              </a:prstClr>
            </a:outerShdw>
          </a:effectLst>
        </p:grpSpPr>
        <p:sp>
          <p:nvSpPr>
            <p:cNvPr id="33" name="Freeform 55">
              <a:extLst>
                <a:ext uri="{FF2B5EF4-FFF2-40B4-BE49-F238E27FC236}">
                  <a16:creationId xmlns:a16="http://schemas.microsoft.com/office/drawing/2014/main" id="{72E3DFF4-D9A7-4410-8243-D925D7BF7B6C}"/>
                </a:ext>
              </a:extLst>
            </p:cNvPr>
            <p:cNvSpPr>
              <a:spLocks/>
            </p:cNvSpPr>
            <p:nvPr/>
          </p:nvSpPr>
          <p:spPr bwMode="auto">
            <a:xfrm>
              <a:off x="4833938" y="4030663"/>
              <a:ext cx="300038" cy="301625"/>
            </a:xfrm>
            <a:custGeom>
              <a:avLst/>
              <a:gdLst>
                <a:gd name="T0" fmla="*/ 14 w 80"/>
                <a:gd name="T1" fmla="*/ 72 h 80"/>
                <a:gd name="T2" fmla="*/ 8 w 80"/>
                <a:gd name="T3" fmla="*/ 66 h 80"/>
                <a:gd name="T4" fmla="*/ 8 w 80"/>
                <a:gd name="T5" fmla="*/ 0 h 80"/>
                <a:gd name="T6" fmla="*/ 2 w 80"/>
                <a:gd name="T7" fmla="*/ 0 h 80"/>
                <a:gd name="T8" fmla="*/ 0 w 80"/>
                <a:gd name="T9" fmla="*/ 2 h 80"/>
                <a:gd name="T10" fmla="*/ 0 w 80"/>
                <a:gd name="T11" fmla="*/ 78 h 80"/>
                <a:gd name="T12" fmla="*/ 2 w 80"/>
                <a:gd name="T13" fmla="*/ 80 h 80"/>
                <a:gd name="T14" fmla="*/ 78 w 80"/>
                <a:gd name="T15" fmla="*/ 80 h 80"/>
                <a:gd name="T16" fmla="*/ 80 w 80"/>
                <a:gd name="T17" fmla="*/ 78 h 80"/>
                <a:gd name="T18" fmla="*/ 80 w 80"/>
                <a:gd name="T19" fmla="*/ 72 h 80"/>
                <a:gd name="T20" fmla="*/ 14 w 80"/>
                <a:gd name="T2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80">
                  <a:moveTo>
                    <a:pt x="14" y="72"/>
                  </a:moveTo>
                  <a:cubicBezTo>
                    <a:pt x="11" y="72"/>
                    <a:pt x="8" y="69"/>
                    <a:pt x="8" y="66"/>
                  </a:cubicBezTo>
                  <a:cubicBezTo>
                    <a:pt x="8" y="0"/>
                    <a:pt x="8" y="0"/>
                    <a:pt x="8" y="0"/>
                  </a:cubicBezTo>
                  <a:cubicBezTo>
                    <a:pt x="2" y="0"/>
                    <a:pt x="2" y="0"/>
                    <a:pt x="2" y="0"/>
                  </a:cubicBezTo>
                  <a:cubicBezTo>
                    <a:pt x="1" y="0"/>
                    <a:pt x="0" y="1"/>
                    <a:pt x="0" y="2"/>
                  </a:cubicBezTo>
                  <a:cubicBezTo>
                    <a:pt x="0" y="78"/>
                    <a:pt x="0" y="78"/>
                    <a:pt x="0" y="78"/>
                  </a:cubicBezTo>
                  <a:cubicBezTo>
                    <a:pt x="0" y="79"/>
                    <a:pt x="1" y="80"/>
                    <a:pt x="2" y="80"/>
                  </a:cubicBezTo>
                  <a:cubicBezTo>
                    <a:pt x="78" y="80"/>
                    <a:pt x="78" y="80"/>
                    <a:pt x="78" y="80"/>
                  </a:cubicBezTo>
                  <a:cubicBezTo>
                    <a:pt x="79" y="80"/>
                    <a:pt x="80" y="79"/>
                    <a:pt x="80" y="78"/>
                  </a:cubicBezTo>
                  <a:cubicBezTo>
                    <a:pt x="80" y="72"/>
                    <a:pt x="80" y="72"/>
                    <a:pt x="80" y="72"/>
                  </a:cubicBezTo>
                  <a:lnTo>
                    <a:pt x="1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34" name="Freeform 56">
              <a:extLst>
                <a:ext uri="{FF2B5EF4-FFF2-40B4-BE49-F238E27FC236}">
                  <a16:creationId xmlns:a16="http://schemas.microsoft.com/office/drawing/2014/main" id="{1CD90945-9975-4024-B7E9-5C696E3461F7}"/>
                </a:ext>
              </a:extLst>
            </p:cNvPr>
            <p:cNvSpPr>
              <a:spLocks noEditPoints="1"/>
            </p:cNvSpPr>
            <p:nvPr/>
          </p:nvSpPr>
          <p:spPr bwMode="auto">
            <a:xfrm>
              <a:off x="4878388" y="3970338"/>
              <a:ext cx="315913" cy="317500"/>
            </a:xfrm>
            <a:custGeom>
              <a:avLst/>
              <a:gdLst>
                <a:gd name="T0" fmla="*/ 82 w 84"/>
                <a:gd name="T1" fmla="*/ 0 h 84"/>
                <a:gd name="T2" fmla="*/ 2 w 84"/>
                <a:gd name="T3" fmla="*/ 0 h 84"/>
                <a:gd name="T4" fmla="*/ 0 w 84"/>
                <a:gd name="T5" fmla="*/ 2 h 84"/>
                <a:gd name="T6" fmla="*/ 0 w 84"/>
                <a:gd name="T7" fmla="*/ 82 h 84"/>
                <a:gd name="T8" fmla="*/ 2 w 84"/>
                <a:gd name="T9" fmla="*/ 84 h 84"/>
                <a:gd name="T10" fmla="*/ 82 w 84"/>
                <a:gd name="T11" fmla="*/ 84 h 84"/>
                <a:gd name="T12" fmla="*/ 84 w 84"/>
                <a:gd name="T13" fmla="*/ 82 h 84"/>
                <a:gd name="T14" fmla="*/ 84 w 84"/>
                <a:gd name="T15" fmla="*/ 2 h 84"/>
                <a:gd name="T16" fmla="*/ 82 w 84"/>
                <a:gd name="T17" fmla="*/ 0 h 84"/>
                <a:gd name="T18" fmla="*/ 40 w 84"/>
                <a:gd name="T19" fmla="*/ 68 h 84"/>
                <a:gd name="T20" fmla="*/ 16 w 84"/>
                <a:gd name="T21" fmla="*/ 68 h 84"/>
                <a:gd name="T22" fmla="*/ 14 w 84"/>
                <a:gd name="T23" fmla="*/ 66 h 84"/>
                <a:gd name="T24" fmla="*/ 16 w 84"/>
                <a:gd name="T25" fmla="*/ 64 h 84"/>
                <a:gd name="T26" fmla="*/ 40 w 84"/>
                <a:gd name="T27" fmla="*/ 64 h 84"/>
                <a:gd name="T28" fmla="*/ 42 w 84"/>
                <a:gd name="T29" fmla="*/ 66 h 84"/>
                <a:gd name="T30" fmla="*/ 40 w 84"/>
                <a:gd name="T31" fmla="*/ 68 h 84"/>
                <a:gd name="T32" fmla="*/ 68 w 84"/>
                <a:gd name="T33" fmla="*/ 60 h 84"/>
                <a:gd name="T34" fmla="*/ 16 w 84"/>
                <a:gd name="T35" fmla="*/ 60 h 84"/>
                <a:gd name="T36" fmla="*/ 14 w 84"/>
                <a:gd name="T37" fmla="*/ 58 h 84"/>
                <a:gd name="T38" fmla="*/ 16 w 84"/>
                <a:gd name="T39" fmla="*/ 56 h 84"/>
                <a:gd name="T40" fmla="*/ 68 w 84"/>
                <a:gd name="T41" fmla="*/ 56 h 84"/>
                <a:gd name="T42" fmla="*/ 70 w 84"/>
                <a:gd name="T43" fmla="*/ 58 h 84"/>
                <a:gd name="T44" fmla="*/ 68 w 84"/>
                <a:gd name="T45" fmla="*/ 60 h 84"/>
                <a:gd name="T46" fmla="*/ 68 w 84"/>
                <a:gd name="T47" fmla="*/ 52 h 84"/>
                <a:gd name="T48" fmla="*/ 16 w 84"/>
                <a:gd name="T49" fmla="*/ 52 h 84"/>
                <a:gd name="T50" fmla="*/ 14 w 84"/>
                <a:gd name="T51" fmla="*/ 50 h 84"/>
                <a:gd name="T52" fmla="*/ 16 w 84"/>
                <a:gd name="T53" fmla="*/ 48 h 84"/>
                <a:gd name="T54" fmla="*/ 68 w 84"/>
                <a:gd name="T55" fmla="*/ 48 h 84"/>
                <a:gd name="T56" fmla="*/ 70 w 84"/>
                <a:gd name="T57" fmla="*/ 50 h 84"/>
                <a:gd name="T58" fmla="*/ 68 w 84"/>
                <a:gd name="T59" fmla="*/ 52 h 84"/>
                <a:gd name="T60" fmla="*/ 68 w 84"/>
                <a:gd name="T61" fmla="*/ 44 h 84"/>
                <a:gd name="T62" fmla="*/ 16 w 84"/>
                <a:gd name="T63" fmla="*/ 44 h 84"/>
                <a:gd name="T64" fmla="*/ 14 w 84"/>
                <a:gd name="T65" fmla="*/ 42 h 84"/>
                <a:gd name="T66" fmla="*/ 16 w 84"/>
                <a:gd name="T67" fmla="*/ 40 h 84"/>
                <a:gd name="T68" fmla="*/ 68 w 84"/>
                <a:gd name="T69" fmla="*/ 40 h 84"/>
                <a:gd name="T70" fmla="*/ 70 w 84"/>
                <a:gd name="T71" fmla="*/ 42 h 84"/>
                <a:gd name="T72" fmla="*/ 68 w 84"/>
                <a:gd name="T73" fmla="*/ 44 h 84"/>
                <a:gd name="T74" fmla="*/ 68 w 84"/>
                <a:gd name="T75" fmla="*/ 36 h 84"/>
                <a:gd name="T76" fmla="*/ 16 w 84"/>
                <a:gd name="T77" fmla="*/ 36 h 84"/>
                <a:gd name="T78" fmla="*/ 14 w 84"/>
                <a:gd name="T79" fmla="*/ 34 h 84"/>
                <a:gd name="T80" fmla="*/ 16 w 84"/>
                <a:gd name="T81" fmla="*/ 32 h 84"/>
                <a:gd name="T82" fmla="*/ 68 w 84"/>
                <a:gd name="T83" fmla="*/ 32 h 84"/>
                <a:gd name="T84" fmla="*/ 70 w 84"/>
                <a:gd name="T85" fmla="*/ 34 h 84"/>
                <a:gd name="T86" fmla="*/ 68 w 84"/>
                <a:gd name="T87" fmla="*/ 36 h 84"/>
                <a:gd name="T88" fmla="*/ 68 w 84"/>
                <a:gd name="T89" fmla="*/ 28 h 84"/>
                <a:gd name="T90" fmla="*/ 16 w 84"/>
                <a:gd name="T91" fmla="*/ 28 h 84"/>
                <a:gd name="T92" fmla="*/ 14 w 84"/>
                <a:gd name="T93" fmla="*/ 26 h 84"/>
                <a:gd name="T94" fmla="*/ 16 w 84"/>
                <a:gd name="T95" fmla="*/ 24 h 84"/>
                <a:gd name="T96" fmla="*/ 68 w 84"/>
                <a:gd name="T97" fmla="*/ 24 h 84"/>
                <a:gd name="T98" fmla="*/ 70 w 84"/>
                <a:gd name="T99" fmla="*/ 26 h 84"/>
                <a:gd name="T100" fmla="*/ 68 w 84"/>
                <a:gd name="T101" fmla="*/ 28 h 84"/>
                <a:gd name="T102" fmla="*/ 68 w 84"/>
                <a:gd name="T103" fmla="*/ 20 h 84"/>
                <a:gd name="T104" fmla="*/ 16 w 84"/>
                <a:gd name="T105" fmla="*/ 20 h 84"/>
                <a:gd name="T106" fmla="*/ 14 w 84"/>
                <a:gd name="T107" fmla="*/ 18 h 84"/>
                <a:gd name="T108" fmla="*/ 16 w 84"/>
                <a:gd name="T109" fmla="*/ 16 h 84"/>
                <a:gd name="T110" fmla="*/ 68 w 84"/>
                <a:gd name="T111" fmla="*/ 16 h 84"/>
                <a:gd name="T112" fmla="*/ 70 w 84"/>
                <a:gd name="T113" fmla="*/ 18 h 84"/>
                <a:gd name="T114" fmla="*/ 68 w 84"/>
                <a:gd name="T11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4">
                  <a:moveTo>
                    <a:pt x="82" y="0"/>
                  </a:moveTo>
                  <a:cubicBezTo>
                    <a:pt x="2" y="0"/>
                    <a:pt x="2" y="0"/>
                    <a:pt x="2" y="0"/>
                  </a:cubicBezTo>
                  <a:cubicBezTo>
                    <a:pt x="1" y="0"/>
                    <a:pt x="0" y="1"/>
                    <a:pt x="0" y="2"/>
                  </a:cubicBezTo>
                  <a:cubicBezTo>
                    <a:pt x="0" y="82"/>
                    <a:pt x="0" y="82"/>
                    <a:pt x="0" y="82"/>
                  </a:cubicBezTo>
                  <a:cubicBezTo>
                    <a:pt x="0" y="83"/>
                    <a:pt x="1" y="84"/>
                    <a:pt x="2" y="84"/>
                  </a:cubicBezTo>
                  <a:cubicBezTo>
                    <a:pt x="82" y="84"/>
                    <a:pt x="82" y="84"/>
                    <a:pt x="82" y="84"/>
                  </a:cubicBezTo>
                  <a:cubicBezTo>
                    <a:pt x="83" y="84"/>
                    <a:pt x="84" y="83"/>
                    <a:pt x="84" y="82"/>
                  </a:cubicBezTo>
                  <a:cubicBezTo>
                    <a:pt x="84" y="2"/>
                    <a:pt x="84" y="2"/>
                    <a:pt x="84" y="2"/>
                  </a:cubicBezTo>
                  <a:cubicBezTo>
                    <a:pt x="84" y="1"/>
                    <a:pt x="83" y="0"/>
                    <a:pt x="82" y="0"/>
                  </a:cubicBezTo>
                  <a:close/>
                  <a:moveTo>
                    <a:pt x="40" y="68"/>
                  </a:moveTo>
                  <a:cubicBezTo>
                    <a:pt x="16" y="68"/>
                    <a:pt x="16" y="68"/>
                    <a:pt x="16" y="68"/>
                  </a:cubicBezTo>
                  <a:cubicBezTo>
                    <a:pt x="15" y="68"/>
                    <a:pt x="14" y="67"/>
                    <a:pt x="14" y="66"/>
                  </a:cubicBezTo>
                  <a:cubicBezTo>
                    <a:pt x="14" y="65"/>
                    <a:pt x="15" y="64"/>
                    <a:pt x="16" y="64"/>
                  </a:cubicBezTo>
                  <a:cubicBezTo>
                    <a:pt x="40" y="64"/>
                    <a:pt x="40" y="64"/>
                    <a:pt x="40" y="64"/>
                  </a:cubicBezTo>
                  <a:cubicBezTo>
                    <a:pt x="41" y="64"/>
                    <a:pt x="42" y="65"/>
                    <a:pt x="42" y="66"/>
                  </a:cubicBezTo>
                  <a:cubicBezTo>
                    <a:pt x="42" y="67"/>
                    <a:pt x="41" y="68"/>
                    <a:pt x="40" y="68"/>
                  </a:cubicBezTo>
                  <a:close/>
                  <a:moveTo>
                    <a:pt x="68" y="60"/>
                  </a:moveTo>
                  <a:cubicBezTo>
                    <a:pt x="16" y="60"/>
                    <a:pt x="16" y="60"/>
                    <a:pt x="16" y="60"/>
                  </a:cubicBezTo>
                  <a:cubicBezTo>
                    <a:pt x="15" y="60"/>
                    <a:pt x="14" y="59"/>
                    <a:pt x="14" y="58"/>
                  </a:cubicBezTo>
                  <a:cubicBezTo>
                    <a:pt x="14" y="57"/>
                    <a:pt x="15" y="56"/>
                    <a:pt x="16" y="56"/>
                  </a:cubicBezTo>
                  <a:cubicBezTo>
                    <a:pt x="68" y="56"/>
                    <a:pt x="68" y="56"/>
                    <a:pt x="68" y="56"/>
                  </a:cubicBezTo>
                  <a:cubicBezTo>
                    <a:pt x="69" y="56"/>
                    <a:pt x="70" y="57"/>
                    <a:pt x="70" y="58"/>
                  </a:cubicBezTo>
                  <a:cubicBezTo>
                    <a:pt x="70" y="59"/>
                    <a:pt x="69" y="60"/>
                    <a:pt x="68" y="60"/>
                  </a:cubicBezTo>
                  <a:close/>
                  <a:moveTo>
                    <a:pt x="68" y="52"/>
                  </a:moveTo>
                  <a:cubicBezTo>
                    <a:pt x="16" y="52"/>
                    <a:pt x="16" y="52"/>
                    <a:pt x="16" y="52"/>
                  </a:cubicBezTo>
                  <a:cubicBezTo>
                    <a:pt x="15" y="52"/>
                    <a:pt x="14" y="51"/>
                    <a:pt x="14" y="50"/>
                  </a:cubicBezTo>
                  <a:cubicBezTo>
                    <a:pt x="14" y="49"/>
                    <a:pt x="15" y="48"/>
                    <a:pt x="16" y="48"/>
                  </a:cubicBezTo>
                  <a:cubicBezTo>
                    <a:pt x="68" y="48"/>
                    <a:pt x="68" y="48"/>
                    <a:pt x="68" y="48"/>
                  </a:cubicBezTo>
                  <a:cubicBezTo>
                    <a:pt x="69" y="48"/>
                    <a:pt x="70" y="49"/>
                    <a:pt x="70" y="50"/>
                  </a:cubicBezTo>
                  <a:cubicBezTo>
                    <a:pt x="70" y="51"/>
                    <a:pt x="69" y="52"/>
                    <a:pt x="68" y="52"/>
                  </a:cubicBezTo>
                  <a:close/>
                  <a:moveTo>
                    <a:pt x="68" y="44"/>
                  </a:moveTo>
                  <a:cubicBezTo>
                    <a:pt x="16" y="44"/>
                    <a:pt x="16" y="44"/>
                    <a:pt x="16" y="44"/>
                  </a:cubicBezTo>
                  <a:cubicBezTo>
                    <a:pt x="15" y="44"/>
                    <a:pt x="14" y="43"/>
                    <a:pt x="14" y="42"/>
                  </a:cubicBezTo>
                  <a:cubicBezTo>
                    <a:pt x="14" y="41"/>
                    <a:pt x="15" y="40"/>
                    <a:pt x="16" y="40"/>
                  </a:cubicBezTo>
                  <a:cubicBezTo>
                    <a:pt x="68" y="40"/>
                    <a:pt x="68" y="40"/>
                    <a:pt x="68" y="40"/>
                  </a:cubicBezTo>
                  <a:cubicBezTo>
                    <a:pt x="69" y="40"/>
                    <a:pt x="70" y="41"/>
                    <a:pt x="70" y="42"/>
                  </a:cubicBezTo>
                  <a:cubicBezTo>
                    <a:pt x="70" y="43"/>
                    <a:pt x="69" y="44"/>
                    <a:pt x="68" y="44"/>
                  </a:cubicBezTo>
                  <a:close/>
                  <a:moveTo>
                    <a:pt x="68" y="36"/>
                  </a:moveTo>
                  <a:cubicBezTo>
                    <a:pt x="16" y="36"/>
                    <a:pt x="16" y="36"/>
                    <a:pt x="16" y="36"/>
                  </a:cubicBezTo>
                  <a:cubicBezTo>
                    <a:pt x="15" y="36"/>
                    <a:pt x="14" y="35"/>
                    <a:pt x="14" y="34"/>
                  </a:cubicBezTo>
                  <a:cubicBezTo>
                    <a:pt x="14" y="33"/>
                    <a:pt x="15" y="32"/>
                    <a:pt x="16" y="32"/>
                  </a:cubicBezTo>
                  <a:cubicBezTo>
                    <a:pt x="68" y="32"/>
                    <a:pt x="68" y="32"/>
                    <a:pt x="68" y="32"/>
                  </a:cubicBezTo>
                  <a:cubicBezTo>
                    <a:pt x="69" y="32"/>
                    <a:pt x="70" y="33"/>
                    <a:pt x="70" y="34"/>
                  </a:cubicBezTo>
                  <a:cubicBezTo>
                    <a:pt x="70" y="35"/>
                    <a:pt x="69" y="36"/>
                    <a:pt x="68" y="36"/>
                  </a:cubicBezTo>
                  <a:close/>
                  <a:moveTo>
                    <a:pt x="68" y="28"/>
                  </a:moveTo>
                  <a:cubicBezTo>
                    <a:pt x="16" y="28"/>
                    <a:pt x="16" y="28"/>
                    <a:pt x="16" y="28"/>
                  </a:cubicBezTo>
                  <a:cubicBezTo>
                    <a:pt x="15" y="28"/>
                    <a:pt x="14" y="27"/>
                    <a:pt x="14" y="26"/>
                  </a:cubicBezTo>
                  <a:cubicBezTo>
                    <a:pt x="14" y="25"/>
                    <a:pt x="15" y="24"/>
                    <a:pt x="16" y="24"/>
                  </a:cubicBezTo>
                  <a:cubicBezTo>
                    <a:pt x="68" y="24"/>
                    <a:pt x="68" y="24"/>
                    <a:pt x="68" y="24"/>
                  </a:cubicBezTo>
                  <a:cubicBezTo>
                    <a:pt x="69" y="24"/>
                    <a:pt x="70" y="25"/>
                    <a:pt x="70" y="26"/>
                  </a:cubicBezTo>
                  <a:cubicBezTo>
                    <a:pt x="70" y="27"/>
                    <a:pt x="69" y="28"/>
                    <a:pt x="68" y="28"/>
                  </a:cubicBezTo>
                  <a:close/>
                  <a:moveTo>
                    <a:pt x="68" y="20"/>
                  </a:moveTo>
                  <a:cubicBezTo>
                    <a:pt x="16" y="20"/>
                    <a:pt x="16" y="20"/>
                    <a:pt x="16" y="20"/>
                  </a:cubicBezTo>
                  <a:cubicBezTo>
                    <a:pt x="15" y="20"/>
                    <a:pt x="14" y="19"/>
                    <a:pt x="14" y="18"/>
                  </a:cubicBezTo>
                  <a:cubicBezTo>
                    <a:pt x="14" y="17"/>
                    <a:pt x="15" y="16"/>
                    <a:pt x="16" y="16"/>
                  </a:cubicBezTo>
                  <a:cubicBezTo>
                    <a:pt x="68" y="16"/>
                    <a:pt x="68" y="16"/>
                    <a:pt x="68" y="16"/>
                  </a:cubicBezTo>
                  <a:cubicBezTo>
                    <a:pt x="69" y="16"/>
                    <a:pt x="70" y="17"/>
                    <a:pt x="70" y="18"/>
                  </a:cubicBezTo>
                  <a:cubicBezTo>
                    <a:pt x="70" y="19"/>
                    <a:pt x="69" y="20"/>
                    <a:pt x="68"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spTree>
    <p:extLst>
      <p:ext uri="{BB962C8B-B14F-4D97-AF65-F5344CB8AC3E}">
        <p14:creationId xmlns:p14="http://schemas.microsoft.com/office/powerpoint/2010/main" val="3327145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42C2D4-2319-4124-B35C-620BDC9D3D9B}"/>
              </a:ext>
            </a:extLst>
          </p:cNvPr>
          <p:cNvSpPr txBox="1"/>
          <p:nvPr/>
        </p:nvSpPr>
        <p:spPr>
          <a:xfrm>
            <a:off x="863599" y="337457"/>
            <a:ext cx="10464802" cy="615553"/>
          </a:xfrm>
          <a:prstGeom prst="rect">
            <a:avLst/>
          </a:prstGeom>
          <a:noFill/>
        </p:spPr>
        <p:txBody>
          <a:bodyPr wrap="square" lIns="0" tIns="0" rIns="0" bIns="0" rtlCol="0">
            <a:spAutoFit/>
          </a:bodyPr>
          <a:lstStyle/>
          <a:p>
            <a:pPr algn="ctr"/>
            <a:r>
              <a:rPr lang="es-MX" sz="4000" dirty="0">
                <a:solidFill>
                  <a:schemeClr val="tx1">
                    <a:lumMod val="75000"/>
                    <a:lumOff val="25000"/>
                  </a:schemeClr>
                </a:solidFill>
                <a:latin typeface="+mj-lt"/>
              </a:rPr>
              <a:t>Atributos lentamente cambiantes en dimensiones</a:t>
            </a:r>
          </a:p>
        </p:txBody>
      </p:sp>
      <p:sp>
        <p:nvSpPr>
          <p:cNvPr id="10" name="Oval 9">
            <a:extLst>
              <a:ext uri="{FF2B5EF4-FFF2-40B4-BE49-F238E27FC236}">
                <a16:creationId xmlns:a16="http://schemas.microsoft.com/office/drawing/2014/main" id="{1CFC846E-3F2F-4CE1-8BDF-67F1B37E93F6}"/>
              </a:ext>
            </a:extLst>
          </p:cNvPr>
          <p:cNvSpPr/>
          <p:nvPr/>
        </p:nvSpPr>
        <p:spPr>
          <a:xfrm>
            <a:off x="5505450" y="261257"/>
            <a:ext cx="152400" cy="152400"/>
          </a:xfrm>
          <a:prstGeom prst="ellipse">
            <a:avLst/>
          </a:prstGeom>
          <a:solidFill>
            <a:srgbClr val="AF5F6D"/>
          </a:solidFill>
          <a:ln w="28575">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Oval 10">
            <a:extLst>
              <a:ext uri="{FF2B5EF4-FFF2-40B4-BE49-F238E27FC236}">
                <a16:creationId xmlns:a16="http://schemas.microsoft.com/office/drawing/2014/main" id="{94727DA3-0195-4B23-81CF-9C21D439BAB0}"/>
              </a:ext>
            </a:extLst>
          </p:cNvPr>
          <p:cNvSpPr/>
          <p:nvPr/>
        </p:nvSpPr>
        <p:spPr>
          <a:xfrm>
            <a:off x="5848350" y="261257"/>
            <a:ext cx="152400" cy="152400"/>
          </a:xfrm>
          <a:prstGeom prst="ellipse">
            <a:avLst/>
          </a:prstGeom>
          <a:solidFill>
            <a:srgbClr val="EB6B56"/>
          </a:solidFill>
          <a:ln w="28575">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Oval 11">
            <a:extLst>
              <a:ext uri="{FF2B5EF4-FFF2-40B4-BE49-F238E27FC236}">
                <a16:creationId xmlns:a16="http://schemas.microsoft.com/office/drawing/2014/main" id="{368488A4-5EC6-4675-8216-672804543763}"/>
              </a:ext>
            </a:extLst>
          </p:cNvPr>
          <p:cNvSpPr/>
          <p:nvPr/>
        </p:nvSpPr>
        <p:spPr>
          <a:xfrm>
            <a:off x="6191250" y="261257"/>
            <a:ext cx="152400" cy="152400"/>
          </a:xfrm>
          <a:prstGeom prst="ellipse">
            <a:avLst/>
          </a:prstGeom>
          <a:solidFill>
            <a:srgbClr val="FFC153"/>
          </a:solidFill>
          <a:ln w="28575">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Oval 12">
            <a:extLst>
              <a:ext uri="{FF2B5EF4-FFF2-40B4-BE49-F238E27FC236}">
                <a16:creationId xmlns:a16="http://schemas.microsoft.com/office/drawing/2014/main" id="{F2E5B5F7-6407-4761-B6E1-7425EAC29699}"/>
              </a:ext>
            </a:extLst>
          </p:cNvPr>
          <p:cNvSpPr/>
          <p:nvPr/>
        </p:nvSpPr>
        <p:spPr>
          <a:xfrm>
            <a:off x="6534150" y="261257"/>
            <a:ext cx="152400" cy="152400"/>
          </a:xfrm>
          <a:prstGeom prst="ellipse">
            <a:avLst/>
          </a:prstGeom>
          <a:solidFill>
            <a:srgbClr val="47B39D"/>
          </a:solidFill>
          <a:ln w="28575">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4" name="Slide Number Placeholder 63">
            <a:extLst>
              <a:ext uri="{FF2B5EF4-FFF2-40B4-BE49-F238E27FC236}">
                <a16:creationId xmlns:a16="http://schemas.microsoft.com/office/drawing/2014/main" id="{25886065-57E9-4A13-980D-FB51F031B332}"/>
              </a:ext>
            </a:extLst>
          </p:cNvPr>
          <p:cNvSpPr>
            <a:spLocks noGrp="1"/>
          </p:cNvSpPr>
          <p:nvPr>
            <p:ph type="sldNum" sz="quarter" idx="12"/>
          </p:nvPr>
        </p:nvSpPr>
        <p:spPr>
          <a:xfrm>
            <a:off x="8610600" y="6492875"/>
            <a:ext cx="2743200" cy="365125"/>
          </a:xfrm>
        </p:spPr>
        <p:txBody>
          <a:bodyPr/>
          <a:lstStyle/>
          <a:p>
            <a:fld id="{358A3C94-99AD-4370-9394-C6F447157082}" type="slidenum">
              <a:rPr lang="es-MX" smtClean="0"/>
              <a:t>11</a:t>
            </a:fld>
            <a:endParaRPr lang="es-MX" dirty="0"/>
          </a:p>
        </p:txBody>
      </p:sp>
      <p:sp>
        <p:nvSpPr>
          <p:cNvPr id="80" name="Freeform 33">
            <a:extLst>
              <a:ext uri="{FF2B5EF4-FFF2-40B4-BE49-F238E27FC236}">
                <a16:creationId xmlns:a16="http://schemas.microsoft.com/office/drawing/2014/main" id="{395779B8-4B40-42E7-B6B2-3944E28E71C2}"/>
              </a:ext>
            </a:extLst>
          </p:cNvPr>
          <p:cNvSpPr>
            <a:spLocks/>
          </p:cNvSpPr>
          <p:nvPr/>
        </p:nvSpPr>
        <p:spPr bwMode="auto">
          <a:xfrm>
            <a:off x="3259424" y="2366336"/>
            <a:ext cx="170083" cy="160737"/>
          </a:xfrm>
          <a:custGeom>
            <a:avLst/>
            <a:gdLst>
              <a:gd name="T0" fmla="*/ 0 w 91"/>
              <a:gd name="T1" fmla="*/ 86 h 86"/>
              <a:gd name="T2" fmla="*/ 91 w 91"/>
              <a:gd name="T3" fmla="*/ 0 h 86"/>
              <a:gd name="T4" fmla="*/ 91 w 91"/>
              <a:gd name="T5" fmla="*/ 86 h 86"/>
              <a:gd name="T6" fmla="*/ 0 w 91"/>
              <a:gd name="T7" fmla="*/ 86 h 86"/>
            </a:gdLst>
            <a:ahLst/>
            <a:cxnLst>
              <a:cxn ang="0">
                <a:pos x="T0" y="T1"/>
              </a:cxn>
              <a:cxn ang="0">
                <a:pos x="T2" y="T3"/>
              </a:cxn>
              <a:cxn ang="0">
                <a:pos x="T4" y="T5"/>
              </a:cxn>
              <a:cxn ang="0">
                <a:pos x="T6" y="T7"/>
              </a:cxn>
            </a:cxnLst>
            <a:rect l="0" t="0" r="r" b="b"/>
            <a:pathLst>
              <a:path w="91" h="86">
                <a:moveTo>
                  <a:pt x="0" y="86"/>
                </a:moveTo>
                <a:lnTo>
                  <a:pt x="91" y="0"/>
                </a:lnTo>
                <a:lnTo>
                  <a:pt x="91" y="86"/>
                </a:lnTo>
                <a:lnTo>
                  <a:pt x="0" y="86"/>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81" name="Freeform 6">
            <a:extLst>
              <a:ext uri="{FF2B5EF4-FFF2-40B4-BE49-F238E27FC236}">
                <a16:creationId xmlns:a16="http://schemas.microsoft.com/office/drawing/2014/main" id="{429ADB58-379C-4675-8C8C-2039F9B44DA6}"/>
              </a:ext>
            </a:extLst>
          </p:cNvPr>
          <p:cNvSpPr>
            <a:spLocks/>
          </p:cNvSpPr>
          <p:nvPr/>
        </p:nvSpPr>
        <p:spPr bwMode="auto">
          <a:xfrm>
            <a:off x="2573489" y="4547492"/>
            <a:ext cx="1786795" cy="22428"/>
          </a:xfrm>
          <a:custGeom>
            <a:avLst/>
            <a:gdLst>
              <a:gd name="T0" fmla="*/ 956 w 956"/>
              <a:gd name="T1" fmla="*/ 0 h 12"/>
              <a:gd name="T2" fmla="*/ 0 w 956"/>
              <a:gd name="T3" fmla="*/ 0 h 12"/>
              <a:gd name="T4" fmla="*/ 0 w 956"/>
              <a:gd name="T5" fmla="*/ 12 h 12"/>
              <a:gd name="T6" fmla="*/ 956 w 956"/>
              <a:gd name="T7" fmla="*/ 12 h 12"/>
            </a:gdLst>
            <a:ahLst/>
            <a:cxnLst>
              <a:cxn ang="0">
                <a:pos x="T0" y="T1"/>
              </a:cxn>
              <a:cxn ang="0">
                <a:pos x="T2" y="T3"/>
              </a:cxn>
              <a:cxn ang="0">
                <a:pos x="T4" y="T5"/>
              </a:cxn>
              <a:cxn ang="0">
                <a:pos x="T6" y="T7"/>
              </a:cxn>
            </a:cxnLst>
            <a:rect l="0" t="0" r="r" b="b"/>
            <a:pathLst>
              <a:path w="956" h="12">
                <a:moveTo>
                  <a:pt x="956" y="0"/>
                </a:moveTo>
                <a:lnTo>
                  <a:pt x="0" y="0"/>
                </a:lnTo>
                <a:lnTo>
                  <a:pt x="0" y="12"/>
                </a:lnTo>
                <a:lnTo>
                  <a:pt x="956"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82" name="Oval 7">
            <a:extLst>
              <a:ext uri="{FF2B5EF4-FFF2-40B4-BE49-F238E27FC236}">
                <a16:creationId xmlns:a16="http://schemas.microsoft.com/office/drawing/2014/main" id="{8EA777EA-59B1-4B93-B8B5-2BB2DAAC778E}"/>
              </a:ext>
            </a:extLst>
          </p:cNvPr>
          <p:cNvSpPr>
            <a:spLocks noChangeArrowheads="1"/>
          </p:cNvSpPr>
          <p:nvPr/>
        </p:nvSpPr>
        <p:spPr bwMode="auto">
          <a:xfrm>
            <a:off x="2936080" y="4526933"/>
            <a:ext cx="59809" cy="61679"/>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83" name="Freeform 9">
            <a:extLst>
              <a:ext uri="{FF2B5EF4-FFF2-40B4-BE49-F238E27FC236}">
                <a16:creationId xmlns:a16="http://schemas.microsoft.com/office/drawing/2014/main" id="{7193E1F8-2542-4B27-B07F-188D1A046FF8}"/>
              </a:ext>
            </a:extLst>
          </p:cNvPr>
          <p:cNvSpPr>
            <a:spLocks/>
          </p:cNvSpPr>
          <p:nvPr/>
        </p:nvSpPr>
        <p:spPr bwMode="auto">
          <a:xfrm>
            <a:off x="2573489" y="5627793"/>
            <a:ext cx="2334422" cy="22428"/>
          </a:xfrm>
          <a:custGeom>
            <a:avLst/>
            <a:gdLst>
              <a:gd name="T0" fmla="*/ 1249 w 1249"/>
              <a:gd name="T1" fmla="*/ 0 h 12"/>
              <a:gd name="T2" fmla="*/ 0 w 1249"/>
              <a:gd name="T3" fmla="*/ 0 h 12"/>
              <a:gd name="T4" fmla="*/ 0 w 1249"/>
              <a:gd name="T5" fmla="*/ 12 h 12"/>
              <a:gd name="T6" fmla="*/ 1249 w 1249"/>
              <a:gd name="T7" fmla="*/ 12 h 12"/>
            </a:gdLst>
            <a:ahLst/>
            <a:cxnLst>
              <a:cxn ang="0">
                <a:pos x="T0" y="T1"/>
              </a:cxn>
              <a:cxn ang="0">
                <a:pos x="T2" y="T3"/>
              </a:cxn>
              <a:cxn ang="0">
                <a:pos x="T4" y="T5"/>
              </a:cxn>
              <a:cxn ang="0">
                <a:pos x="T6" y="T7"/>
              </a:cxn>
            </a:cxnLst>
            <a:rect l="0" t="0" r="r" b="b"/>
            <a:pathLst>
              <a:path w="1249" h="12">
                <a:moveTo>
                  <a:pt x="1249" y="0"/>
                </a:moveTo>
                <a:lnTo>
                  <a:pt x="0" y="0"/>
                </a:lnTo>
                <a:lnTo>
                  <a:pt x="0" y="12"/>
                </a:lnTo>
                <a:lnTo>
                  <a:pt x="1249"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84" name="Oval 10">
            <a:extLst>
              <a:ext uri="{FF2B5EF4-FFF2-40B4-BE49-F238E27FC236}">
                <a16:creationId xmlns:a16="http://schemas.microsoft.com/office/drawing/2014/main" id="{AF93808B-1ACB-43B3-BD60-0355F07052E4}"/>
              </a:ext>
            </a:extLst>
          </p:cNvPr>
          <p:cNvSpPr>
            <a:spLocks noChangeArrowheads="1"/>
          </p:cNvSpPr>
          <p:nvPr/>
        </p:nvSpPr>
        <p:spPr bwMode="auto">
          <a:xfrm>
            <a:off x="2936080" y="5607234"/>
            <a:ext cx="59809" cy="61679"/>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85" name="Freeform 12">
            <a:extLst>
              <a:ext uri="{FF2B5EF4-FFF2-40B4-BE49-F238E27FC236}">
                <a16:creationId xmlns:a16="http://schemas.microsoft.com/office/drawing/2014/main" id="{344C3E4C-12D7-4C28-9F68-F502D7632751}"/>
              </a:ext>
            </a:extLst>
          </p:cNvPr>
          <p:cNvSpPr>
            <a:spLocks/>
          </p:cNvSpPr>
          <p:nvPr/>
        </p:nvSpPr>
        <p:spPr bwMode="auto">
          <a:xfrm>
            <a:off x="2573490" y="2403713"/>
            <a:ext cx="955076" cy="22428"/>
          </a:xfrm>
          <a:custGeom>
            <a:avLst/>
            <a:gdLst>
              <a:gd name="T0" fmla="*/ 511 w 511"/>
              <a:gd name="T1" fmla="*/ 0 h 12"/>
              <a:gd name="T2" fmla="*/ 0 w 511"/>
              <a:gd name="T3" fmla="*/ 0 h 12"/>
              <a:gd name="T4" fmla="*/ 0 w 511"/>
              <a:gd name="T5" fmla="*/ 12 h 12"/>
              <a:gd name="T6" fmla="*/ 511 w 511"/>
              <a:gd name="T7" fmla="*/ 12 h 12"/>
            </a:gdLst>
            <a:ahLst/>
            <a:cxnLst>
              <a:cxn ang="0">
                <a:pos x="T0" y="T1"/>
              </a:cxn>
              <a:cxn ang="0">
                <a:pos x="T2" y="T3"/>
              </a:cxn>
              <a:cxn ang="0">
                <a:pos x="T4" y="T5"/>
              </a:cxn>
              <a:cxn ang="0">
                <a:pos x="T6" y="T7"/>
              </a:cxn>
            </a:cxnLst>
            <a:rect l="0" t="0" r="r" b="b"/>
            <a:pathLst>
              <a:path w="511" h="12">
                <a:moveTo>
                  <a:pt x="511" y="0"/>
                </a:moveTo>
                <a:lnTo>
                  <a:pt x="0" y="0"/>
                </a:lnTo>
                <a:lnTo>
                  <a:pt x="0" y="12"/>
                </a:lnTo>
                <a:lnTo>
                  <a:pt x="511"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0" name="Oval 13">
            <a:extLst>
              <a:ext uri="{FF2B5EF4-FFF2-40B4-BE49-F238E27FC236}">
                <a16:creationId xmlns:a16="http://schemas.microsoft.com/office/drawing/2014/main" id="{2F1FEACB-8312-4541-BA16-F1D6DB09BB77}"/>
              </a:ext>
            </a:extLst>
          </p:cNvPr>
          <p:cNvSpPr>
            <a:spLocks noChangeArrowheads="1"/>
          </p:cNvSpPr>
          <p:nvPr/>
        </p:nvSpPr>
        <p:spPr bwMode="auto">
          <a:xfrm>
            <a:off x="2936080" y="2383153"/>
            <a:ext cx="59809" cy="6167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91" name="Freeform 15">
            <a:extLst>
              <a:ext uri="{FF2B5EF4-FFF2-40B4-BE49-F238E27FC236}">
                <a16:creationId xmlns:a16="http://schemas.microsoft.com/office/drawing/2014/main" id="{07AB936F-47B0-47F7-94DD-128918C55E0E}"/>
              </a:ext>
            </a:extLst>
          </p:cNvPr>
          <p:cNvSpPr>
            <a:spLocks/>
          </p:cNvSpPr>
          <p:nvPr/>
        </p:nvSpPr>
        <p:spPr bwMode="auto">
          <a:xfrm>
            <a:off x="2573489" y="3467192"/>
            <a:ext cx="1293370" cy="22428"/>
          </a:xfrm>
          <a:custGeom>
            <a:avLst/>
            <a:gdLst>
              <a:gd name="T0" fmla="*/ 692 w 692"/>
              <a:gd name="T1" fmla="*/ 0 h 12"/>
              <a:gd name="T2" fmla="*/ 0 w 692"/>
              <a:gd name="T3" fmla="*/ 0 h 12"/>
              <a:gd name="T4" fmla="*/ 0 w 692"/>
              <a:gd name="T5" fmla="*/ 12 h 12"/>
              <a:gd name="T6" fmla="*/ 692 w 692"/>
              <a:gd name="T7" fmla="*/ 12 h 12"/>
            </a:gdLst>
            <a:ahLst/>
            <a:cxnLst>
              <a:cxn ang="0">
                <a:pos x="T0" y="T1"/>
              </a:cxn>
              <a:cxn ang="0">
                <a:pos x="T2" y="T3"/>
              </a:cxn>
              <a:cxn ang="0">
                <a:pos x="T4" y="T5"/>
              </a:cxn>
              <a:cxn ang="0">
                <a:pos x="T6" y="T7"/>
              </a:cxn>
            </a:cxnLst>
            <a:rect l="0" t="0" r="r" b="b"/>
            <a:pathLst>
              <a:path w="692" h="12">
                <a:moveTo>
                  <a:pt x="692" y="0"/>
                </a:moveTo>
                <a:lnTo>
                  <a:pt x="0" y="0"/>
                </a:lnTo>
                <a:lnTo>
                  <a:pt x="0" y="12"/>
                </a:lnTo>
                <a:lnTo>
                  <a:pt x="692"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2" name="Oval 16">
            <a:extLst>
              <a:ext uri="{FF2B5EF4-FFF2-40B4-BE49-F238E27FC236}">
                <a16:creationId xmlns:a16="http://schemas.microsoft.com/office/drawing/2014/main" id="{17EA21BE-DD55-438F-A97A-6CDA7736FC6C}"/>
              </a:ext>
            </a:extLst>
          </p:cNvPr>
          <p:cNvSpPr>
            <a:spLocks noChangeArrowheads="1"/>
          </p:cNvSpPr>
          <p:nvPr/>
        </p:nvSpPr>
        <p:spPr bwMode="auto">
          <a:xfrm>
            <a:off x="2936080" y="3448501"/>
            <a:ext cx="59809" cy="598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93" name="Freeform 17">
            <a:extLst>
              <a:ext uri="{FF2B5EF4-FFF2-40B4-BE49-F238E27FC236}">
                <a16:creationId xmlns:a16="http://schemas.microsoft.com/office/drawing/2014/main" id="{36A6DD1D-E7E0-4F61-9C68-94E30F6DAA61}"/>
              </a:ext>
            </a:extLst>
          </p:cNvPr>
          <p:cNvSpPr>
            <a:spLocks/>
          </p:cNvSpPr>
          <p:nvPr/>
        </p:nvSpPr>
        <p:spPr bwMode="auto">
          <a:xfrm>
            <a:off x="4866791" y="5014751"/>
            <a:ext cx="5106196" cy="1067218"/>
          </a:xfrm>
          <a:custGeom>
            <a:avLst/>
            <a:gdLst>
              <a:gd name="T0" fmla="*/ 2732 w 2732"/>
              <a:gd name="T1" fmla="*/ 571 h 571"/>
              <a:gd name="T2" fmla="*/ 2732 w 2732"/>
              <a:gd name="T3" fmla="*/ 0 h 571"/>
              <a:gd name="T4" fmla="*/ 330 w 2732"/>
              <a:gd name="T5" fmla="*/ 0 h 571"/>
              <a:gd name="T6" fmla="*/ 0 w 2732"/>
              <a:gd name="T7" fmla="*/ 571 h 571"/>
              <a:gd name="T8" fmla="*/ 2732 w 2732"/>
              <a:gd name="T9" fmla="*/ 571 h 571"/>
            </a:gdLst>
            <a:ahLst/>
            <a:cxnLst>
              <a:cxn ang="0">
                <a:pos x="T0" y="T1"/>
              </a:cxn>
              <a:cxn ang="0">
                <a:pos x="T2" y="T3"/>
              </a:cxn>
              <a:cxn ang="0">
                <a:pos x="T4" y="T5"/>
              </a:cxn>
              <a:cxn ang="0">
                <a:pos x="T6" y="T7"/>
              </a:cxn>
              <a:cxn ang="0">
                <a:pos x="T8" y="T9"/>
              </a:cxn>
            </a:cxnLst>
            <a:rect l="0" t="0" r="r" b="b"/>
            <a:pathLst>
              <a:path w="2732" h="571">
                <a:moveTo>
                  <a:pt x="2732" y="571"/>
                </a:moveTo>
                <a:lnTo>
                  <a:pt x="2732" y="0"/>
                </a:lnTo>
                <a:lnTo>
                  <a:pt x="330" y="0"/>
                </a:lnTo>
                <a:lnTo>
                  <a:pt x="0" y="571"/>
                </a:lnTo>
                <a:lnTo>
                  <a:pt x="2732" y="571"/>
                </a:lnTo>
                <a:close/>
              </a:path>
            </a:pathLst>
          </a:custGeom>
          <a:solidFill>
            <a:schemeClr val="accent4">
              <a:lumMod val="60000"/>
              <a:lumOff val="40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94" name="Freeform 18">
            <a:extLst>
              <a:ext uri="{FF2B5EF4-FFF2-40B4-BE49-F238E27FC236}">
                <a16:creationId xmlns:a16="http://schemas.microsoft.com/office/drawing/2014/main" id="{5DF2135F-E0ED-4BCE-B32B-B99B1AAA3BFF}"/>
              </a:ext>
            </a:extLst>
          </p:cNvPr>
          <p:cNvSpPr>
            <a:spLocks/>
          </p:cNvSpPr>
          <p:nvPr/>
        </p:nvSpPr>
        <p:spPr bwMode="auto">
          <a:xfrm>
            <a:off x="4866791" y="5014751"/>
            <a:ext cx="5106196" cy="1067218"/>
          </a:xfrm>
          <a:custGeom>
            <a:avLst/>
            <a:gdLst>
              <a:gd name="T0" fmla="*/ 2732 w 2732"/>
              <a:gd name="T1" fmla="*/ 571 h 571"/>
              <a:gd name="T2" fmla="*/ 2732 w 2732"/>
              <a:gd name="T3" fmla="*/ 0 h 571"/>
              <a:gd name="T4" fmla="*/ 330 w 2732"/>
              <a:gd name="T5" fmla="*/ 0 h 571"/>
              <a:gd name="T6" fmla="*/ 0 w 2732"/>
              <a:gd name="T7" fmla="*/ 571 h 571"/>
              <a:gd name="T8" fmla="*/ 2732 w 2732"/>
              <a:gd name="T9" fmla="*/ 571 h 571"/>
            </a:gdLst>
            <a:ahLst/>
            <a:cxnLst>
              <a:cxn ang="0">
                <a:pos x="T0" y="T1"/>
              </a:cxn>
              <a:cxn ang="0">
                <a:pos x="T2" y="T3"/>
              </a:cxn>
              <a:cxn ang="0">
                <a:pos x="T4" y="T5"/>
              </a:cxn>
              <a:cxn ang="0">
                <a:pos x="T6" y="T7"/>
              </a:cxn>
              <a:cxn ang="0">
                <a:pos x="T8" y="T9"/>
              </a:cxn>
            </a:cxnLst>
            <a:rect l="0" t="0" r="r" b="b"/>
            <a:pathLst>
              <a:path w="2732" h="571">
                <a:moveTo>
                  <a:pt x="2732" y="571"/>
                </a:moveTo>
                <a:lnTo>
                  <a:pt x="2732" y="0"/>
                </a:lnTo>
                <a:lnTo>
                  <a:pt x="330" y="0"/>
                </a:lnTo>
                <a:lnTo>
                  <a:pt x="0" y="571"/>
                </a:lnTo>
                <a:lnTo>
                  <a:pt x="2732" y="5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5" name="Freeform 19">
            <a:extLst>
              <a:ext uri="{FF2B5EF4-FFF2-40B4-BE49-F238E27FC236}">
                <a16:creationId xmlns:a16="http://schemas.microsoft.com/office/drawing/2014/main" id="{365E96A1-623F-41E7-8AF3-19C2AA23218E}"/>
              </a:ext>
            </a:extLst>
          </p:cNvPr>
          <p:cNvSpPr>
            <a:spLocks/>
          </p:cNvSpPr>
          <p:nvPr/>
        </p:nvSpPr>
        <p:spPr bwMode="auto">
          <a:xfrm>
            <a:off x="4866791" y="3949403"/>
            <a:ext cx="5106196" cy="1065348"/>
          </a:xfrm>
          <a:custGeom>
            <a:avLst/>
            <a:gdLst>
              <a:gd name="T0" fmla="*/ 2732 w 2732"/>
              <a:gd name="T1" fmla="*/ 570 h 570"/>
              <a:gd name="T2" fmla="*/ 2732 w 2732"/>
              <a:gd name="T3" fmla="*/ 0 h 570"/>
              <a:gd name="T4" fmla="*/ 330 w 2732"/>
              <a:gd name="T5" fmla="*/ 0 h 570"/>
              <a:gd name="T6" fmla="*/ 0 w 2732"/>
              <a:gd name="T7" fmla="*/ 570 h 570"/>
              <a:gd name="T8" fmla="*/ 2732 w 2732"/>
              <a:gd name="T9" fmla="*/ 570 h 570"/>
            </a:gdLst>
            <a:ahLst/>
            <a:cxnLst>
              <a:cxn ang="0">
                <a:pos x="T0" y="T1"/>
              </a:cxn>
              <a:cxn ang="0">
                <a:pos x="T2" y="T3"/>
              </a:cxn>
              <a:cxn ang="0">
                <a:pos x="T4" y="T5"/>
              </a:cxn>
              <a:cxn ang="0">
                <a:pos x="T6" y="T7"/>
              </a:cxn>
              <a:cxn ang="0">
                <a:pos x="T8" y="T9"/>
              </a:cxn>
            </a:cxnLst>
            <a:rect l="0" t="0" r="r" b="b"/>
            <a:pathLst>
              <a:path w="2732" h="570">
                <a:moveTo>
                  <a:pt x="2732" y="570"/>
                </a:moveTo>
                <a:lnTo>
                  <a:pt x="2732" y="0"/>
                </a:lnTo>
                <a:lnTo>
                  <a:pt x="330" y="0"/>
                </a:lnTo>
                <a:lnTo>
                  <a:pt x="0" y="570"/>
                </a:lnTo>
                <a:lnTo>
                  <a:pt x="2732" y="570"/>
                </a:lnTo>
                <a:close/>
              </a:path>
            </a:pathLst>
          </a:custGeom>
          <a:solidFill>
            <a:schemeClr val="accent3">
              <a:lumMod val="60000"/>
              <a:lumOff val="40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96" name="Freeform 20">
            <a:extLst>
              <a:ext uri="{FF2B5EF4-FFF2-40B4-BE49-F238E27FC236}">
                <a16:creationId xmlns:a16="http://schemas.microsoft.com/office/drawing/2014/main" id="{4557F4E1-CA3C-4536-80F6-733870C5E063}"/>
              </a:ext>
            </a:extLst>
          </p:cNvPr>
          <p:cNvSpPr>
            <a:spLocks/>
          </p:cNvSpPr>
          <p:nvPr/>
        </p:nvSpPr>
        <p:spPr bwMode="auto">
          <a:xfrm>
            <a:off x="4866791" y="3949403"/>
            <a:ext cx="5106196" cy="1065348"/>
          </a:xfrm>
          <a:custGeom>
            <a:avLst/>
            <a:gdLst>
              <a:gd name="T0" fmla="*/ 2732 w 2732"/>
              <a:gd name="T1" fmla="*/ 570 h 570"/>
              <a:gd name="T2" fmla="*/ 2732 w 2732"/>
              <a:gd name="T3" fmla="*/ 0 h 570"/>
              <a:gd name="T4" fmla="*/ 330 w 2732"/>
              <a:gd name="T5" fmla="*/ 0 h 570"/>
              <a:gd name="T6" fmla="*/ 0 w 2732"/>
              <a:gd name="T7" fmla="*/ 570 h 570"/>
              <a:gd name="T8" fmla="*/ 2732 w 2732"/>
              <a:gd name="T9" fmla="*/ 570 h 570"/>
            </a:gdLst>
            <a:ahLst/>
            <a:cxnLst>
              <a:cxn ang="0">
                <a:pos x="T0" y="T1"/>
              </a:cxn>
              <a:cxn ang="0">
                <a:pos x="T2" y="T3"/>
              </a:cxn>
              <a:cxn ang="0">
                <a:pos x="T4" y="T5"/>
              </a:cxn>
              <a:cxn ang="0">
                <a:pos x="T6" y="T7"/>
              </a:cxn>
              <a:cxn ang="0">
                <a:pos x="T8" y="T9"/>
              </a:cxn>
            </a:cxnLst>
            <a:rect l="0" t="0" r="r" b="b"/>
            <a:pathLst>
              <a:path w="2732" h="570">
                <a:moveTo>
                  <a:pt x="2732" y="570"/>
                </a:moveTo>
                <a:lnTo>
                  <a:pt x="2732" y="0"/>
                </a:lnTo>
                <a:lnTo>
                  <a:pt x="330" y="0"/>
                </a:lnTo>
                <a:lnTo>
                  <a:pt x="0" y="570"/>
                </a:lnTo>
                <a:lnTo>
                  <a:pt x="2732" y="5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7" name="Freeform 21">
            <a:extLst>
              <a:ext uri="{FF2B5EF4-FFF2-40B4-BE49-F238E27FC236}">
                <a16:creationId xmlns:a16="http://schemas.microsoft.com/office/drawing/2014/main" id="{1BE9C9D5-8574-4C8A-B83C-8E2AB07201CE}"/>
              </a:ext>
            </a:extLst>
          </p:cNvPr>
          <p:cNvSpPr>
            <a:spLocks/>
          </p:cNvSpPr>
          <p:nvPr/>
        </p:nvSpPr>
        <p:spPr bwMode="auto">
          <a:xfrm>
            <a:off x="4866791" y="2885923"/>
            <a:ext cx="5106196" cy="1063480"/>
          </a:xfrm>
          <a:custGeom>
            <a:avLst/>
            <a:gdLst>
              <a:gd name="T0" fmla="*/ 2732 w 2732"/>
              <a:gd name="T1" fmla="*/ 569 h 569"/>
              <a:gd name="T2" fmla="*/ 2732 w 2732"/>
              <a:gd name="T3" fmla="*/ 0 h 569"/>
              <a:gd name="T4" fmla="*/ 330 w 2732"/>
              <a:gd name="T5" fmla="*/ 0 h 569"/>
              <a:gd name="T6" fmla="*/ 0 w 2732"/>
              <a:gd name="T7" fmla="*/ 569 h 569"/>
              <a:gd name="T8" fmla="*/ 2732 w 2732"/>
              <a:gd name="T9" fmla="*/ 569 h 569"/>
            </a:gdLst>
            <a:ahLst/>
            <a:cxnLst>
              <a:cxn ang="0">
                <a:pos x="T0" y="T1"/>
              </a:cxn>
              <a:cxn ang="0">
                <a:pos x="T2" y="T3"/>
              </a:cxn>
              <a:cxn ang="0">
                <a:pos x="T4" y="T5"/>
              </a:cxn>
              <a:cxn ang="0">
                <a:pos x="T6" y="T7"/>
              </a:cxn>
              <a:cxn ang="0">
                <a:pos x="T8" y="T9"/>
              </a:cxn>
            </a:cxnLst>
            <a:rect l="0" t="0" r="r" b="b"/>
            <a:pathLst>
              <a:path w="2732" h="569">
                <a:moveTo>
                  <a:pt x="2732" y="569"/>
                </a:moveTo>
                <a:lnTo>
                  <a:pt x="2732" y="0"/>
                </a:lnTo>
                <a:lnTo>
                  <a:pt x="330" y="0"/>
                </a:lnTo>
                <a:lnTo>
                  <a:pt x="0" y="569"/>
                </a:lnTo>
                <a:lnTo>
                  <a:pt x="2732" y="569"/>
                </a:lnTo>
                <a:close/>
              </a:path>
            </a:pathLst>
          </a:custGeom>
          <a:solidFill>
            <a:schemeClr val="accent2">
              <a:lumMod val="60000"/>
              <a:lumOff val="40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98" name="Freeform 22">
            <a:extLst>
              <a:ext uri="{FF2B5EF4-FFF2-40B4-BE49-F238E27FC236}">
                <a16:creationId xmlns:a16="http://schemas.microsoft.com/office/drawing/2014/main" id="{C11B412F-6C1A-4B5F-A1A1-8155E2900FBF}"/>
              </a:ext>
            </a:extLst>
          </p:cNvPr>
          <p:cNvSpPr>
            <a:spLocks/>
          </p:cNvSpPr>
          <p:nvPr/>
        </p:nvSpPr>
        <p:spPr bwMode="auto">
          <a:xfrm>
            <a:off x="4866791" y="2885923"/>
            <a:ext cx="5106196" cy="1063480"/>
          </a:xfrm>
          <a:custGeom>
            <a:avLst/>
            <a:gdLst>
              <a:gd name="T0" fmla="*/ 2732 w 2732"/>
              <a:gd name="T1" fmla="*/ 569 h 569"/>
              <a:gd name="T2" fmla="*/ 2732 w 2732"/>
              <a:gd name="T3" fmla="*/ 0 h 569"/>
              <a:gd name="T4" fmla="*/ 330 w 2732"/>
              <a:gd name="T5" fmla="*/ 0 h 569"/>
              <a:gd name="T6" fmla="*/ 0 w 2732"/>
              <a:gd name="T7" fmla="*/ 569 h 569"/>
              <a:gd name="T8" fmla="*/ 2732 w 2732"/>
              <a:gd name="T9" fmla="*/ 569 h 569"/>
            </a:gdLst>
            <a:ahLst/>
            <a:cxnLst>
              <a:cxn ang="0">
                <a:pos x="T0" y="T1"/>
              </a:cxn>
              <a:cxn ang="0">
                <a:pos x="T2" y="T3"/>
              </a:cxn>
              <a:cxn ang="0">
                <a:pos x="T4" y="T5"/>
              </a:cxn>
              <a:cxn ang="0">
                <a:pos x="T6" y="T7"/>
              </a:cxn>
              <a:cxn ang="0">
                <a:pos x="T8" y="T9"/>
              </a:cxn>
            </a:cxnLst>
            <a:rect l="0" t="0" r="r" b="b"/>
            <a:pathLst>
              <a:path w="2732" h="569">
                <a:moveTo>
                  <a:pt x="2732" y="569"/>
                </a:moveTo>
                <a:lnTo>
                  <a:pt x="2732" y="0"/>
                </a:lnTo>
                <a:lnTo>
                  <a:pt x="330" y="0"/>
                </a:lnTo>
                <a:lnTo>
                  <a:pt x="0" y="569"/>
                </a:lnTo>
                <a:lnTo>
                  <a:pt x="2732" y="5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9" name="Freeform 23">
            <a:extLst>
              <a:ext uri="{FF2B5EF4-FFF2-40B4-BE49-F238E27FC236}">
                <a16:creationId xmlns:a16="http://schemas.microsoft.com/office/drawing/2014/main" id="{8BA3DA70-2287-4224-9BB5-0B5311A708D4}"/>
              </a:ext>
            </a:extLst>
          </p:cNvPr>
          <p:cNvSpPr>
            <a:spLocks/>
          </p:cNvSpPr>
          <p:nvPr/>
        </p:nvSpPr>
        <p:spPr bwMode="auto">
          <a:xfrm>
            <a:off x="4866791" y="1681564"/>
            <a:ext cx="5106196" cy="1204360"/>
          </a:xfrm>
          <a:custGeom>
            <a:avLst/>
            <a:gdLst>
              <a:gd name="T0" fmla="*/ 2732 w 2732"/>
              <a:gd name="T1" fmla="*/ 571 h 571"/>
              <a:gd name="T2" fmla="*/ 2732 w 2732"/>
              <a:gd name="T3" fmla="*/ 0 h 571"/>
              <a:gd name="T4" fmla="*/ 330 w 2732"/>
              <a:gd name="T5" fmla="*/ 0 h 571"/>
              <a:gd name="T6" fmla="*/ 0 w 2732"/>
              <a:gd name="T7" fmla="*/ 571 h 571"/>
              <a:gd name="T8" fmla="*/ 2732 w 2732"/>
              <a:gd name="T9" fmla="*/ 571 h 571"/>
            </a:gdLst>
            <a:ahLst/>
            <a:cxnLst>
              <a:cxn ang="0">
                <a:pos x="T0" y="T1"/>
              </a:cxn>
              <a:cxn ang="0">
                <a:pos x="T2" y="T3"/>
              </a:cxn>
              <a:cxn ang="0">
                <a:pos x="T4" y="T5"/>
              </a:cxn>
              <a:cxn ang="0">
                <a:pos x="T6" y="T7"/>
              </a:cxn>
              <a:cxn ang="0">
                <a:pos x="T8" y="T9"/>
              </a:cxn>
            </a:cxnLst>
            <a:rect l="0" t="0" r="r" b="b"/>
            <a:pathLst>
              <a:path w="2732" h="571">
                <a:moveTo>
                  <a:pt x="2732" y="571"/>
                </a:moveTo>
                <a:lnTo>
                  <a:pt x="2732" y="0"/>
                </a:lnTo>
                <a:lnTo>
                  <a:pt x="330" y="0"/>
                </a:lnTo>
                <a:lnTo>
                  <a:pt x="0" y="571"/>
                </a:lnTo>
                <a:lnTo>
                  <a:pt x="2732" y="571"/>
                </a:lnTo>
                <a:close/>
              </a:path>
            </a:pathLst>
          </a:custGeom>
          <a:solidFill>
            <a:schemeClr val="accent1">
              <a:lumMod val="60000"/>
              <a:lumOff val="40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112" name="Freeform 24">
            <a:extLst>
              <a:ext uri="{FF2B5EF4-FFF2-40B4-BE49-F238E27FC236}">
                <a16:creationId xmlns:a16="http://schemas.microsoft.com/office/drawing/2014/main" id="{FF7D34D8-91FF-4CAF-BC66-D787488BADB1}"/>
              </a:ext>
            </a:extLst>
          </p:cNvPr>
          <p:cNvSpPr>
            <a:spLocks/>
          </p:cNvSpPr>
          <p:nvPr/>
        </p:nvSpPr>
        <p:spPr bwMode="auto">
          <a:xfrm>
            <a:off x="4866791" y="1818706"/>
            <a:ext cx="5106196" cy="1067218"/>
          </a:xfrm>
          <a:custGeom>
            <a:avLst/>
            <a:gdLst>
              <a:gd name="T0" fmla="*/ 2732 w 2732"/>
              <a:gd name="T1" fmla="*/ 571 h 571"/>
              <a:gd name="T2" fmla="*/ 2732 w 2732"/>
              <a:gd name="T3" fmla="*/ 0 h 571"/>
              <a:gd name="T4" fmla="*/ 330 w 2732"/>
              <a:gd name="T5" fmla="*/ 0 h 571"/>
              <a:gd name="T6" fmla="*/ 0 w 2732"/>
              <a:gd name="T7" fmla="*/ 571 h 571"/>
              <a:gd name="T8" fmla="*/ 2732 w 2732"/>
              <a:gd name="T9" fmla="*/ 571 h 571"/>
            </a:gdLst>
            <a:ahLst/>
            <a:cxnLst>
              <a:cxn ang="0">
                <a:pos x="T0" y="T1"/>
              </a:cxn>
              <a:cxn ang="0">
                <a:pos x="T2" y="T3"/>
              </a:cxn>
              <a:cxn ang="0">
                <a:pos x="T4" y="T5"/>
              </a:cxn>
              <a:cxn ang="0">
                <a:pos x="T6" y="T7"/>
              </a:cxn>
              <a:cxn ang="0">
                <a:pos x="T8" y="T9"/>
              </a:cxn>
            </a:cxnLst>
            <a:rect l="0" t="0" r="r" b="b"/>
            <a:pathLst>
              <a:path w="2732" h="571">
                <a:moveTo>
                  <a:pt x="2732" y="571"/>
                </a:moveTo>
                <a:lnTo>
                  <a:pt x="2732" y="0"/>
                </a:lnTo>
                <a:lnTo>
                  <a:pt x="330" y="0"/>
                </a:lnTo>
                <a:lnTo>
                  <a:pt x="0" y="571"/>
                </a:lnTo>
                <a:lnTo>
                  <a:pt x="2732" y="5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15" name="Freeform 32">
            <a:extLst>
              <a:ext uri="{FF2B5EF4-FFF2-40B4-BE49-F238E27FC236}">
                <a16:creationId xmlns:a16="http://schemas.microsoft.com/office/drawing/2014/main" id="{26DDBA55-1423-47D0-A4F2-D1ED86F91ADC}"/>
              </a:ext>
            </a:extLst>
          </p:cNvPr>
          <p:cNvSpPr>
            <a:spLocks/>
          </p:cNvSpPr>
          <p:nvPr/>
        </p:nvSpPr>
        <p:spPr bwMode="auto">
          <a:xfrm>
            <a:off x="2799642" y="1299114"/>
            <a:ext cx="1919497" cy="994325"/>
          </a:xfrm>
          <a:custGeom>
            <a:avLst/>
            <a:gdLst>
              <a:gd name="T0" fmla="*/ 790 w 1027"/>
              <a:gd name="T1" fmla="*/ 0 h 532"/>
              <a:gd name="T2" fmla="*/ 91 w 1027"/>
              <a:gd name="T3" fmla="*/ 0 h 532"/>
              <a:gd name="T4" fmla="*/ 0 w 1027"/>
              <a:gd name="T5" fmla="*/ 85 h 532"/>
              <a:gd name="T6" fmla="*/ 91 w 1027"/>
              <a:gd name="T7" fmla="*/ 85 h 532"/>
              <a:gd name="T8" fmla="*/ 292 w 1027"/>
              <a:gd name="T9" fmla="*/ 532 h 532"/>
              <a:gd name="T10" fmla="*/ 1027 w 1027"/>
              <a:gd name="T11" fmla="*/ 532 h 532"/>
              <a:gd name="T12" fmla="*/ 790 w 1027"/>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1027" h="532">
                <a:moveTo>
                  <a:pt x="790" y="0"/>
                </a:moveTo>
                <a:lnTo>
                  <a:pt x="91" y="0"/>
                </a:lnTo>
                <a:lnTo>
                  <a:pt x="0" y="85"/>
                </a:lnTo>
                <a:lnTo>
                  <a:pt x="91" y="85"/>
                </a:lnTo>
                <a:lnTo>
                  <a:pt x="292" y="532"/>
                </a:lnTo>
                <a:lnTo>
                  <a:pt x="1027" y="532"/>
                </a:lnTo>
                <a:lnTo>
                  <a:pt x="790" y="0"/>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17" name="Freeform 33">
            <a:extLst>
              <a:ext uri="{FF2B5EF4-FFF2-40B4-BE49-F238E27FC236}">
                <a16:creationId xmlns:a16="http://schemas.microsoft.com/office/drawing/2014/main" id="{AF37E967-7527-44E1-ACD3-2CD14875823B}"/>
              </a:ext>
            </a:extLst>
          </p:cNvPr>
          <p:cNvSpPr>
            <a:spLocks/>
          </p:cNvSpPr>
          <p:nvPr/>
        </p:nvSpPr>
        <p:spPr bwMode="auto">
          <a:xfrm>
            <a:off x="3730420" y="3427944"/>
            <a:ext cx="170083" cy="160737"/>
          </a:xfrm>
          <a:custGeom>
            <a:avLst/>
            <a:gdLst>
              <a:gd name="T0" fmla="*/ 0 w 91"/>
              <a:gd name="T1" fmla="*/ 86 h 86"/>
              <a:gd name="T2" fmla="*/ 91 w 91"/>
              <a:gd name="T3" fmla="*/ 0 h 86"/>
              <a:gd name="T4" fmla="*/ 91 w 91"/>
              <a:gd name="T5" fmla="*/ 86 h 86"/>
              <a:gd name="T6" fmla="*/ 0 w 91"/>
              <a:gd name="T7" fmla="*/ 86 h 86"/>
            </a:gdLst>
            <a:ahLst/>
            <a:cxnLst>
              <a:cxn ang="0">
                <a:pos x="T0" y="T1"/>
              </a:cxn>
              <a:cxn ang="0">
                <a:pos x="T2" y="T3"/>
              </a:cxn>
              <a:cxn ang="0">
                <a:pos x="T4" y="T5"/>
              </a:cxn>
              <a:cxn ang="0">
                <a:pos x="T6" y="T7"/>
              </a:cxn>
            </a:cxnLst>
            <a:rect l="0" t="0" r="r" b="b"/>
            <a:pathLst>
              <a:path w="91" h="86">
                <a:moveTo>
                  <a:pt x="0" y="86"/>
                </a:moveTo>
                <a:lnTo>
                  <a:pt x="91" y="0"/>
                </a:lnTo>
                <a:lnTo>
                  <a:pt x="91" y="86"/>
                </a:lnTo>
                <a:lnTo>
                  <a:pt x="0" y="86"/>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18" name="Freeform 34">
            <a:extLst>
              <a:ext uri="{FF2B5EF4-FFF2-40B4-BE49-F238E27FC236}">
                <a16:creationId xmlns:a16="http://schemas.microsoft.com/office/drawing/2014/main" id="{ACE7719D-53B1-4EAE-84C8-14DDF5CC614A}"/>
              </a:ext>
            </a:extLst>
          </p:cNvPr>
          <p:cNvSpPr>
            <a:spLocks/>
          </p:cNvSpPr>
          <p:nvPr/>
        </p:nvSpPr>
        <p:spPr bwMode="auto">
          <a:xfrm>
            <a:off x="3730420" y="3427944"/>
            <a:ext cx="170083" cy="160737"/>
          </a:xfrm>
          <a:custGeom>
            <a:avLst/>
            <a:gdLst>
              <a:gd name="T0" fmla="*/ 0 w 91"/>
              <a:gd name="T1" fmla="*/ 86 h 86"/>
              <a:gd name="T2" fmla="*/ 91 w 91"/>
              <a:gd name="T3" fmla="*/ 0 h 86"/>
              <a:gd name="T4" fmla="*/ 91 w 91"/>
              <a:gd name="T5" fmla="*/ 86 h 86"/>
              <a:gd name="T6" fmla="*/ 0 w 91"/>
              <a:gd name="T7" fmla="*/ 86 h 86"/>
            </a:gdLst>
            <a:ahLst/>
            <a:cxnLst>
              <a:cxn ang="0">
                <a:pos x="T0" y="T1"/>
              </a:cxn>
              <a:cxn ang="0">
                <a:pos x="T2" y="T3"/>
              </a:cxn>
              <a:cxn ang="0">
                <a:pos x="T4" y="T5"/>
              </a:cxn>
              <a:cxn ang="0">
                <a:pos x="T6" y="T7"/>
              </a:cxn>
            </a:cxnLst>
            <a:rect l="0" t="0" r="r" b="b"/>
            <a:pathLst>
              <a:path w="91" h="86">
                <a:moveTo>
                  <a:pt x="0" y="86"/>
                </a:moveTo>
                <a:lnTo>
                  <a:pt x="91" y="0"/>
                </a:lnTo>
                <a:lnTo>
                  <a:pt x="91" y="86"/>
                </a:lnTo>
                <a:lnTo>
                  <a:pt x="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19" name="Freeform 35">
            <a:extLst>
              <a:ext uri="{FF2B5EF4-FFF2-40B4-BE49-F238E27FC236}">
                <a16:creationId xmlns:a16="http://schemas.microsoft.com/office/drawing/2014/main" id="{D9CD4390-09BF-4BA8-BCAA-DCD24379C9A2}"/>
              </a:ext>
            </a:extLst>
          </p:cNvPr>
          <p:cNvSpPr>
            <a:spLocks/>
          </p:cNvSpPr>
          <p:nvPr/>
        </p:nvSpPr>
        <p:spPr bwMode="auto">
          <a:xfrm>
            <a:off x="4190202" y="4495159"/>
            <a:ext cx="170083" cy="158868"/>
          </a:xfrm>
          <a:custGeom>
            <a:avLst/>
            <a:gdLst>
              <a:gd name="T0" fmla="*/ 0 w 91"/>
              <a:gd name="T1" fmla="*/ 85 h 85"/>
              <a:gd name="T2" fmla="*/ 91 w 91"/>
              <a:gd name="T3" fmla="*/ 0 h 85"/>
              <a:gd name="T4" fmla="*/ 91 w 91"/>
              <a:gd name="T5" fmla="*/ 85 h 85"/>
              <a:gd name="T6" fmla="*/ 0 w 91"/>
              <a:gd name="T7" fmla="*/ 85 h 85"/>
            </a:gdLst>
            <a:ahLst/>
            <a:cxnLst>
              <a:cxn ang="0">
                <a:pos x="T0" y="T1"/>
              </a:cxn>
              <a:cxn ang="0">
                <a:pos x="T2" y="T3"/>
              </a:cxn>
              <a:cxn ang="0">
                <a:pos x="T4" y="T5"/>
              </a:cxn>
              <a:cxn ang="0">
                <a:pos x="T6" y="T7"/>
              </a:cxn>
            </a:cxnLst>
            <a:rect l="0" t="0" r="r" b="b"/>
            <a:pathLst>
              <a:path w="91" h="85">
                <a:moveTo>
                  <a:pt x="0" y="85"/>
                </a:moveTo>
                <a:lnTo>
                  <a:pt x="91" y="0"/>
                </a:lnTo>
                <a:lnTo>
                  <a:pt x="91" y="85"/>
                </a:lnTo>
                <a:lnTo>
                  <a:pt x="0" y="85"/>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22" name="Freeform 36">
            <a:extLst>
              <a:ext uri="{FF2B5EF4-FFF2-40B4-BE49-F238E27FC236}">
                <a16:creationId xmlns:a16="http://schemas.microsoft.com/office/drawing/2014/main" id="{36589918-B7AB-47B7-8367-8C1F9811DC55}"/>
              </a:ext>
            </a:extLst>
          </p:cNvPr>
          <p:cNvSpPr>
            <a:spLocks/>
          </p:cNvSpPr>
          <p:nvPr/>
        </p:nvSpPr>
        <p:spPr bwMode="auto">
          <a:xfrm>
            <a:off x="4190202" y="4495159"/>
            <a:ext cx="170083" cy="158868"/>
          </a:xfrm>
          <a:custGeom>
            <a:avLst/>
            <a:gdLst>
              <a:gd name="T0" fmla="*/ 0 w 91"/>
              <a:gd name="T1" fmla="*/ 85 h 85"/>
              <a:gd name="T2" fmla="*/ 91 w 91"/>
              <a:gd name="T3" fmla="*/ 0 h 85"/>
              <a:gd name="T4" fmla="*/ 91 w 91"/>
              <a:gd name="T5" fmla="*/ 85 h 85"/>
              <a:gd name="T6" fmla="*/ 0 w 91"/>
              <a:gd name="T7" fmla="*/ 85 h 85"/>
            </a:gdLst>
            <a:ahLst/>
            <a:cxnLst>
              <a:cxn ang="0">
                <a:pos x="T0" y="T1"/>
              </a:cxn>
              <a:cxn ang="0">
                <a:pos x="T2" y="T3"/>
              </a:cxn>
              <a:cxn ang="0">
                <a:pos x="T4" y="T5"/>
              </a:cxn>
              <a:cxn ang="0">
                <a:pos x="T6" y="T7"/>
              </a:cxn>
            </a:cxnLst>
            <a:rect l="0" t="0" r="r" b="b"/>
            <a:pathLst>
              <a:path w="91" h="85">
                <a:moveTo>
                  <a:pt x="0" y="85"/>
                </a:moveTo>
                <a:lnTo>
                  <a:pt x="91" y="0"/>
                </a:lnTo>
                <a:lnTo>
                  <a:pt x="91" y="85"/>
                </a:ln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23" name="Freeform 37">
            <a:extLst>
              <a:ext uri="{FF2B5EF4-FFF2-40B4-BE49-F238E27FC236}">
                <a16:creationId xmlns:a16="http://schemas.microsoft.com/office/drawing/2014/main" id="{2794661C-9112-4ED9-95FB-3755F8F35254}"/>
              </a:ext>
            </a:extLst>
          </p:cNvPr>
          <p:cNvSpPr>
            <a:spLocks/>
          </p:cNvSpPr>
          <p:nvPr/>
        </p:nvSpPr>
        <p:spPr bwMode="auto">
          <a:xfrm>
            <a:off x="2789362" y="1457982"/>
            <a:ext cx="4939853" cy="1063480"/>
          </a:xfrm>
          <a:custGeom>
            <a:avLst/>
            <a:gdLst>
              <a:gd name="T0" fmla="*/ 2300 w 2643"/>
              <a:gd name="T1" fmla="*/ 569 h 569"/>
              <a:gd name="T2" fmla="*/ 330 w 2643"/>
              <a:gd name="T3" fmla="*/ 569 h 569"/>
              <a:gd name="T4" fmla="*/ 0 w 2643"/>
              <a:gd name="T5" fmla="*/ 0 h 569"/>
              <a:gd name="T6" fmla="*/ 2643 w 2643"/>
              <a:gd name="T7" fmla="*/ 0 h 569"/>
              <a:gd name="T8" fmla="*/ 2300 w 2643"/>
              <a:gd name="T9" fmla="*/ 569 h 569"/>
            </a:gdLst>
            <a:ahLst/>
            <a:cxnLst>
              <a:cxn ang="0">
                <a:pos x="T0" y="T1"/>
              </a:cxn>
              <a:cxn ang="0">
                <a:pos x="T2" y="T3"/>
              </a:cxn>
              <a:cxn ang="0">
                <a:pos x="T4" y="T5"/>
              </a:cxn>
              <a:cxn ang="0">
                <a:pos x="T6" y="T7"/>
              </a:cxn>
              <a:cxn ang="0">
                <a:pos x="T8" y="T9"/>
              </a:cxn>
            </a:cxnLst>
            <a:rect l="0" t="0" r="r" b="b"/>
            <a:pathLst>
              <a:path w="2643" h="569">
                <a:moveTo>
                  <a:pt x="2300" y="569"/>
                </a:moveTo>
                <a:lnTo>
                  <a:pt x="330" y="569"/>
                </a:lnTo>
                <a:lnTo>
                  <a:pt x="0" y="0"/>
                </a:lnTo>
                <a:lnTo>
                  <a:pt x="2643" y="0"/>
                </a:lnTo>
                <a:lnTo>
                  <a:pt x="2300" y="56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28" name="Freeform 38">
            <a:extLst>
              <a:ext uri="{FF2B5EF4-FFF2-40B4-BE49-F238E27FC236}">
                <a16:creationId xmlns:a16="http://schemas.microsoft.com/office/drawing/2014/main" id="{FF80FCAC-5936-436B-94F2-C3DBF2F15B67}"/>
              </a:ext>
            </a:extLst>
          </p:cNvPr>
          <p:cNvSpPr>
            <a:spLocks/>
          </p:cNvSpPr>
          <p:nvPr/>
        </p:nvSpPr>
        <p:spPr bwMode="auto">
          <a:xfrm>
            <a:off x="2799642" y="1457982"/>
            <a:ext cx="4939853" cy="1063480"/>
          </a:xfrm>
          <a:custGeom>
            <a:avLst/>
            <a:gdLst>
              <a:gd name="T0" fmla="*/ 2300 w 2643"/>
              <a:gd name="T1" fmla="*/ 569 h 569"/>
              <a:gd name="T2" fmla="*/ 330 w 2643"/>
              <a:gd name="T3" fmla="*/ 569 h 569"/>
              <a:gd name="T4" fmla="*/ 0 w 2643"/>
              <a:gd name="T5" fmla="*/ 0 h 569"/>
              <a:gd name="T6" fmla="*/ 2643 w 2643"/>
              <a:gd name="T7" fmla="*/ 0 h 569"/>
              <a:gd name="T8" fmla="*/ 2300 w 2643"/>
              <a:gd name="T9" fmla="*/ 569 h 569"/>
            </a:gdLst>
            <a:ahLst/>
            <a:cxnLst>
              <a:cxn ang="0">
                <a:pos x="T0" y="T1"/>
              </a:cxn>
              <a:cxn ang="0">
                <a:pos x="T2" y="T3"/>
              </a:cxn>
              <a:cxn ang="0">
                <a:pos x="T4" y="T5"/>
              </a:cxn>
              <a:cxn ang="0">
                <a:pos x="T6" y="T7"/>
              </a:cxn>
              <a:cxn ang="0">
                <a:pos x="T8" y="T9"/>
              </a:cxn>
            </a:cxnLst>
            <a:rect l="0" t="0" r="r" b="b"/>
            <a:pathLst>
              <a:path w="2643" h="569">
                <a:moveTo>
                  <a:pt x="2300" y="569"/>
                </a:moveTo>
                <a:lnTo>
                  <a:pt x="330" y="569"/>
                </a:lnTo>
                <a:lnTo>
                  <a:pt x="0" y="0"/>
                </a:lnTo>
                <a:lnTo>
                  <a:pt x="2643" y="0"/>
                </a:lnTo>
                <a:lnTo>
                  <a:pt x="2300" y="5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44" name="Freeform 42">
            <a:extLst>
              <a:ext uri="{FF2B5EF4-FFF2-40B4-BE49-F238E27FC236}">
                <a16:creationId xmlns:a16="http://schemas.microsoft.com/office/drawing/2014/main" id="{FF46ADB9-BA72-4E34-A111-7B6F8CB0D87A}"/>
              </a:ext>
            </a:extLst>
          </p:cNvPr>
          <p:cNvSpPr>
            <a:spLocks/>
          </p:cNvSpPr>
          <p:nvPr/>
        </p:nvSpPr>
        <p:spPr bwMode="auto">
          <a:xfrm>
            <a:off x="3259424" y="2521462"/>
            <a:ext cx="3855814" cy="1067218"/>
          </a:xfrm>
          <a:custGeom>
            <a:avLst/>
            <a:gdLst>
              <a:gd name="T0" fmla="*/ 1727 w 2063"/>
              <a:gd name="T1" fmla="*/ 571 h 571"/>
              <a:gd name="T2" fmla="*/ 330 w 2063"/>
              <a:gd name="T3" fmla="*/ 571 h 571"/>
              <a:gd name="T4" fmla="*/ 0 w 2063"/>
              <a:gd name="T5" fmla="*/ 0 h 571"/>
              <a:gd name="T6" fmla="*/ 2063 w 2063"/>
              <a:gd name="T7" fmla="*/ 0 h 571"/>
              <a:gd name="T8" fmla="*/ 1727 w 2063"/>
              <a:gd name="T9" fmla="*/ 571 h 571"/>
            </a:gdLst>
            <a:ahLst/>
            <a:cxnLst>
              <a:cxn ang="0">
                <a:pos x="T0" y="T1"/>
              </a:cxn>
              <a:cxn ang="0">
                <a:pos x="T2" y="T3"/>
              </a:cxn>
              <a:cxn ang="0">
                <a:pos x="T4" y="T5"/>
              </a:cxn>
              <a:cxn ang="0">
                <a:pos x="T6" y="T7"/>
              </a:cxn>
              <a:cxn ang="0">
                <a:pos x="T8" y="T9"/>
              </a:cxn>
            </a:cxnLst>
            <a:rect l="0" t="0" r="r" b="b"/>
            <a:pathLst>
              <a:path w="2063" h="571">
                <a:moveTo>
                  <a:pt x="1727" y="571"/>
                </a:moveTo>
                <a:lnTo>
                  <a:pt x="330" y="571"/>
                </a:lnTo>
                <a:lnTo>
                  <a:pt x="0" y="0"/>
                </a:lnTo>
                <a:lnTo>
                  <a:pt x="2063" y="0"/>
                </a:lnTo>
                <a:lnTo>
                  <a:pt x="1727" y="57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45" name="Freeform 43">
            <a:extLst>
              <a:ext uri="{FF2B5EF4-FFF2-40B4-BE49-F238E27FC236}">
                <a16:creationId xmlns:a16="http://schemas.microsoft.com/office/drawing/2014/main" id="{003D37E8-A996-49DF-B42D-C0BC20131A82}"/>
              </a:ext>
            </a:extLst>
          </p:cNvPr>
          <p:cNvSpPr>
            <a:spLocks/>
          </p:cNvSpPr>
          <p:nvPr/>
        </p:nvSpPr>
        <p:spPr bwMode="auto">
          <a:xfrm>
            <a:off x="3259424" y="2521462"/>
            <a:ext cx="3855814" cy="1067218"/>
          </a:xfrm>
          <a:custGeom>
            <a:avLst/>
            <a:gdLst>
              <a:gd name="T0" fmla="*/ 1727 w 2063"/>
              <a:gd name="T1" fmla="*/ 571 h 571"/>
              <a:gd name="T2" fmla="*/ 330 w 2063"/>
              <a:gd name="T3" fmla="*/ 571 h 571"/>
              <a:gd name="T4" fmla="*/ 0 w 2063"/>
              <a:gd name="T5" fmla="*/ 0 h 571"/>
              <a:gd name="T6" fmla="*/ 2063 w 2063"/>
              <a:gd name="T7" fmla="*/ 0 h 571"/>
              <a:gd name="T8" fmla="*/ 1727 w 2063"/>
              <a:gd name="T9" fmla="*/ 571 h 571"/>
            </a:gdLst>
            <a:ahLst/>
            <a:cxnLst>
              <a:cxn ang="0">
                <a:pos x="T0" y="T1"/>
              </a:cxn>
              <a:cxn ang="0">
                <a:pos x="T2" y="T3"/>
              </a:cxn>
              <a:cxn ang="0">
                <a:pos x="T4" y="T5"/>
              </a:cxn>
              <a:cxn ang="0">
                <a:pos x="T6" y="T7"/>
              </a:cxn>
              <a:cxn ang="0">
                <a:pos x="T8" y="T9"/>
              </a:cxn>
            </a:cxnLst>
            <a:rect l="0" t="0" r="r" b="b"/>
            <a:pathLst>
              <a:path w="2063" h="571">
                <a:moveTo>
                  <a:pt x="1727" y="571"/>
                </a:moveTo>
                <a:lnTo>
                  <a:pt x="330" y="571"/>
                </a:lnTo>
                <a:lnTo>
                  <a:pt x="0" y="0"/>
                </a:lnTo>
                <a:lnTo>
                  <a:pt x="2063" y="0"/>
                </a:lnTo>
                <a:lnTo>
                  <a:pt x="1727" y="5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46" name="Freeform 44">
            <a:extLst>
              <a:ext uri="{FF2B5EF4-FFF2-40B4-BE49-F238E27FC236}">
                <a16:creationId xmlns:a16="http://schemas.microsoft.com/office/drawing/2014/main" id="{F4E66687-6FAA-45DC-B3A8-3315B2564506}"/>
              </a:ext>
            </a:extLst>
          </p:cNvPr>
          <p:cNvSpPr>
            <a:spLocks/>
          </p:cNvSpPr>
          <p:nvPr/>
        </p:nvSpPr>
        <p:spPr bwMode="auto">
          <a:xfrm>
            <a:off x="3730420" y="3588680"/>
            <a:ext cx="2764299" cy="1065348"/>
          </a:xfrm>
          <a:custGeom>
            <a:avLst/>
            <a:gdLst>
              <a:gd name="T0" fmla="*/ 1148 w 1479"/>
              <a:gd name="T1" fmla="*/ 570 h 570"/>
              <a:gd name="T2" fmla="*/ 325 w 1479"/>
              <a:gd name="T3" fmla="*/ 570 h 570"/>
              <a:gd name="T4" fmla="*/ 0 w 1479"/>
              <a:gd name="T5" fmla="*/ 0 h 570"/>
              <a:gd name="T6" fmla="*/ 1479 w 1479"/>
              <a:gd name="T7" fmla="*/ 0 h 570"/>
              <a:gd name="T8" fmla="*/ 1148 w 1479"/>
              <a:gd name="T9" fmla="*/ 570 h 570"/>
            </a:gdLst>
            <a:ahLst/>
            <a:cxnLst>
              <a:cxn ang="0">
                <a:pos x="T0" y="T1"/>
              </a:cxn>
              <a:cxn ang="0">
                <a:pos x="T2" y="T3"/>
              </a:cxn>
              <a:cxn ang="0">
                <a:pos x="T4" y="T5"/>
              </a:cxn>
              <a:cxn ang="0">
                <a:pos x="T6" y="T7"/>
              </a:cxn>
              <a:cxn ang="0">
                <a:pos x="T8" y="T9"/>
              </a:cxn>
            </a:cxnLst>
            <a:rect l="0" t="0" r="r" b="b"/>
            <a:pathLst>
              <a:path w="1479" h="570">
                <a:moveTo>
                  <a:pt x="1148" y="570"/>
                </a:moveTo>
                <a:lnTo>
                  <a:pt x="325" y="570"/>
                </a:lnTo>
                <a:lnTo>
                  <a:pt x="0" y="0"/>
                </a:lnTo>
                <a:lnTo>
                  <a:pt x="1479" y="0"/>
                </a:lnTo>
                <a:lnTo>
                  <a:pt x="1148" y="57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47" name="Freeform 45">
            <a:extLst>
              <a:ext uri="{FF2B5EF4-FFF2-40B4-BE49-F238E27FC236}">
                <a16:creationId xmlns:a16="http://schemas.microsoft.com/office/drawing/2014/main" id="{A1995E35-BD29-4DBA-BF03-35F9BD043985}"/>
              </a:ext>
            </a:extLst>
          </p:cNvPr>
          <p:cNvSpPr>
            <a:spLocks/>
          </p:cNvSpPr>
          <p:nvPr/>
        </p:nvSpPr>
        <p:spPr bwMode="auto">
          <a:xfrm>
            <a:off x="3730420" y="3588680"/>
            <a:ext cx="2764299" cy="1065348"/>
          </a:xfrm>
          <a:custGeom>
            <a:avLst/>
            <a:gdLst>
              <a:gd name="T0" fmla="*/ 1148 w 1479"/>
              <a:gd name="T1" fmla="*/ 570 h 570"/>
              <a:gd name="T2" fmla="*/ 325 w 1479"/>
              <a:gd name="T3" fmla="*/ 570 h 570"/>
              <a:gd name="T4" fmla="*/ 0 w 1479"/>
              <a:gd name="T5" fmla="*/ 0 h 570"/>
              <a:gd name="T6" fmla="*/ 1479 w 1479"/>
              <a:gd name="T7" fmla="*/ 0 h 570"/>
              <a:gd name="T8" fmla="*/ 1148 w 1479"/>
              <a:gd name="T9" fmla="*/ 570 h 570"/>
            </a:gdLst>
            <a:ahLst/>
            <a:cxnLst>
              <a:cxn ang="0">
                <a:pos x="T0" y="T1"/>
              </a:cxn>
              <a:cxn ang="0">
                <a:pos x="T2" y="T3"/>
              </a:cxn>
              <a:cxn ang="0">
                <a:pos x="T4" y="T5"/>
              </a:cxn>
              <a:cxn ang="0">
                <a:pos x="T6" y="T7"/>
              </a:cxn>
              <a:cxn ang="0">
                <a:pos x="T8" y="T9"/>
              </a:cxn>
            </a:cxnLst>
            <a:rect l="0" t="0" r="r" b="b"/>
            <a:pathLst>
              <a:path w="1479" h="570">
                <a:moveTo>
                  <a:pt x="1148" y="570"/>
                </a:moveTo>
                <a:lnTo>
                  <a:pt x="325" y="570"/>
                </a:lnTo>
                <a:lnTo>
                  <a:pt x="0" y="0"/>
                </a:lnTo>
                <a:lnTo>
                  <a:pt x="1479" y="0"/>
                </a:lnTo>
                <a:lnTo>
                  <a:pt x="1148" y="5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48" name="Freeform 46">
            <a:extLst>
              <a:ext uri="{FF2B5EF4-FFF2-40B4-BE49-F238E27FC236}">
                <a16:creationId xmlns:a16="http://schemas.microsoft.com/office/drawing/2014/main" id="{0DD2029B-2A81-4DFA-8BAC-D4FFB108F921}"/>
              </a:ext>
            </a:extLst>
          </p:cNvPr>
          <p:cNvSpPr>
            <a:spLocks/>
          </p:cNvSpPr>
          <p:nvPr/>
        </p:nvSpPr>
        <p:spPr bwMode="auto">
          <a:xfrm>
            <a:off x="4190202" y="4654029"/>
            <a:ext cx="1685867" cy="1067218"/>
          </a:xfrm>
          <a:custGeom>
            <a:avLst/>
            <a:gdLst>
              <a:gd name="T0" fmla="*/ 330 w 902"/>
              <a:gd name="T1" fmla="*/ 571 h 571"/>
              <a:gd name="T2" fmla="*/ 0 w 902"/>
              <a:gd name="T3" fmla="*/ 0 h 571"/>
              <a:gd name="T4" fmla="*/ 902 w 902"/>
              <a:gd name="T5" fmla="*/ 0 h 571"/>
              <a:gd name="T6" fmla="*/ 572 w 902"/>
              <a:gd name="T7" fmla="*/ 571 h 571"/>
              <a:gd name="T8" fmla="*/ 330 w 902"/>
              <a:gd name="T9" fmla="*/ 571 h 571"/>
            </a:gdLst>
            <a:ahLst/>
            <a:cxnLst>
              <a:cxn ang="0">
                <a:pos x="T0" y="T1"/>
              </a:cxn>
              <a:cxn ang="0">
                <a:pos x="T2" y="T3"/>
              </a:cxn>
              <a:cxn ang="0">
                <a:pos x="T4" y="T5"/>
              </a:cxn>
              <a:cxn ang="0">
                <a:pos x="T6" y="T7"/>
              </a:cxn>
              <a:cxn ang="0">
                <a:pos x="T8" y="T9"/>
              </a:cxn>
            </a:cxnLst>
            <a:rect l="0" t="0" r="r" b="b"/>
            <a:pathLst>
              <a:path w="902" h="571">
                <a:moveTo>
                  <a:pt x="330" y="571"/>
                </a:moveTo>
                <a:lnTo>
                  <a:pt x="0" y="0"/>
                </a:lnTo>
                <a:lnTo>
                  <a:pt x="902" y="0"/>
                </a:lnTo>
                <a:lnTo>
                  <a:pt x="572" y="571"/>
                </a:lnTo>
                <a:lnTo>
                  <a:pt x="330" y="57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49" name="Freeform 47">
            <a:extLst>
              <a:ext uri="{FF2B5EF4-FFF2-40B4-BE49-F238E27FC236}">
                <a16:creationId xmlns:a16="http://schemas.microsoft.com/office/drawing/2014/main" id="{7B4AE315-C29A-47CD-93BC-724717C745DB}"/>
              </a:ext>
            </a:extLst>
          </p:cNvPr>
          <p:cNvSpPr>
            <a:spLocks/>
          </p:cNvSpPr>
          <p:nvPr/>
        </p:nvSpPr>
        <p:spPr bwMode="auto">
          <a:xfrm>
            <a:off x="4190202" y="4654029"/>
            <a:ext cx="1685867" cy="1067218"/>
          </a:xfrm>
          <a:custGeom>
            <a:avLst/>
            <a:gdLst>
              <a:gd name="T0" fmla="*/ 330 w 902"/>
              <a:gd name="T1" fmla="*/ 571 h 571"/>
              <a:gd name="T2" fmla="*/ 0 w 902"/>
              <a:gd name="T3" fmla="*/ 0 h 571"/>
              <a:gd name="T4" fmla="*/ 902 w 902"/>
              <a:gd name="T5" fmla="*/ 0 h 571"/>
              <a:gd name="T6" fmla="*/ 572 w 902"/>
              <a:gd name="T7" fmla="*/ 571 h 571"/>
              <a:gd name="T8" fmla="*/ 330 w 902"/>
              <a:gd name="T9" fmla="*/ 571 h 571"/>
            </a:gdLst>
            <a:ahLst/>
            <a:cxnLst>
              <a:cxn ang="0">
                <a:pos x="T0" y="T1"/>
              </a:cxn>
              <a:cxn ang="0">
                <a:pos x="T2" y="T3"/>
              </a:cxn>
              <a:cxn ang="0">
                <a:pos x="T4" y="T5"/>
              </a:cxn>
              <a:cxn ang="0">
                <a:pos x="T6" y="T7"/>
              </a:cxn>
              <a:cxn ang="0">
                <a:pos x="T8" y="T9"/>
              </a:cxn>
            </a:cxnLst>
            <a:rect l="0" t="0" r="r" b="b"/>
            <a:pathLst>
              <a:path w="902" h="571">
                <a:moveTo>
                  <a:pt x="330" y="571"/>
                </a:moveTo>
                <a:lnTo>
                  <a:pt x="0" y="0"/>
                </a:lnTo>
                <a:lnTo>
                  <a:pt x="902" y="0"/>
                </a:lnTo>
                <a:lnTo>
                  <a:pt x="572" y="571"/>
                </a:lnTo>
                <a:lnTo>
                  <a:pt x="330" y="5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55" name="Freeform 73">
            <a:extLst>
              <a:ext uri="{FF2B5EF4-FFF2-40B4-BE49-F238E27FC236}">
                <a16:creationId xmlns:a16="http://schemas.microsoft.com/office/drawing/2014/main" id="{31BC41FF-59E0-4CA6-8B4F-9A6357249776}"/>
              </a:ext>
            </a:extLst>
          </p:cNvPr>
          <p:cNvSpPr>
            <a:spLocks noEditPoints="1"/>
          </p:cNvSpPr>
          <p:nvPr/>
        </p:nvSpPr>
        <p:spPr bwMode="auto">
          <a:xfrm>
            <a:off x="4864922" y="3949402"/>
            <a:ext cx="1704557" cy="2132567"/>
          </a:xfrm>
          <a:custGeom>
            <a:avLst/>
            <a:gdLst>
              <a:gd name="T0" fmla="*/ 4 w 912"/>
              <a:gd name="T1" fmla="*/ 1138 h 1141"/>
              <a:gd name="T2" fmla="*/ 0 w 912"/>
              <a:gd name="T3" fmla="*/ 1141 h 1141"/>
              <a:gd name="T4" fmla="*/ 1 w 912"/>
              <a:gd name="T5" fmla="*/ 1141 h 1141"/>
              <a:gd name="T6" fmla="*/ 4 w 912"/>
              <a:gd name="T7" fmla="*/ 1138 h 1141"/>
              <a:gd name="T8" fmla="*/ 588 w 912"/>
              <a:gd name="T9" fmla="*/ 570 h 1141"/>
              <a:gd name="T10" fmla="*/ 429 w 912"/>
              <a:gd name="T11" fmla="*/ 570 h 1141"/>
              <a:gd name="T12" fmla="*/ 429 w 912"/>
              <a:gd name="T13" fmla="*/ 570 h 1141"/>
              <a:gd name="T14" fmla="*/ 588 w 912"/>
              <a:gd name="T15" fmla="*/ 570 h 1141"/>
              <a:gd name="T16" fmla="*/ 588 w 912"/>
              <a:gd name="T17" fmla="*/ 570 h 1141"/>
              <a:gd name="T18" fmla="*/ 912 w 912"/>
              <a:gd name="T19" fmla="*/ 0 h 1141"/>
              <a:gd name="T20" fmla="*/ 760 w 912"/>
              <a:gd name="T21" fmla="*/ 0 h 1141"/>
              <a:gd name="T22" fmla="*/ 760 w 912"/>
              <a:gd name="T23" fmla="*/ 0 h 1141"/>
              <a:gd name="T24" fmla="*/ 912 w 912"/>
              <a:gd name="T25" fmla="*/ 0 h 1141"/>
              <a:gd name="T26" fmla="*/ 912 w 912"/>
              <a:gd name="T27"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2" h="1141">
                <a:moveTo>
                  <a:pt x="4" y="1138"/>
                </a:moveTo>
                <a:lnTo>
                  <a:pt x="0" y="1141"/>
                </a:lnTo>
                <a:lnTo>
                  <a:pt x="1" y="1141"/>
                </a:lnTo>
                <a:lnTo>
                  <a:pt x="4" y="1138"/>
                </a:lnTo>
                <a:close/>
                <a:moveTo>
                  <a:pt x="588" y="570"/>
                </a:moveTo>
                <a:lnTo>
                  <a:pt x="429" y="570"/>
                </a:lnTo>
                <a:lnTo>
                  <a:pt x="429" y="570"/>
                </a:lnTo>
                <a:lnTo>
                  <a:pt x="588" y="570"/>
                </a:lnTo>
                <a:lnTo>
                  <a:pt x="588" y="570"/>
                </a:lnTo>
                <a:close/>
                <a:moveTo>
                  <a:pt x="912" y="0"/>
                </a:moveTo>
                <a:lnTo>
                  <a:pt x="760" y="0"/>
                </a:lnTo>
                <a:lnTo>
                  <a:pt x="760" y="0"/>
                </a:lnTo>
                <a:lnTo>
                  <a:pt x="912" y="0"/>
                </a:lnTo>
                <a:lnTo>
                  <a:pt x="912"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56" name="Freeform 74">
            <a:extLst>
              <a:ext uri="{FF2B5EF4-FFF2-40B4-BE49-F238E27FC236}">
                <a16:creationId xmlns:a16="http://schemas.microsoft.com/office/drawing/2014/main" id="{C9101221-4F33-4D4F-96D7-4FE29218F628}"/>
              </a:ext>
            </a:extLst>
          </p:cNvPr>
          <p:cNvSpPr>
            <a:spLocks noEditPoints="1"/>
          </p:cNvSpPr>
          <p:nvPr/>
        </p:nvSpPr>
        <p:spPr bwMode="auto">
          <a:xfrm>
            <a:off x="4864922" y="3949402"/>
            <a:ext cx="1704557" cy="2132567"/>
          </a:xfrm>
          <a:custGeom>
            <a:avLst/>
            <a:gdLst>
              <a:gd name="T0" fmla="*/ 4 w 912"/>
              <a:gd name="T1" fmla="*/ 1138 h 1141"/>
              <a:gd name="T2" fmla="*/ 0 w 912"/>
              <a:gd name="T3" fmla="*/ 1141 h 1141"/>
              <a:gd name="T4" fmla="*/ 1 w 912"/>
              <a:gd name="T5" fmla="*/ 1141 h 1141"/>
              <a:gd name="T6" fmla="*/ 4 w 912"/>
              <a:gd name="T7" fmla="*/ 1138 h 1141"/>
              <a:gd name="T8" fmla="*/ 588 w 912"/>
              <a:gd name="T9" fmla="*/ 570 h 1141"/>
              <a:gd name="T10" fmla="*/ 429 w 912"/>
              <a:gd name="T11" fmla="*/ 570 h 1141"/>
              <a:gd name="T12" fmla="*/ 429 w 912"/>
              <a:gd name="T13" fmla="*/ 570 h 1141"/>
              <a:gd name="T14" fmla="*/ 588 w 912"/>
              <a:gd name="T15" fmla="*/ 570 h 1141"/>
              <a:gd name="T16" fmla="*/ 588 w 912"/>
              <a:gd name="T17" fmla="*/ 570 h 1141"/>
              <a:gd name="T18" fmla="*/ 912 w 912"/>
              <a:gd name="T19" fmla="*/ 0 h 1141"/>
              <a:gd name="T20" fmla="*/ 760 w 912"/>
              <a:gd name="T21" fmla="*/ 0 h 1141"/>
              <a:gd name="T22" fmla="*/ 760 w 912"/>
              <a:gd name="T23" fmla="*/ 0 h 1141"/>
              <a:gd name="T24" fmla="*/ 912 w 912"/>
              <a:gd name="T25" fmla="*/ 0 h 1141"/>
              <a:gd name="T26" fmla="*/ 912 w 912"/>
              <a:gd name="T27"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2" h="1141">
                <a:moveTo>
                  <a:pt x="4" y="1138"/>
                </a:moveTo>
                <a:lnTo>
                  <a:pt x="0" y="1141"/>
                </a:lnTo>
                <a:lnTo>
                  <a:pt x="1" y="1141"/>
                </a:lnTo>
                <a:lnTo>
                  <a:pt x="4" y="1138"/>
                </a:lnTo>
                <a:moveTo>
                  <a:pt x="588" y="570"/>
                </a:moveTo>
                <a:lnTo>
                  <a:pt x="429" y="570"/>
                </a:lnTo>
                <a:lnTo>
                  <a:pt x="429" y="570"/>
                </a:lnTo>
                <a:lnTo>
                  <a:pt x="588" y="570"/>
                </a:lnTo>
                <a:lnTo>
                  <a:pt x="588" y="570"/>
                </a:lnTo>
                <a:moveTo>
                  <a:pt x="912" y="0"/>
                </a:moveTo>
                <a:lnTo>
                  <a:pt x="760" y="0"/>
                </a:lnTo>
                <a:lnTo>
                  <a:pt x="760" y="0"/>
                </a:lnTo>
                <a:lnTo>
                  <a:pt x="912" y="0"/>
                </a:lnTo>
                <a:lnTo>
                  <a:pt x="9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57" name="Freeform 76">
            <a:extLst>
              <a:ext uri="{FF2B5EF4-FFF2-40B4-BE49-F238E27FC236}">
                <a16:creationId xmlns:a16="http://schemas.microsoft.com/office/drawing/2014/main" id="{BD003F21-983A-49B7-97F4-AAFB843B2D61}"/>
              </a:ext>
            </a:extLst>
          </p:cNvPr>
          <p:cNvSpPr>
            <a:spLocks/>
          </p:cNvSpPr>
          <p:nvPr/>
        </p:nvSpPr>
        <p:spPr bwMode="auto">
          <a:xfrm>
            <a:off x="4866792" y="5014751"/>
            <a:ext cx="1097122" cy="1067218"/>
          </a:xfrm>
          <a:custGeom>
            <a:avLst/>
            <a:gdLst>
              <a:gd name="T0" fmla="*/ 587 w 587"/>
              <a:gd name="T1" fmla="*/ 0 h 571"/>
              <a:gd name="T2" fmla="*/ 428 w 587"/>
              <a:gd name="T3" fmla="*/ 0 h 571"/>
              <a:gd name="T4" fmla="*/ 210 w 587"/>
              <a:gd name="T5" fmla="*/ 378 h 571"/>
              <a:gd name="T6" fmla="*/ 208 w 587"/>
              <a:gd name="T7" fmla="*/ 378 h 571"/>
              <a:gd name="T8" fmla="*/ 3 w 587"/>
              <a:gd name="T9" fmla="*/ 568 h 571"/>
              <a:gd name="T10" fmla="*/ 0 w 587"/>
              <a:gd name="T11" fmla="*/ 571 h 571"/>
              <a:gd name="T12" fmla="*/ 263 w 587"/>
              <a:gd name="T13" fmla="*/ 571 h 571"/>
              <a:gd name="T14" fmla="*/ 587 w 587"/>
              <a:gd name="T15" fmla="*/ 0 h 5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571">
                <a:moveTo>
                  <a:pt x="587" y="0"/>
                </a:moveTo>
                <a:lnTo>
                  <a:pt x="428" y="0"/>
                </a:lnTo>
                <a:lnTo>
                  <a:pt x="210" y="378"/>
                </a:lnTo>
                <a:lnTo>
                  <a:pt x="208" y="378"/>
                </a:lnTo>
                <a:lnTo>
                  <a:pt x="3" y="568"/>
                </a:lnTo>
                <a:lnTo>
                  <a:pt x="0" y="571"/>
                </a:lnTo>
                <a:lnTo>
                  <a:pt x="263" y="571"/>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69" name="Freeform 95">
            <a:extLst>
              <a:ext uri="{FF2B5EF4-FFF2-40B4-BE49-F238E27FC236}">
                <a16:creationId xmlns:a16="http://schemas.microsoft.com/office/drawing/2014/main" id="{E1C47E89-8698-4F6F-B5EE-5F9A0C5EC000}"/>
              </a:ext>
            </a:extLst>
          </p:cNvPr>
          <p:cNvSpPr>
            <a:spLocks/>
          </p:cNvSpPr>
          <p:nvPr/>
        </p:nvSpPr>
        <p:spPr bwMode="auto">
          <a:xfrm>
            <a:off x="4866792" y="5721245"/>
            <a:ext cx="392497" cy="360724"/>
          </a:xfrm>
          <a:custGeom>
            <a:avLst/>
            <a:gdLst>
              <a:gd name="T0" fmla="*/ 210 w 210"/>
              <a:gd name="T1" fmla="*/ 0 h 193"/>
              <a:gd name="T2" fmla="*/ 0 w 210"/>
              <a:gd name="T3" fmla="*/ 193 h 193"/>
              <a:gd name="T4" fmla="*/ 112 w 210"/>
              <a:gd name="T5" fmla="*/ 0 h 193"/>
              <a:gd name="T6" fmla="*/ 210 w 210"/>
              <a:gd name="T7" fmla="*/ 0 h 193"/>
            </a:gdLst>
            <a:ahLst/>
            <a:cxnLst>
              <a:cxn ang="0">
                <a:pos x="T0" y="T1"/>
              </a:cxn>
              <a:cxn ang="0">
                <a:pos x="T2" y="T3"/>
              </a:cxn>
              <a:cxn ang="0">
                <a:pos x="T4" y="T5"/>
              </a:cxn>
              <a:cxn ang="0">
                <a:pos x="T6" y="T7"/>
              </a:cxn>
            </a:cxnLst>
            <a:rect l="0" t="0" r="r" b="b"/>
            <a:pathLst>
              <a:path w="210" h="193">
                <a:moveTo>
                  <a:pt x="210" y="0"/>
                </a:moveTo>
                <a:lnTo>
                  <a:pt x="0" y="193"/>
                </a:lnTo>
                <a:lnTo>
                  <a:pt x="112" y="0"/>
                </a:lnTo>
                <a:lnTo>
                  <a:pt x="210" y="0"/>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0" name="Rectangle 96">
            <a:extLst>
              <a:ext uri="{FF2B5EF4-FFF2-40B4-BE49-F238E27FC236}">
                <a16:creationId xmlns:a16="http://schemas.microsoft.com/office/drawing/2014/main" id="{D9417F14-1650-4298-A408-6A5B50D0CEE6}"/>
              </a:ext>
            </a:extLst>
          </p:cNvPr>
          <p:cNvSpPr>
            <a:spLocks noChangeArrowheads="1"/>
          </p:cNvSpPr>
          <p:nvPr/>
        </p:nvSpPr>
        <p:spPr bwMode="auto">
          <a:xfrm>
            <a:off x="9045947" y="6081968"/>
            <a:ext cx="927040" cy="1870"/>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71" name="Freeform 97">
            <a:extLst>
              <a:ext uri="{FF2B5EF4-FFF2-40B4-BE49-F238E27FC236}">
                <a16:creationId xmlns:a16="http://schemas.microsoft.com/office/drawing/2014/main" id="{C27BC879-FA29-4911-B069-289A0E2213EB}"/>
              </a:ext>
            </a:extLst>
          </p:cNvPr>
          <p:cNvSpPr>
            <a:spLocks/>
          </p:cNvSpPr>
          <p:nvPr/>
        </p:nvSpPr>
        <p:spPr bwMode="auto">
          <a:xfrm>
            <a:off x="9045947" y="6081968"/>
            <a:ext cx="927040" cy="0"/>
          </a:xfrm>
          <a:custGeom>
            <a:avLst/>
            <a:gdLst>
              <a:gd name="T0" fmla="*/ 496 w 496"/>
              <a:gd name="T1" fmla="*/ 0 w 496"/>
              <a:gd name="T2" fmla="*/ 0 w 496"/>
              <a:gd name="T3" fmla="*/ 496 w 496"/>
            </a:gdLst>
            <a:ahLst/>
            <a:cxnLst>
              <a:cxn ang="0">
                <a:pos x="T0" y="0"/>
              </a:cxn>
              <a:cxn ang="0">
                <a:pos x="T1" y="0"/>
              </a:cxn>
              <a:cxn ang="0">
                <a:pos x="T2" y="0"/>
              </a:cxn>
              <a:cxn ang="0">
                <a:pos x="T3" y="0"/>
              </a:cxn>
            </a:cxnLst>
            <a:rect l="0" t="0" r="r" b="b"/>
            <a:pathLst>
              <a:path w="496">
                <a:moveTo>
                  <a:pt x="496" y="0"/>
                </a:moveTo>
                <a:lnTo>
                  <a:pt x="0" y="0"/>
                </a:lnTo>
                <a:lnTo>
                  <a:pt x="0" y="0"/>
                </a:lnTo>
                <a:lnTo>
                  <a:pt x="4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72" name="Oval 107">
            <a:extLst>
              <a:ext uri="{FF2B5EF4-FFF2-40B4-BE49-F238E27FC236}">
                <a16:creationId xmlns:a16="http://schemas.microsoft.com/office/drawing/2014/main" id="{5E7D63B6-A612-4137-B071-6BCEF56CA50B}"/>
              </a:ext>
            </a:extLst>
          </p:cNvPr>
          <p:cNvSpPr>
            <a:spLocks noChangeArrowheads="1"/>
          </p:cNvSpPr>
          <p:nvPr/>
        </p:nvSpPr>
        <p:spPr bwMode="auto">
          <a:xfrm>
            <a:off x="9442183" y="5014751"/>
            <a:ext cx="1065348" cy="106721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3" name="Oval 108">
            <a:extLst>
              <a:ext uri="{FF2B5EF4-FFF2-40B4-BE49-F238E27FC236}">
                <a16:creationId xmlns:a16="http://schemas.microsoft.com/office/drawing/2014/main" id="{40EE2174-098F-4FCB-8A74-ED2410736F63}"/>
              </a:ext>
            </a:extLst>
          </p:cNvPr>
          <p:cNvSpPr>
            <a:spLocks noChangeArrowheads="1"/>
          </p:cNvSpPr>
          <p:nvPr/>
        </p:nvSpPr>
        <p:spPr bwMode="auto">
          <a:xfrm>
            <a:off x="9442183" y="1818706"/>
            <a:ext cx="1065348" cy="10672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4" name="Oval 109">
            <a:extLst>
              <a:ext uri="{FF2B5EF4-FFF2-40B4-BE49-F238E27FC236}">
                <a16:creationId xmlns:a16="http://schemas.microsoft.com/office/drawing/2014/main" id="{09C0061A-6AAA-44B9-BDA8-44F99E48233B}"/>
              </a:ext>
            </a:extLst>
          </p:cNvPr>
          <p:cNvSpPr>
            <a:spLocks noChangeArrowheads="1"/>
          </p:cNvSpPr>
          <p:nvPr/>
        </p:nvSpPr>
        <p:spPr bwMode="auto">
          <a:xfrm>
            <a:off x="9442183" y="2885923"/>
            <a:ext cx="1065348" cy="106348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5" name="Oval 110">
            <a:extLst>
              <a:ext uri="{FF2B5EF4-FFF2-40B4-BE49-F238E27FC236}">
                <a16:creationId xmlns:a16="http://schemas.microsoft.com/office/drawing/2014/main" id="{83128D50-31C8-4E82-A701-17EAA3985DF8}"/>
              </a:ext>
            </a:extLst>
          </p:cNvPr>
          <p:cNvSpPr>
            <a:spLocks noChangeArrowheads="1"/>
          </p:cNvSpPr>
          <p:nvPr/>
        </p:nvSpPr>
        <p:spPr bwMode="auto">
          <a:xfrm>
            <a:off x="9442183" y="3949403"/>
            <a:ext cx="1065348" cy="106534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6" name="Oval 108">
            <a:extLst>
              <a:ext uri="{FF2B5EF4-FFF2-40B4-BE49-F238E27FC236}">
                <a16:creationId xmlns:a16="http://schemas.microsoft.com/office/drawing/2014/main" id="{E66FA866-2960-4242-AD2A-E4F5ADF642EF}"/>
              </a:ext>
            </a:extLst>
          </p:cNvPr>
          <p:cNvSpPr>
            <a:spLocks noChangeArrowheads="1"/>
          </p:cNvSpPr>
          <p:nvPr/>
        </p:nvSpPr>
        <p:spPr bwMode="auto">
          <a:xfrm>
            <a:off x="9529875" y="1906551"/>
            <a:ext cx="889963" cy="891527"/>
          </a:xfrm>
          <a:prstGeom prst="ellipse">
            <a:avLst/>
          </a:pr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177" name="Oval 108">
            <a:extLst>
              <a:ext uri="{FF2B5EF4-FFF2-40B4-BE49-F238E27FC236}">
                <a16:creationId xmlns:a16="http://schemas.microsoft.com/office/drawing/2014/main" id="{C6A67520-2B18-4AA6-B49D-9AABD80F861B}"/>
              </a:ext>
            </a:extLst>
          </p:cNvPr>
          <p:cNvSpPr>
            <a:spLocks noChangeArrowheads="1"/>
          </p:cNvSpPr>
          <p:nvPr/>
        </p:nvSpPr>
        <p:spPr bwMode="auto">
          <a:xfrm>
            <a:off x="9529875" y="2973769"/>
            <a:ext cx="889963" cy="891527"/>
          </a:xfrm>
          <a:prstGeom prst="ellipse">
            <a:avLst/>
          </a:pr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178" name="Oval 108">
            <a:extLst>
              <a:ext uri="{FF2B5EF4-FFF2-40B4-BE49-F238E27FC236}">
                <a16:creationId xmlns:a16="http://schemas.microsoft.com/office/drawing/2014/main" id="{D56DA526-B4B1-4461-A8E9-3B8ABC2F806D}"/>
              </a:ext>
            </a:extLst>
          </p:cNvPr>
          <p:cNvSpPr>
            <a:spLocks noChangeArrowheads="1"/>
          </p:cNvSpPr>
          <p:nvPr/>
        </p:nvSpPr>
        <p:spPr bwMode="auto">
          <a:xfrm>
            <a:off x="9529875" y="4030708"/>
            <a:ext cx="889963" cy="891527"/>
          </a:xfrm>
          <a:prstGeom prst="ellipse">
            <a:avLst/>
          </a:pr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179" name="Oval 108">
            <a:extLst>
              <a:ext uri="{FF2B5EF4-FFF2-40B4-BE49-F238E27FC236}">
                <a16:creationId xmlns:a16="http://schemas.microsoft.com/office/drawing/2014/main" id="{4B130F7F-E2FA-4320-B81F-64FD1D8BFAA1}"/>
              </a:ext>
            </a:extLst>
          </p:cNvPr>
          <p:cNvSpPr>
            <a:spLocks noChangeArrowheads="1"/>
          </p:cNvSpPr>
          <p:nvPr/>
        </p:nvSpPr>
        <p:spPr bwMode="auto">
          <a:xfrm>
            <a:off x="9529875" y="5096055"/>
            <a:ext cx="889963" cy="891527"/>
          </a:xfrm>
          <a:prstGeom prst="ellipse">
            <a:avLst/>
          </a:pr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180" name="Rectangle 179">
            <a:extLst>
              <a:ext uri="{FF2B5EF4-FFF2-40B4-BE49-F238E27FC236}">
                <a16:creationId xmlns:a16="http://schemas.microsoft.com/office/drawing/2014/main" id="{F49F1D5A-22BD-4DAB-A9D4-4AD9BD4877CC}"/>
              </a:ext>
            </a:extLst>
          </p:cNvPr>
          <p:cNvSpPr/>
          <p:nvPr/>
        </p:nvSpPr>
        <p:spPr>
          <a:xfrm>
            <a:off x="432331" y="1687477"/>
            <a:ext cx="2009391" cy="738664"/>
          </a:xfrm>
          <a:prstGeom prst="rect">
            <a:avLst/>
          </a:prstGeom>
        </p:spPr>
        <p:txBody>
          <a:bodyPr wrap="square" anchor="ctr">
            <a:spAutoFit/>
          </a:bodyPr>
          <a:lstStyle/>
          <a:p>
            <a:pPr algn="ctr"/>
            <a:r>
              <a:rPr lang="es-MX" sz="1400" b="1" dirty="0">
                <a:solidFill>
                  <a:schemeClr val="tx1">
                    <a:lumMod val="75000"/>
                    <a:lumOff val="25000"/>
                  </a:schemeClr>
                </a:solidFill>
              </a:rPr>
              <a:t>Retener el valor original</a:t>
            </a:r>
          </a:p>
          <a:p>
            <a:pPr algn="ctr"/>
            <a:r>
              <a:rPr lang="es-MX" sz="1400" b="1" dirty="0">
                <a:solidFill>
                  <a:schemeClr val="tx1">
                    <a:lumMod val="75000"/>
                    <a:lumOff val="25000"/>
                  </a:schemeClr>
                </a:solidFill>
              </a:rPr>
              <a:t>“Sueldo original”, “Score de crédito inicial”</a:t>
            </a:r>
            <a:endParaRPr lang="es-MX" sz="1400" dirty="0">
              <a:solidFill>
                <a:schemeClr val="tx1">
                  <a:lumMod val="75000"/>
                  <a:lumOff val="25000"/>
                </a:schemeClr>
              </a:solidFill>
            </a:endParaRPr>
          </a:p>
        </p:txBody>
      </p:sp>
      <p:sp>
        <p:nvSpPr>
          <p:cNvPr id="181" name="Rectangle 180">
            <a:extLst>
              <a:ext uri="{FF2B5EF4-FFF2-40B4-BE49-F238E27FC236}">
                <a16:creationId xmlns:a16="http://schemas.microsoft.com/office/drawing/2014/main" id="{AC95BA53-FA99-49F4-955C-C9D432BD49C2}"/>
              </a:ext>
            </a:extLst>
          </p:cNvPr>
          <p:cNvSpPr/>
          <p:nvPr/>
        </p:nvSpPr>
        <p:spPr>
          <a:xfrm>
            <a:off x="-65905" y="2745901"/>
            <a:ext cx="3059204" cy="954107"/>
          </a:xfrm>
          <a:prstGeom prst="rect">
            <a:avLst/>
          </a:prstGeom>
        </p:spPr>
        <p:txBody>
          <a:bodyPr wrap="square" anchor="ctr">
            <a:spAutoFit/>
          </a:bodyPr>
          <a:lstStyle/>
          <a:p>
            <a:pPr algn="ctr"/>
            <a:r>
              <a:rPr lang="es-MX" sz="1400" b="1" dirty="0">
                <a:solidFill>
                  <a:schemeClr val="tx1">
                    <a:lumMod val="75000"/>
                    <a:lumOff val="25000"/>
                  </a:schemeClr>
                </a:solidFill>
              </a:rPr>
              <a:t>Sobrescribir</a:t>
            </a:r>
          </a:p>
          <a:p>
            <a:pPr algn="ctr"/>
            <a:r>
              <a:rPr lang="es-MX" sz="1400" b="1" dirty="0">
                <a:solidFill>
                  <a:schemeClr val="tx1">
                    <a:lumMod val="75000"/>
                    <a:lumOff val="25000"/>
                  </a:schemeClr>
                </a:solidFill>
              </a:rPr>
              <a:t>Esta técnica destruye la historia e invalida el contenido de las tablas agregadas y Cubos OLAP</a:t>
            </a:r>
            <a:endParaRPr lang="es-MX" sz="1400" dirty="0">
              <a:solidFill>
                <a:schemeClr val="tx1">
                  <a:lumMod val="75000"/>
                  <a:lumOff val="25000"/>
                </a:schemeClr>
              </a:solidFill>
            </a:endParaRPr>
          </a:p>
        </p:txBody>
      </p:sp>
      <p:sp>
        <p:nvSpPr>
          <p:cNvPr id="182" name="Rectangle 181">
            <a:extLst>
              <a:ext uri="{FF2B5EF4-FFF2-40B4-BE49-F238E27FC236}">
                <a16:creationId xmlns:a16="http://schemas.microsoft.com/office/drawing/2014/main" id="{BFEABB44-C2B3-4C1C-93DD-66B81223F82A}"/>
              </a:ext>
            </a:extLst>
          </p:cNvPr>
          <p:cNvSpPr/>
          <p:nvPr/>
        </p:nvSpPr>
        <p:spPr>
          <a:xfrm>
            <a:off x="222943" y="4058889"/>
            <a:ext cx="2625294" cy="954107"/>
          </a:xfrm>
          <a:prstGeom prst="rect">
            <a:avLst/>
          </a:prstGeom>
        </p:spPr>
        <p:txBody>
          <a:bodyPr wrap="square" anchor="ctr">
            <a:spAutoFit/>
          </a:bodyPr>
          <a:lstStyle/>
          <a:p>
            <a:pPr algn="ctr"/>
            <a:r>
              <a:rPr lang="es-MX" sz="1400" b="1" dirty="0">
                <a:solidFill>
                  <a:schemeClr val="tx1">
                    <a:lumMod val="75000"/>
                    <a:lumOff val="25000"/>
                  </a:schemeClr>
                </a:solidFill>
              </a:rPr>
              <a:t>Agregar un nuevo registro</a:t>
            </a:r>
          </a:p>
          <a:p>
            <a:pPr algn="ctr"/>
            <a:r>
              <a:rPr lang="es-MX" sz="1400" b="1" dirty="0" err="1">
                <a:solidFill>
                  <a:schemeClr val="tx1">
                    <a:lumMod val="75000"/>
                    <a:lumOff val="25000"/>
                  </a:schemeClr>
                </a:solidFill>
              </a:rPr>
              <a:t>Row</a:t>
            </a:r>
            <a:r>
              <a:rPr lang="es-MX" sz="1400" b="1" dirty="0">
                <a:solidFill>
                  <a:schemeClr val="tx1">
                    <a:lumMod val="75000"/>
                    <a:lumOff val="25000"/>
                  </a:schemeClr>
                </a:solidFill>
              </a:rPr>
              <a:t> </a:t>
            </a:r>
            <a:r>
              <a:rPr lang="es-MX" sz="1400" b="1" dirty="0" err="1">
                <a:solidFill>
                  <a:schemeClr val="tx1">
                    <a:lumMod val="75000"/>
                    <a:lumOff val="25000"/>
                  </a:schemeClr>
                </a:solidFill>
              </a:rPr>
              <a:t>effective</a:t>
            </a:r>
            <a:r>
              <a:rPr lang="es-MX" sz="1400" b="1" dirty="0">
                <a:solidFill>
                  <a:schemeClr val="tx1">
                    <a:lumMod val="75000"/>
                    <a:lumOff val="25000"/>
                  </a:schemeClr>
                </a:solidFill>
              </a:rPr>
              <a:t> date,</a:t>
            </a:r>
          </a:p>
          <a:p>
            <a:pPr algn="ctr"/>
            <a:r>
              <a:rPr lang="es-MX" sz="1400" b="1" dirty="0" err="1">
                <a:solidFill>
                  <a:schemeClr val="tx1">
                    <a:lumMod val="75000"/>
                    <a:lumOff val="25000"/>
                  </a:schemeClr>
                </a:solidFill>
              </a:rPr>
              <a:t>Row</a:t>
            </a:r>
            <a:r>
              <a:rPr lang="es-MX" sz="1400" b="1" dirty="0">
                <a:solidFill>
                  <a:schemeClr val="tx1">
                    <a:lumMod val="75000"/>
                    <a:lumOff val="25000"/>
                  </a:schemeClr>
                </a:solidFill>
              </a:rPr>
              <a:t> </a:t>
            </a:r>
            <a:r>
              <a:rPr lang="es-MX" sz="1400" b="1" dirty="0" err="1">
                <a:solidFill>
                  <a:schemeClr val="tx1">
                    <a:lumMod val="75000"/>
                    <a:lumOff val="25000"/>
                  </a:schemeClr>
                </a:solidFill>
              </a:rPr>
              <a:t>expiration</a:t>
            </a:r>
            <a:r>
              <a:rPr lang="es-MX" sz="1400" b="1" dirty="0">
                <a:solidFill>
                  <a:schemeClr val="tx1">
                    <a:lumMod val="75000"/>
                    <a:lumOff val="25000"/>
                  </a:schemeClr>
                </a:solidFill>
              </a:rPr>
              <a:t> date,</a:t>
            </a:r>
          </a:p>
          <a:p>
            <a:pPr algn="ctr"/>
            <a:r>
              <a:rPr lang="es-MX" sz="1400" b="1" dirty="0" err="1">
                <a:solidFill>
                  <a:schemeClr val="tx1">
                    <a:lumMod val="75000"/>
                    <a:lumOff val="25000"/>
                  </a:schemeClr>
                </a:solidFill>
              </a:rPr>
              <a:t>Current</a:t>
            </a:r>
            <a:r>
              <a:rPr lang="es-MX" sz="1400" b="1" dirty="0">
                <a:solidFill>
                  <a:schemeClr val="tx1">
                    <a:lumMod val="75000"/>
                    <a:lumOff val="25000"/>
                  </a:schemeClr>
                </a:solidFill>
              </a:rPr>
              <a:t> </a:t>
            </a:r>
            <a:r>
              <a:rPr lang="es-MX" sz="1400" b="1" dirty="0" err="1">
                <a:solidFill>
                  <a:schemeClr val="tx1">
                    <a:lumMod val="75000"/>
                    <a:lumOff val="25000"/>
                  </a:schemeClr>
                </a:solidFill>
              </a:rPr>
              <a:t>row</a:t>
            </a:r>
            <a:r>
              <a:rPr lang="es-MX" sz="1400" b="1" dirty="0">
                <a:solidFill>
                  <a:schemeClr val="tx1">
                    <a:lumMod val="75000"/>
                    <a:lumOff val="25000"/>
                  </a:schemeClr>
                </a:solidFill>
              </a:rPr>
              <a:t> </a:t>
            </a:r>
            <a:r>
              <a:rPr lang="es-MX" sz="1400" b="1" dirty="0" err="1">
                <a:solidFill>
                  <a:schemeClr val="tx1">
                    <a:lumMod val="75000"/>
                    <a:lumOff val="25000"/>
                  </a:schemeClr>
                </a:solidFill>
              </a:rPr>
              <a:t>indicator</a:t>
            </a:r>
            <a:endParaRPr lang="es-MX" sz="1400" dirty="0">
              <a:solidFill>
                <a:schemeClr val="tx1">
                  <a:lumMod val="75000"/>
                  <a:lumOff val="25000"/>
                </a:schemeClr>
              </a:solidFill>
            </a:endParaRPr>
          </a:p>
        </p:txBody>
      </p:sp>
      <p:sp>
        <p:nvSpPr>
          <p:cNvPr id="183" name="Rectangle 182">
            <a:extLst>
              <a:ext uri="{FF2B5EF4-FFF2-40B4-BE49-F238E27FC236}">
                <a16:creationId xmlns:a16="http://schemas.microsoft.com/office/drawing/2014/main" id="{E9B3FDE3-F863-4CF8-89A8-F607560051B3}"/>
              </a:ext>
            </a:extLst>
          </p:cNvPr>
          <p:cNvSpPr/>
          <p:nvPr/>
        </p:nvSpPr>
        <p:spPr>
          <a:xfrm>
            <a:off x="386367" y="5245977"/>
            <a:ext cx="2461870" cy="738664"/>
          </a:xfrm>
          <a:prstGeom prst="rect">
            <a:avLst/>
          </a:prstGeom>
        </p:spPr>
        <p:txBody>
          <a:bodyPr wrap="square" anchor="ctr">
            <a:spAutoFit/>
          </a:bodyPr>
          <a:lstStyle/>
          <a:p>
            <a:pPr algn="ctr"/>
            <a:r>
              <a:rPr lang="es-MX" sz="1400" b="1" dirty="0">
                <a:solidFill>
                  <a:schemeClr val="tx1">
                    <a:lumMod val="75000"/>
                    <a:lumOff val="25000"/>
                  </a:schemeClr>
                </a:solidFill>
              </a:rPr>
              <a:t>Agregar un nuevo atributo</a:t>
            </a:r>
          </a:p>
          <a:p>
            <a:pPr algn="ctr"/>
            <a:r>
              <a:rPr lang="es-MX" sz="1400" b="1" dirty="0">
                <a:solidFill>
                  <a:schemeClr val="tx1">
                    <a:lumMod val="75000"/>
                    <a:lumOff val="25000"/>
                  </a:schemeClr>
                </a:solidFill>
              </a:rPr>
              <a:t>A veces llamada </a:t>
            </a:r>
            <a:r>
              <a:rPr lang="es-MX" sz="1400" b="1" i="1" dirty="0">
                <a:solidFill>
                  <a:schemeClr val="tx1">
                    <a:lumMod val="75000"/>
                    <a:lumOff val="25000"/>
                  </a:schemeClr>
                </a:solidFill>
              </a:rPr>
              <a:t>“la dimensión de realidad alterna”</a:t>
            </a:r>
            <a:endParaRPr lang="es-MX" sz="1400" i="1" dirty="0">
              <a:solidFill>
                <a:schemeClr val="tx1">
                  <a:lumMod val="75000"/>
                  <a:lumOff val="25000"/>
                </a:schemeClr>
              </a:solidFill>
            </a:endParaRPr>
          </a:p>
        </p:txBody>
      </p:sp>
      <p:sp>
        <p:nvSpPr>
          <p:cNvPr id="197" name="Rectangle 196">
            <a:extLst>
              <a:ext uri="{FF2B5EF4-FFF2-40B4-BE49-F238E27FC236}">
                <a16:creationId xmlns:a16="http://schemas.microsoft.com/office/drawing/2014/main" id="{8DF2C3AD-3EDE-4ABC-8ECA-66859540BA06}"/>
              </a:ext>
            </a:extLst>
          </p:cNvPr>
          <p:cNvSpPr/>
          <p:nvPr/>
        </p:nvSpPr>
        <p:spPr>
          <a:xfrm>
            <a:off x="3730420" y="1666562"/>
            <a:ext cx="2691407" cy="646331"/>
          </a:xfrm>
          <a:prstGeom prst="rect">
            <a:avLst/>
          </a:prstGeom>
        </p:spPr>
        <p:txBody>
          <a:bodyPr wrap="square" anchor="ctr">
            <a:spAutoFit/>
          </a:bodyPr>
          <a:lstStyle/>
          <a:p>
            <a:pPr algn="ctr"/>
            <a:r>
              <a:rPr lang="es-MX" sz="3600" dirty="0">
                <a:solidFill>
                  <a:schemeClr val="bg1"/>
                </a:solidFill>
              </a:rPr>
              <a:t>Tipo 0</a:t>
            </a:r>
          </a:p>
        </p:txBody>
      </p:sp>
      <p:sp>
        <p:nvSpPr>
          <p:cNvPr id="198" name="Rectangle 197">
            <a:extLst>
              <a:ext uri="{FF2B5EF4-FFF2-40B4-BE49-F238E27FC236}">
                <a16:creationId xmlns:a16="http://schemas.microsoft.com/office/drawing/2014/main" id="{ED90B674-7888-4CE0-9673-97FC7FF05230}"/>
              </a:ext>
            </a:extLst>
          </p:cNvPr>
          <p:cNvSpPr/>
          <p:nvPr/>
        </p:nvSpPr>
        <p:spPr>
          <a:xfrm>
            <a:off x="4014511" y="2731909"/>
            <a:ext cx="2176739" cy="646331"/>
          </a:xfrm>
          <a:prstGeom prst="rect">
            <a:avLst/>
          </a:prstGeom>
        </p:spPr>
        <p:txBody>
          <a:bodyPr wrap="square" anchor="ctr">
            <a:spAutoFit/>
          </a:bodyPr>
          <a:lstStyle/>
          <a:p>
            <a:pPr algn="ctr"/>
            <a:r>
              <a:rPr lang="es-MX" sz="3600" dirty="0">
                <a:solidFill>
                  <a:schemeClr val="bg1"/>
                </a:solidFill>
              </a:rPr>
              <a:t>Tipo 1</a:t>
            </a:r>
          </a:p>
        </p:txBody>
      </p:sp>
      <p:sp>
        <p:nvSpPr>
          <p:cNvPr id="199" name="Rectangle 198">
            <a:extLst>
              <a:ext uri="{FF2B5EF4-FFF2-40B4-BE49-F238E27FC236}">
                <a16:creationId xmlns:a16="http://schemas.microsoft.com/office/drawing/2014/main" id="{ABF91A99-E39B-4325-A472-922F3B3BE46B}"/>
              </a:ext>
            </a:extLst>
          </p:cNvPr>
          <p:cNvSpPr/>
          <p:nvPr/>
        </p:nvSpPr>
        <p:spPr>
          <a:xfrm>
            <a:off x="4233075" y="3819682"/>
            <a:ext cx="1767675" cy="646331"/>
          </a:xfrm>
          <a:prstGeom prst="rect">
            <a:avLst/>
          </a:prstGeom>
        </p:spPr>
        <p:txBody>
          <a:bodyPr wrap="square" anchor="ctr">
            <a:spAutoFit/>
          </a:bodyPr>
          <a:lstStyle/>
          <a:p>
            <a:pPr algn="ctr"/>
            <a:r>
              <a:rPr lang="es-MX" sz="3600" dirty="0">
                <a:solidFill>
                  <a:schemeClr val="bg1"/>
                </a:solidFill>
              </a:rPr>
              <a:t>Tipo 2</a:t>
            </a:r>
          </a:p>
        </p:txBody>
      </p:sp>
      <p:sp>
        <p:nvSpPr>
          <p:cNvPr id="200" name="Rectangle 199">
            <a:extLst>
              <a:ext uri="{FF2B5EF4-FFF2-40B4-BE49-F238E27FC236}">
                <a16:creationId xmlns:a16="http://schemas.microsoft.com/office/drawing/2014/main" id="{A2A8B7E2-42A1-4E10-997D-1CD07E776778}"/>
              </a:ext>
            </a:extLst>
          </p:cNvPr>
          <p:cNvSpPr/>
          <p:nvPr/>
        </p:nvSpPr>
        <p:spPr>
          <a:xfrm>
            <a:off x="4415550" y="4565045"/>
            <a:ext cx="1097122" cy="1200329"/>
          </a:xfrm>
          <a:prstGeom prst="rect">
            <a:avLst/>
          </a:prstGeom>
        </p:spPr>
        <p:txBody>
          <a:bodyPr wrap="square" anchor="ctr">
            <a:spAutoFit/>
          </a:bodyPr>
          <a:lstStyle/>
          <a:p>
            <a:pPr algn="ctr"/>
            <a:r>
              <a:rPr lang="es-MX" sz="3600" dirty="0">
                <a:solidFill>
                  <a:schemeClr val="bg1"/>
                </a:solidFill>
              </a:rPr>
              <a:t>Tipo 3</a:t>
            </a:r>
          </a:p>
        </p:txBody>
      </p:sp>
      <p:sp>
        <p:nvSpPr>
          <p:cNvPr id="201" name="Rectangle 200">
            <a:extLst>
              <a:ext uri="{FF2B5EF4-FFF2-40B4-BE49-F238E27FC236}">
                <a16:creationId xmlns:a16="http://schemas.microsoft.com/office/drawing/2014/main" id="{DA2170CF-0F06-4910-A257-AEA6F7545541}"/>
              </a:ext>
            </a:extLst>
          </p:cNvPr>
          <p:cNvSpPr/>
          <p:nvPr>
            <p:custDataLst>
              <p:tags r:id="rId1"/>
            </p:custDataLst>
          </p:nvPr>
        </p:nvSpPr>
        <p:spPr>
          <a:xfrm>
            <a:off x="7327622" y="1765671"/>
            <a:ext cx="2110846" cy="1169551"/>
          </a:xfrm>
          <a:prstGeom prst="rect">
            <a:avLst/>
          </a:prstGeom>
        </p:spPr>
        <p:txBody>
          <a:bodyPr wrap="square" anchor="ctr">
            <a:spAutoFit/>
          </a:bodyPr>
          <a:lstStyle/>
          <a:p>
            <a:pPr algn="r"/>
            <a:r>
              <a:rPr lang="es-MX" sz="1400" dirty="0">
                <a:solidFill>
                  <a:schemeClr val="tx1">
                    <a:lumMod val="75000"/>
                    <a:lumOff val="25000"/>
                  </a:schemeClr>
                </a:solidFill>
              </a:rPr>
              <a:t>El valor de los atributos de una dimensión no cambia nunca. Apropiado para la dimensión de tiempo y atributos “originales”</a:t>
            </a:r>
          </a:p>
        </p:txBody>
      </p:sp>
      <p:sp>
        <p:nvSpPr>
          <p:cNvPr id="202" name="Rectangle 201">
            <a:extLst>
              <a:ext uri="{FF2B5EF4-FFF2-40B4-BE49-F238E27FC236}">
                <a16:creationId xmlns:a16="http://schemas.microsoft.com/office/drawing/2014/main" id="{A4D66ED6-9F90-427A-825C-C1E263E713A0}"/>
              </a:ext>
            </a:extLst>
          </p:cNvPr>
          <p:cNvSpPr/>
          <p:nvPr>
            <p:custDataLst>
              <p:tags r:id="rId2"/>
            </p:custDataLst>
          </p:nvPr>
        </p:nvSpPr>
        <p:spPr>
          <a:xfrm>
            <a:off x="6928372" y="2940611"/>
            <a:ext cx="2510096" cy="954107"/>
          </a:xfrm>
          <a:prstGeom prst="rect">
            <a:avLst/>
          </a:prstGeom>
        </p:spPr>
        <p:txBody>
          <a:bodyPr wrap="square" anchor="ctr">
            <a:spAutoFit/>
          </a:bodyPr>
          <a:lstStyle/>
          <a:p>
            <a:pPr algn="r"/>
            <a:r>
              <a:rPr lang="es-MX" sz="1400" dirty="0">
                <a:solidFill>
                  <a:schemeClr val="tx1">
                    <a:lumMod val="75000"/>
                    <a:lumOff val="25000"/>
                  </a:schemeClr>
                </a:solidFill>
              </a:rPr>
              <a:t>El valor anterior del atributo es sobrescrito con el nuevo valor.</a:t>
            </a:r>
          </a:p>
          <a:p>
            <a:pPr algn="r"/>
            <a:r>
              <a:rPr lang="es-MX" sz="1400" dirty="0">
                <a:solidFill>
                  <a:schemeClr val="tx1">
                    <a:lumMod val="75000"/>
                    <a:lumOff val="25000"/>
                  </a:schemeClr>
                </a:solidFill>
              </a:rPr>
              <a:t>Las dimensiones tipo 1 siempre reflejan el valor mas actual</a:t>
            </a:r>
          </a:p>
        </p:txBody>
      </p:sp>
      <p:sp>
        <p:nvSpPr>
          <p:cNvPr id="203" name="Rectangle 202">
            <a:extLst>
              <a:ext uri="{FF2B5EF4-FFF2-40B4-BE49-F238E27FC236}">
                <a16:creationId xmlns:a16="http://schemas.microsoft.com/office/drawing/2014/main" id="{AA886E63-24B1-407E-8609-43FA84CED0A4}"/>
              </a:ext>
            </a:extLst>
          </p:cNvPr>
          <p:cNvSpPr/>
          <p:nvPr>
            <p:custDataLst>
              <p:tags r:id="rId3"/>
            </p:custDataLst>
          </p:nvPr>
        </p:nvSpPr>
        <p:spPr>
          <a:xfrm>
            <a:off x="6251630" y="4018107"/>
            <a:ext cx="3186838" cy="954107"/>
          </a:xfrm>
          <a:prstGeom prst="rect">
            <a:avLst/>
          </a:prstGeom>
        </p:spPr>
        <p:txBody>
          <a:bodyPr wrap="square" anchor="ctr">
            <a:spAutoFit/>
          </a:bodyPr>
          <a:lstStyle/>
          <a:p>
            <a:pPr algn="r"/>
            <a:r>
              <a:rPr lang="es-MX" sz="1400" dirty="0">
                <a:solidFill>
                  <a:schemeClr val="tx1">
                    <a:lumMod val="75000"/>
                    <a:lumOff val="25000"/>
                  </a:schemeClr>
                </a:solidFill>
              </a:rPr>
              <a:t>Los cambios en los atributos de la dimensión generan un nuevo registro en la misma. Se deben agregar 3 columnas extras a cada registro.</a:t>
            </a:r>
          </a:p>
        </p:txBody>
      </p:sp>
      <p:sp>
        <p:nvSpPr>
          <p:cNvPr id="204" name="Rectangle 203">
            <a:extLst>
              <a:ext uri="{FF2B5EF4-FFF2-40B4-BE49-F238E27FC236}">
                <a16:creationId xmlns:a16="http://schemas.microsoft.com/office/drawing/2014/main" id="{48DF4D82-E74D-441A-94C5-148A13A1300F}"/>
              </a:ext>
            </a:extLst>
          </p:cNvPr>
          <p:cNvSpPr/>
          <p:nvPr>
            <p:custDataLst>
              <p:tags r:id="rId4"/>
            </p:custDataLst>
          </p:nvPr>
        </p:nvSpPr>
        <p:spPr>
          <a:xfrm>
            <a:off x="5720940" y="5058889"/>
            <a:ext cx="3717527" cy="954107"/>
          </a:xfrm>
          <a:prstGeom prst="rect">
            <a:avLst/>
          </a:prstGeom>
        </p:spPr>
        <p:txBody>
          <a:bodyPr wrap="square" anchor="ctr">
            <a:spAutoFit/>
          </a:bodyPr>
          <a:lstStyle/>
          <a:p>
            <a:pPr algn="r"/>
            <a:r>
              <a:rPr lang="es-MX" sz="1400" dirty="0">
                <a:solidFill>
                  <a:schemeClr val="tx1">
                    <a:lumMod val="75000"/>
                    <a:lumOff val="25000"/>
                  </a:schemeClr>
                </a:solidFill>
              </a:rPr>
              <a:t>Los cambios en los atributos generan una nueva columna para almacenar el valor viejo y almacenar el valor nuevo en la columna original</a:t>
            </a:r>
          </a:p>
          <a:p>
            <a:pPr algn="r"/>
            <a:r>
              <a:rPr lang="es-MX" sz="1400" dirty="0">
                <a:solidFill>
                  <a:schemeClr val="tx1">
                    <a:lumMod val="75000"/>
                    <a:lumOff val="25000"/>
                  </a:schemeClr>
                </a:solidFill>
              </a:rPr>
              <a:t>Esta técnica es poco usada.</a:t>
            </a:r>
          </a:p>
        </p:txBody>
      </p:sp>
      <p:sp>
        <p:nvSpPr>
          <p:cNvPr id="205" name="Freeform 1671">
            <a:extLst>
              <a:ext uri="{FF2B5EF4-FFF2-40B4-BE49-F238E27FC236}">
                <a16:creationId xmlns:a16="http://schemas.microsoft.com/office/drawing/2014/main" id="{42F8710A-FF3A-44D2-B961-F483E1894BD0}"/>
              </a:ext>
            </a:extLst>
          </p:cNvPr>
          <p:cNvSpPr>
            <a:spLocks noEditPoints="1"/>
          </p:cNvSpPr>
          <p:nvPr/>
        </p:nvSpPr>
        <p:spPr bwMode="auto">
          <a:xfrm>
            <a:off x="9831981" y="2209439"/>
            <a:ext cx="285750" cy="285750"/>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207" name="Freeform 1671">
            <a:extLst>
              <a:ext uri="{FF2B5EF4-FFF2-40B4-BE49-F238E27FC236}">
                <a16:creationId xmlns:a16="http://schemas.microsoft.com/office/drawing/2014/main" id="{B8BF74A6-AB6B-4025-B2D3-F8512A0C2547}"/>
              </a:ext>
            </a:extLst>
          </p:cNvPr>
          <p:cNvSpPr>
            <a:spLocks noEditPoints="1"/>
          </p:cNvSpPr>
          <p:nvPr/>
        </p:nvSpPr>
        <p:spPr bwMode="auto">
          <a:xfrm>
            <a:off x="9831981" y="4333596"/>
            <a:ext cx="285750" cy="285750"/>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208" name="Freeform 1671">
            <a:extLst>
              <a:ext uri="{FF2B5EF4-FFF2-40B4-BE49-F238E27FC236}">
                <a16:creationId xmlns:a16="http://schemas.microsoft.com/office/drawing/2014/main" id="{586C428B-C893-4B3D-8DDF-D7BE4003A15D}"/>
              </a:ext>
            </a:extLst>
          </p:cNvPr>
          <p:cNvSpPr>
            <a:spLocks noEditPoints="1"/>
          </p:cNvSpPr>
          <p:nvPr/>
        </p:nvSpPr>
        <p:spPr bwMode="auto">
          <a:xfrm>
            <a:off x="9831981" y="5398943"/>
            <a:ext cx="285750" cy="285750"/>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75" name="Freeform 1671">
            <a:extLst>
              <a:ext uri="{FF2B5EF4-FFF2-40B4-BE49-F238E27FC236}">
                <a16:creationId xmlns:a16="http://schemas.microsoft.com/office/drawing/2014/main" id="{D9DC6529-1F3A-4C56-8743-BB3B2496A0BF}"/>
              </a:ext>
            </a:extLst>
          </p:cNvPr>
          <p:cNvSpPr>
            <a:spLocks noEditPoints="1"/>
          </p:cNvSpPr>
          <p:nvPr/>
        </p:nvSpPr>
        <p:spPr bwMode="auto">
          <a:xfrm>
            <a:off x="9831981" y="3274788"/>
            <a:ext cx="285750" cy="285750"/>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s-MX" dirty="0"/>
          </a:p>
        </p:txBody>
      </p:sp>
    </p:spTree>
    <p:extLst>
      <p:ext uri="{BB962C8B-B14F-4D97-AF65-F5344CB8AC3E}">
        <p14:creationId xmlns:p14="http://schemas.microsoft.com/office/powerpoint/2010/main" val="210183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42C2D4-2319-4124-B35C-620BDC9D3D9B}"/>
              </a:ext>
            </a:extLst>
          </p:cNvPr>
          <p:cNvSpPr txBox="1"/>
          <p:nvPr/>
        </p:nvSpPr>
        <p:spPr>
          <a:xfrm>
            <a:off x="759854" y="319723"/>
            <a:ext cx="11175196" cy="492443"/>
          </a:xfrm>
          <a:prstGeom prst="rect">
            <a:avLst/>
          </a:prstGeom>
          <a:noFill/>
        </p:spPr>
        <p:txBody>
          <a:bodyPr wrap="square" lIns="0" tIns="0" rIns="0" bIns="0" rtlCol="0">
            <a:spAutoFit/>
          </a:bodyPr>
          <a:lstStyle/>
          <a:p>
            <a:pPr algn="ctr"/>
            <a:r>
              <a:rPr lang="es-MX" sz="3200" dirty="0">
                <a:solidFill>
                  <a:schemeClr val="tx1">
                    <a:lumMod val="75000"/>
                    <a:lumOff val="25000"/>
                  </a:schemeClr>
                </a:solidFill>
                <a:latin typeface="+mj-lt"/>
              </a:rPr>
              <a:t>Atributos lentamente cambiantes en dimensiones</a:t>
            </a:r>
          </a:p>
        </p:txBody>
      </p:sp>
      <p:sp>
        <p:nvSpPr>
          <p:cNvPr id="10" name="Oval 9">
            <a:extLst>
              <a:ext uri="{FF2B5EF4-FFF2-40B4-BE49-F238E27FC236}">
                <a16:creationId xmlns:a16="http://schemas.microsoft.com/office/drawing/2014/main" id="{1CFC846E-3F2F-4CE1-8BDF-67F1B37E93F6}"/>
              </a:ext>
            </a:extLst>
          </p:cNvPr>
          <p:cNvSpPr/>
          <p:nvPr/>
        </p:nvSpPr>
        <p:spPr>
          <a:xfrm>
            <a:off x="5505450" y="261257"/>
            <a:ext cx="152400" cy="152400"/>
          </a:xfrm>
          <a:prstGeom prst="ellipse">
            <a:avLst/>
          </a:prstGeom>
          <a:solidFill>
            <a:srgbClr val="AF5F6D"/>
          </a:solidFill>
          <a:ln w="28575">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Oval 10">
            <a:extLst>
              <a:ext uri="{FF2B5EF4-FFF2-40B4-BE49-F238E27FC236}">
                <a16:creationId xmlns:a16="http://schemas.microsoft.com/office/drawing/2014/main" id="{94727DA3-0195-4B23-81CF-9C21D439BAB0}"/>
              </a:ext>
            </a:extLst>
          </p:cNvPr>
          <p:cNvSpPr/>
          <p:nvPr/>
        </p:nvSpPr>
        <p:spPr>
          <a:xfrm>
            <a:off x="5848350" y="261257"/>
            <a:ext cx="152400" cy="152400"/>
          </a:xfrm>
          <a:prstGeom prst="ellipse">
            <a:avLst/>
          </a:prstGeom>
          <a:solidFill>
            <a:srgbClr val="EB6B56"/>
          </a:solidFill>
          <a:ln w="28575">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Oval 11">
            <a:extLst>
              <a:ext uri="{FF2B5EF4-FFF2-40B4-BE49-F238E27FC236}">
                <a16:creationId xmlns:a16="http://schemas.microsoft.com/office/drawing/2014/main" id="{368488A4-5EC6-4675-8216-672804543763}"/>
              </a:ext>
            </a:extLst>
          </p:cNvPr>
          <p:cNvSpPr/>
          <p:nvPr/>
        </p:nvSpPr>
        <p:spPr>
          <a:xfrm>
            <a:off x="6191250" y="261257"/>
            <a:ext cx="152400" cy="152400"/>
          </a:xfrm>
          <a:prstGeom prst="ellipse">
            <a:avLst/>
          </a:prstGeom>
          <a:solidFill>
            <a:srgbClr val="FFC153"/>
          </a:solidFill>
          <a:ln w="28575">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Oval 12">
            <a:extLst>
              <a:ext uri="{FF2B5EF4-FFF2-40B4-BE49-F238E27FC236}">
                <a16:creationId xmlns:a16="http://schemas.microsoft.com/office/drawing/2014/main" id="{F2E5B5F7-6407-4761-B6E1-7425EAC29699}"/>
              </a:ext>
            </a:extLst>
          </p:cNvPr>
          <p:cNvSpPr/>
          <p:nvPr/>
        </p:nvSpPr>
        <p:spPr>
          <a:xfrm>
            <a:off x="6534150" y="261257"/>
            <a:ext cx="152400" cy="152400"/>
          </a:xfrm>
          <a:prstGeom prst="ellipse">
            <a:avLst/>
          </a:prstGeom>
          <a:solidFill>
            <a:srgbClr val="47B39D"/>
          </a:solidFill>
          <a:ln w="28575">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4" name="Slide Number Placeholder 63">
            <a:extLst>
              <a:ext uri="{FF2B5EF4-FFF2-40B4-BE49-F238E27FC236}">
                <a16:creationId xmlns:a16="http://schemas.microsoft.com/office/drawing/2014/main" id="{25886065-57E9-4A13-980D-FB51F031B332}"/>
              </a:ext>
            </a:extLst>
          </p:cNvPr>
          <p:cNvSpPr>
            <a:spLocks noGrp="1"/>
          </p:cNvSpPr>
          <p:nvPr>
            <p:ph type="sldNum" sz="quarter" idx="12"/>
          </p:nvPr>
        </p:nvSpPr>
        <p:spPr>
          <a:xfrm>
            <a:off x="8610600" y="6492875"/>
            <a:ext cx="2743200" cy="365125"/>
          </a:xfrm>
        </p:spPr>
        <p:txBody>
          <a:bodyPr/>
          <a:lstStyle/>
          <a:p>
            <a:fld id="{358A3C94-99AD-4370-9394-C6F447157082}" type="slidenum">
              <a:rPr lang="es-MX" smtClean="0"/>
              <a:t>12</a:t>
            </a:fld>
            <a:endParaRPr lang="es-MX" dirty="0"/>
          </a:p>
        </p:txBody>
      </p:sp>
      <p:sp>
        <p:nvSpPr>
          <p:cNvPr id="80" name="Freeform 33">
            <a:extLst>
              <a:ext uri="{FF2B5EF4-FFF2-40B4-BE49-F238E27FC236}">
                <a16:creationId xmlns:a16="http://schemas.microsoft.com/office/drawing/2014/main" id="{395779B8-4B40-42E7-B6B2-3944E28E71C2}"/>
              </a:ext>
            </a:extLst>
          </p:cNvPr>
          <p:cNvSpPr>
            <a:spLocks/>
          </p:cNvSpPr>
          <p:nvPr/>
        </p:nvSpPr>
        <p:spPr bwMode="auto">
          <a:xfrm>
            <a:off x="3259424" y="2366336"/>
            <a:ext cx="170083" cy="160737"/>
          </a:xfrm>
          <a:custGeom>
            <a:avLst/>
            <a:gdLst>
              <a:gd name="T0" fmla="*/ 0 w 91"/>
              <a:gd name="T1" fmla="*/ 86 h 86"/>
              <a:gd name="T2" fmla="*/ 91 w 91"/>
              <a:gd name="T3" fmla="*/ 0 h 86"/>
              <a:gd name="T4" fmla="*/ 91 w 91"/>
              <a:gd name="T5" fmla="*/ 86 h 86"/>
              <a:gd name="T6" fmla="*/ 0 w 91"/>
              <a:gd name="T7" fmla="*/ 86 h 86"/>
            </a:gdLst>
            <a:ahLst/>
            <a:cxnLst>
              <a:cxn ang="0">
                <a:pos x="T0" y="T1"/>
              </a:cxn>
              <a:cxn ang="0">
                <a:pos x="T2" y="T3"/>
              </a:cxn>
              <a:cxn ang="0">
                <a:pos x="T4" y="T5"/>
              </a:cxn>
              <a:cxn ang="0">
                <a:pos x="T6" y="T7"/>
              </a:cxn>
            </a:cxnLst>
            <a:rect l="0" t="0" r="r" b="b"/>
            <a:pathLst>
              <a:path w="91" h="86">
                <a:moveTo>
                  <a:pt x="0" y="86"/>
                </a:moveTo>
                <a:lnTo>
                  <a:pt x="91" y="0"/>
                </a:lnTo>
                <a:lnTo>
                  <a:pt x="91" y="86"/>
                </a:lnTo>
                <a:lnTo>
                  <a:pt x="0" y="86"/>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81" name="Freeform 6">
            <a:extLst>
              <a:ext uri="{FF2B5EF4-FFF2-40B4-BE49-F238E27FC236}">
                <a16:creationId xmlns:a16="http://schemas.microsoft.com/office/drawing/2014/main" id="{429ADB58-379C-4675-8C8C-2039F9B44DA6}"/>
              </a:ext>
            </a:extLst>
          </p:cNvPr>
          <p:cNvSpPr>
            <a:spLocks/>
          </p:cNvSpPr>
          <p:nvPr/>
        </p:nvSpPr>
        <p:spPr bwMode="auto">
          <a:xfrm>
            <a:off x="2573489" y="4547492"/>
            <a:ext cx="1786795" cy="22428"/>
          </a:xfrm>
          <a:custGeom>
            <a:avLst/>
            <a:gdLst>
              <a:gd name="T0" fmla="*/ 956 w 956"/>
              <a:gd name="T1" fmla="*/ 0 h 12"/>
              <a:gd name="T2" fmla="*/ 0 w 956"/>
              <a:gd name="T3" fmla="*/ 0 h 12"/>
              <a:gd name="T4" fmla="*/ 0 w 956"/>
              <a:gd name="T5" fmla="*/ 12 h 12"/>
              <a:gd name="T6" fmla="*/ 956 w 956"/>
              <a:gd name="T7" fmla="*/ 12 h 12"/>
            </a:gdLst>
            <a:ahLst/>
            <a:cxnLst>
              <a:cxn ang="0">
                <a:pos x="T0" y="T1"/>
              </a:cxn>
              <a:cxn ang="0">
                <a:pos x="T2" y="T3"/>
              </a:cxn>
              <a:cxn ang="0">
                <a:pos x="T4" y="T5"/>
              </a:cxn>
              <a:cxn ang="0">
                <a:pos x="T6" y="T7"/>
              </a:cxn>
            </a:cxnLst>
            <a:rect l="0" t="0" r="r" b="b"/>
            <a:pathLst>
              <a:path w="956" h="12">
                <a:moveTo>
                  <a:pt x="956" y="0"/>
                </a:moveTo>
                <a:lnTo>
                  <a:pt x="0" y="0"/>
                </a:lnTo>
                <a:lnTo>
                  <a:pt x="0" y="12"/>
                </a:lnTo>
                <a:lnTo>
                  <a:pt x="956"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82" name="Oval 7">
            <a:extLst>
              <a:ext uri="{FF2B5EF4-FFF2-40B4-BE49-F238E27FC236}">
                <a16:creationId xmlns:a16="http://schemas.microsoft.com/office/drawing/2014/main" id="{8EA777EA-59B1-4B93-B8B5-2BB2DAAC778E}"/>
              </a:ext>
            </a:extLst>
          </p:cNvPr>
          <p:cNvSpPr>
            <a:spLocks noChangeArrowheads="1"/>
          </p:cNvSpPr>
          <p:nvPr/>
        </p:nvSpPr>
        <p:spPr bwMode="auto">
          <a:xfrm>
            <a:off x="2936080" y="4526933"/>
            <a:ext cx="59809" cy="61679"/>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83" name="Freeform 9">
            <a:extLst>
              <a:ext uri="{FF2B5EF4-FFF2-40B4-BE49-F238E27FC236}">
                <a16:creationId xmlns:a16="http://schemas.microsoft.com/office/drawing/2014/main" id="{7193E1F8-2542-4B27-B07F-188D1A046FF8}"/>
              </a:ext>
            </a:extLst>
          </p:cNvPr>
          <p:cNvSpPr>
            <a:spLocks/>
          </p:cNvSpPr>
          <p:nvPr/>
        </p:nvSpPr>
        <p:spPr bwMode="auto">
          <a:xfrm>
            <a:off x="2573489" y="5627793"/>
            <a:ext cx="2334422" cy="22428"/>
          </a:xfrm>
          <a:custGeom>
            <a:avLst/>
            <a:gdLst>
              <a:gd name="T0" fmla="*/ 1249 w 1249"/>
              <a:gd name="T1" fmla="*/ 0 h 12"/>
              <a:gd name="T2" fmla="*/ 0 w 1249"/>
              <a:gd name="T3" fmla="*/ 0 h 12"/>
              <a:gd name="T4" fmla="*/ 0 w 1249"/>
              <a:gd name="T5" fmla="*/ 12 h 12"/>
              <a:gd name="T6" fmla="*/ 1249 w 1249"/>
              <a:gd name="T7" fmla="*/ 12 h 12"/>
            </a:gdLst>
            <a:ahLst/>
            <a:cxnLst>
              <a:cxn ang="0">
                <a:pos x="T0" y="T1"/>
              </a:cxn>
              <a:cxn ang="0">
                <a:pos x="T2" y="T3"/>
              </a:cxn>
              <a:cxn ang="0">
                <a:pos x="T4" y="T5"/>
              </a:cxn>
              <a:cxn ang="0">
                <a:pos x="T6" y="T7"/>
              </a:cxn>
            </a:cxnLst>
            <a:rect l="0" t="0" r="r" b="b"/>
            <a:pathLst>
              <a:path w="1249" h="12">
                <a:moveTo>
                  <a:pt x="1249" y="0"/>
                </a:moveTo>
                <a:lnTo>
                  <a:pt x="0" y="0"/>
                </a:lnTo>
                <a:lnTo>
                  <a:pt x="0" y="12"/>
                </a:lnTo>
                <a:lnTo>
                  <a:pt x="1249"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84" name="Oval 10">
            <a:extLst>
              <a:ext uri="{FF2B5EF4-FFF2-40B4-BE49-F238E27FC236}">
                <a16:creationId xmlns:a16="http://schemas.microsoft.com/office/drawing/2014/main" id="{AF93808B-1ACB-43B3-BD60-0355F07052E4}"/>
              </a:ext>
            </a:extLst>
          </p:cNvPr>
          <p:cNvSpPr>
            <a:spLocks noChangeArrowheads="1"/>
          </p:cNvSpPr>
          <p:nvPr/>
        </p:nvSpPr>
        <p:spPr bwMode="auto">
          <a:xfrm>
            <a:off x="2936080" y="5607234"/>
            <a:ext cx="59809" cy="61679"/>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85" name="Freeform 12">
            <a:extLst>
              <a:ext uri="{FF2B5EF4-FFF2-40B4-BE49-F238E27FC236}">
                <a16:creationId xmlns:a16="http://schemas.microsoft.com/office/drawing/2014/main" id="{344C3E4C-12D7-4C28-9F68-F502D7632751}"/>
              </a:ext>
            </a:extLst>
          </p:cNvPr>
          <p:cNvSpPr>
            <a:spLocks/>
          </p:cNvSpPr>
          <p:nvPr/>
        </p:nvSpPr>
        <p:spPr bwMode="auto">
          <a:xfrm>
            <a:off x="2573490" y="2403713"/>
            <a:ext cx="955076" cy="22428"/>
          </a:xfrm>
          <a:custGeom>
            <a:avLst/>
            <a:gdLst>
              <a:gd name="T0" fmla="*/ 511 w 511"/>
              <a:gd name="T1" fmla="*/ 0 h 12"/>
              <a:gd name="T2" fmla="*/ 0 w 511"/>
              <a:gd name="T3" fmla="*/ 0 h 12"/>
              <a:gd name="T4" fmla="*/ 0 w 511"/>
              <a:gd name="T5" fmla="*/ 12 h 12"/>
              <a:gd name="T6" fmla="*/ 511 w 511"/>
              <a:gd name="T7" fmla="*/ 12 h 12"/>
            </a:gdLst>
            <a:ahLst/>
            <a:cxnLst>
              <a:cxn ang="0">
                <a:pos x="T0" y="T1"/>
              </a:cxn>
              <a:cxn ang="0">
                <a:pos x="T2" y="T3"/>
              </a:cxn>
              <a:cxn ang="0">
                <a:pos x="T4" y="T5"/>
              </a:cxn>
              <a:cxn ang="0">
                <a:pos x="T6" y="T7"/>
              </a:cxn>
            </a:cxnLst>
            <a:rect l="0" t="0" r="r" b="b"/>
            <a:pathLst>
              <a:path w="511" h="12">
                <a:moveTo>
                  <a:pt x="511" y="0"/>
                </a:moveTo>
                <a:lnTo>
                  <a:pt x="0" y="0"/>
                </a:lnTo>
                <a:lnTo>
                  <a:pt x="0" y="12"/>
                </a:lnTo>
                <a:lnTo>
                  <a:pt x="511"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0" name="Oval 13">
            <a:extLst>
              <a:ext uri="{FF2B5EF4-FFF2-40B4-BE49-F238E27FC236}">
                <a16:creationId xmlns:a16="http://schemas.microsoft.com/office/drawing/2014/main" id="{2F1FEACB-8312-4541-BA16-F1D6DB09BB77}"/>
              </a:ext>
            </a:extLst>
          </p:cNvPr>
          <p:cNvSpPr>
            <a:spLocks noChangeArrowheads="1"/>
          </p:cNvSpPr>
          <p:nvPr/>
        </p:nvSpPr>
        <p:spPr bwMode="auto">
          <a:xfrm>
            <a:off x="2936080" y="2383153"/>
            <a:ext cx="59809" cy="61679"/>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91" name="Freeform 15">
            <a:extLst>
              <a:ext uri="{FF2B5EF4-FFF2-40B4-BE49-F238E27FC236}">
                <a16:creationId xmlns:a16="http://schemas.microsoft.com/office/drawing/2014/main" id="{07AB936F-47B0-47F7-94DD-128918C55E0E}"/>
              </a:ext>
            </a:extLst>
          </p:cNvPr>
          <p:cNvSpPr>
            <a:spLocks/>
          </p:cNvSpPr>
          <p:nvPr/>
        </p:nvSpPr>
        <p:spPr bwMode="auto">
          <a:xfrm>
            <a:off x="2573489" y="3467192"/>
            <a:ext cx="1293370" cy="22428"/>
          </a:xfrm>
          <a:custGeom>
            <a:avLst/>
            <a:gdLst>
              <a:gd name="T0" fmla="*/ 692 w 692"/>
              <a:gd name="T1" fmla="*/ 0 h 12"/>
              <a:gd name="T2" fmla="*/ 0 w 692"/>
              <a:gd name="T3" fmla="*/ 0 h 12"/>
              <a:gd name="T4" fmla="*/ 0 w 692"/>
              <a:gd name="T5" fmla="*/ 12 h 12"/>
              <a:gd name="T6" fmla="*/ 692 w 692"/>
              <a:gd name="T7" fmla="*/ 12 h 12"/>
            </a:gdLst>
            <a:ahLst/>
            <a:cxnLst>
              <a:cxn ang="0">
                <a:pos x="T0" y="T1"/>
              </a:cxn>
              <a:cxn ang="0">
                <a:pos x="T2" y="T3"/>
              </a:cxn>
              <a:cxn ang="0">
                <a:pos x="T4" y="T5"/>
              </a:cxn>
              <a:cxn ang="0">
                <a:pos x="T6" y="T7"/>
              </a:cxn>
            </a:cxnLst>
            <a:rect l="0" t="0" r="r" b="b"/>
            <a:pathLst>
              <a:path w="692" h="12">
                <a:moveTo>
                  <a:pt x="692" y="0"/>
                </a:moveTo>
                <a:lnTo>
                  <a:pt x="0" y="0"/>
                </a:lnTo>
                <a:lnTo>
                  <a:pt x="0" y="12"/>
                </a:lnTo>
                <a:lnTo>
                  <a:pt x="692"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2" name="Oval 16">
            <a:extLst>
              <a:ext uri="{FF2B5EF4-FFF2-40B4-BE49-F238E27FC236}">
                <a16:creationId xmlns:a16="http://schemas.microsoft.com/office/drawing/2014/main" id="{17EA21BE-DD55-438F-A97A-6CDA7736FC6C}"/>
              </a:ext>
            </a:extLst>
          </p:cNvPr>
          <p:cNvSpPr>
            <a:spLocks noChangeArrowheads="1"/>
          </p:cNvSpPr>
          <p:nvPr/>
        </p:nvSpPr>
        <p:spPr bwMode="auto">
          <a:xfrm>
            <a:off x="2936080" y="3448501"/>
            <a:ext cx="59809" cy="598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93" name="Freeform 17">
            <a:extLst>
              <a:ext uri="{FF2B5EF4-FFF2-40B4-BE49-F238E27FC236}">
                <a16:creationId xmlns:a16="http://schemas.microsoft.com/office/drawing/2014/main" id="{36A6DD1D-E7E0-4F61-9C68-94E30F6DAA61}"/>
              </a:ext>
            </a:extLst>
          </p:cNvPr>
          <p:cNvSpPr>
            <a:spLocks/>
          </p:cNvSpPr>
          <p:nvPr/>
        </p:nvSpPr>
        <p:spPr bwMode="auto">
          <a:xfrm>
            <a:off x="4866791" y="5014751"/>
            <a:ext cx="6990356" cy="1067218"/>
          </a:xfrm>
          <a:custGeom>
            <a:avLst/>
            <a:gdLst>
              <a:gd name="T0" fmla="*/ 2732 w 2732"/>
              <a:gd name="T1" fmla="*/ 571 h 571"/>
              <a:gd name="T2" fmla="*/ 2732 w 2732"/>
              <a:gd name="T3" fmla="*/ 0 h 571"/>
              <a:gd name="T4" fmla="*/ 330 w 2732"/>
              <a:gd name="T5" fmla="*/ 0 h 571"/>
              <a:gd name="T6" fmla="*/ 0 w 2732"/>
              <a:gd name="T7" fmla="*/ 571 h 571"/>
              <a:gd name="T8" fmla="*/ 2732 w 2732"/>
              <a:gd name="T9" fmla="*/ 571 h 571"/>
            </a:gdLst>
            <a:ahLst/>
            <a:cxnLst>
              <a:cxn ang="0">
                <a:pos x="T0" y="T1"/>
              </a:cxn>
              <a:cxn ang="0">
                <a:pos x="T2" y="T3"/>
              </a:cxn>
              <a:cxn ang="0">
                <a:pos x="T4" y="T5"/>
              </a:cxn>
              <a:cxn ang="0">
                <a:pos x="T6" y="T7"/>
              </a:cxn>
              <a:cxn ang="0">
                <a:pos x="T8" y="T9"/>
              </a:cxn>
            </a:cxnLst>
            <a:rect l="0" t="0" r="r" b="b"/>
            <a:pathLst>
              <a:path w="2732" h="571">
                <a:moveTo>
                  <a:pt x="2732" y="571"/>
                </a:moveTo>
                <a:lnTo>
                  <a:pt x="2732" y="0"/>
                </a:lnTo>
                <a:lnTo>
                  <a:pt x="330" y="0"/>
                </a:lnTo>
                <a:lnTo>
                  <a:pt x="0" y="571"/>
                </a:lnTo>
                <a:lnTo>
                  <a:pt x="2732" y="571"/>
                </a:lnTo>
                <a:close/>
              </a:path>
            </a:pathLst>
          </a:custGeom>
          <a:solidFill>
            <a:schemeClr val="accent4">
              <a:lumMod val="60000"/>
              <a:lumOff val="40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94" name="Freeform 18">
            <a:extLst>
              <a:ext uri="{FF2B5EF4-FFF2-40B4-BE49-F238E27FC236}">
                <a16:creationId xmlns:a16="http://schemas.microsoft.com/office/drawing/2014/main" id="{5DF2135F-E0ED-4BCE-B32B-B99B1AAA3BFF}"/>
              </a:ext>
            </a:extLst>
          </p:cNvPr>
          <p:cNvSpPr>
            <a:spLocks/>
          </p:cNvSpPr>
          <p:nvPr/>
        </p:nvSpPr>
        <p:spPr bwMode="auto">
          <a:xfrm>
            <a:off x="4866791" y="5014751"/>
            <a:ext cx="5106196" cy="1067218"/>
          </a:xfrm>
          <a:custGeom>
            <a:avLst/>
            <a:gdLst>
              <a:gd name="T0" fmla="*/ 2732 w 2732"/>
              <a:gd name="T1" fmla="*/ 571 h 571"/>
              <a:gd name="T2" fmla="*/ 2732 w 2732"/>
              <a:gd name="T3" fmla="*/ 0 h 571"/>
              <a:gd name="T4" fmla="*/ 330 w 2732"/>
              <a:gd name="T5" fmla="*/ 0 h 571"/>
              <a:gd name="T6" fmla="*/ 0 w 2732"/>
              <a:gd name="T7" fmla="*/ 571 h 571"/>
              <a:gd name="T8" fmla="*/ 2732 w 2732"/>
              <a:gd name="T9" fmla="*/ 571 h 571"/>
            </a:gdLst>
            <a:ahLst/>
            <a:cxnLst>
              <a:cxn ang="0">
                <a:pos x="T0" y="T1"/>
              </a:cxn>
              <a:cxn ang="0">
                <a:pos x="T2" y="T3"/>
              </a:cxn>
              <a:cxn ang="0">
                <a:pos x="T4" y="T5"/>
              </a:cxn>
              <a:cxn ang="0">
                <a:pos x="T6" y="T7"/>
              </a:cxn>
              <a:cxn ang="0">
                <a:pos x="T8" y="T9"/>
              </a:cxn>
            </a:cxnLst>
            <a:rect l="0" t="0" r="r" b="b"/>
            <a:pathLst>
              <a:path w="2732" h="571">
                <a:moveTo>
                  <a:pt x="2732" y="571"/>
                </a:moveTo>
                <a:lnTo>
                  <a:pt x="2732" y="0"/>
                </a:lnTo>
                <a:lnTo>
                  <a:pt x="330" y="0"/>
                </a:lnTo>
                <a:lnTo>
                  <a:pt x="0" y="571"/>
                </a:lnTo>
                <a:lnTo>
                  <a:pt x="2732" y="5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5" name="Freeform 19">
            <a:extLst>
              <a:ext uri="{FF2B5EF4-FFF2-40B4-BE49-F238E27FC236}">
                <a16:creationId xmlns:a16="http://schemas.microsoft.com/office/drawing/2014/main" id="{365E96A1-623F-41E7-8AF3-19C2AA23218E}"/>
              </a:ext>
            </a:extLst>
          </p:cNvPr>
          <p:cNvSpPr>
            <a:spLocks/>
          </p:cNvSpPr>
          <p:nvPr/>
        </p:nvSpPr>
        <p:spPr bwMode="auto">
          <a:xfrm>
            <a:off x="4866790" y="3949403"/>
            <a:ext cx="6990357" cy="1065348"/>
          </a:xfrm>
          <a:custGeom>
            <a:avLst/>
            <a:gdLst>
              <a:gd name="T0" fmla="*/ 2732 w 2732"/>
              <a:gd name="T1" fmla="*/ 570 h 570"/>
              <a:gd name="T2" fmla="*/ 2732 w 2732"/>
              <a:gd name="T3" fmla="*/ 0 h 570"/>
              <a:gd name="T4" fmla="*/ 330 w 2732"/>
              <a:gd name="T5" fmla="*/ 0 h 570"/>
              <a:gd name="T6" fmla="*/ 0 w 2732"/>
              <a:gd name="T7" fmla="*/ 570 h 570"/>
              <a:gd name="T8" fmla="*/ 2732 w 2732"/>
              <a:gd name="T9" fmla="*/ 570 h 570"/>
            </a:gdLst>
            <a:ahLst/>
            <a:cxnLst>
              <a:cxn ang="0">
                <a:pos x="T0" y="T1"/>
              </a:cxn>
              <a:cxn ang="0">
                <a:pos x="T2" y="T3"/>
              </a:cxn>
              <a:cxn ang="0">
                <a:pos x="T4" y="T5"/>
              </a:cxn>
              <a:cxn ang="0">
                <a:pos x="T6" y="T7"/>
              </a:cxn>
              <a:cxn ang="0">
                <a:pos x="T8" y="T9"/>
              </a:cxn>
            </a:cxnLst>
            <a:rect l="0" t="0" r="r" b="b"/>
            <a:pathLst>
              <a:path w="2732" h="570">
                <a:moveTo>
                  <a:pt x="2732" y="570"/>
                </a:moveTo>
                <a:lnTo>
                  <a:pt x="2732" y="0"/>
                </a:lnTo>
                <a:lnTo>
                  <a:pt x="330" y="0"/>
                </a:lnTo>
                <a:lnTo>
                  <a:pt x="0" y="570"/>
                </a:lnTo>
                <a:lnTo>
                  <a:pt x="2732" y="570"/>
                </a:lnTo>
                <a:close/>
              </a:path>
            </a:pathLst>
          </a:custGeom>
          <a:solidFill>
            <a:schemeClr val="accent3">
              <a:lumMod val="60000"/>
              <a:lumOff val="40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96" name="Freeform 20">
            <a:extLst>
              <a:ext uri="{FF2B5EF4-FFF2-40B4-BE49-F238E27FC236}">
                <a16:creationId xmlns:a16="http://schemas.microsoft.com/office/drawing/2014/main" id="{4557F4E1-CA3C-4536-80F6-733870C5E063}"/>
              </a:ext>
            </a:extLst>
          </p:cNvPr>
          <p:cNvSpPr>
            <a:spLocks/>
          </p:cNvSpPr>
          <p:nvPr/>
        </p:nvSpPr>
        <p:spPr bwMode="auto">
          <a:xfrm>
            <a:off x="4866791" y="3949403"/>
            <a:ext cx="5106196" cy="1065348"/>
          </a:xfrm>
          <a:custGeom>
            <a:avLst/>
            <a:gdLst>
              <a:gd name="T0" fmla="*/ 2732 w 2732"/>
              <a:gd name="T1" fmla="*/ 570 h 570"/>
              <a:gd name="T2" fmla="*/ 2732 w 2732"/>
              <a:gd name="T3" fmla="*/ 0 h 570"/>
              <a:gd name="T4" fmla="*/ 330 w 2732"/>
              <a:gd name="T5" fmla="*/ 0 h 570"/>
              <a:gd name="T6" fmla="*/ 0 w 2732"/>
              <a:gd name="T7" fmla="*/ 570 h 570"/>
              <a:gd name="T8" fmla="*/ 2732 w 2732"/>
              <a:gd name="T9" fmla="*/ 570 h 570"/>
            </a:gdLst>
            <a:ahLst/>
            <a:cxnLst>
              <a:cxn ang="0">
                <a:pos x="T0" y="T1"/>
              </a:cxn>
              <a:cxn ang="0">
                <a:pos x="T2" y="T3"/>
              </a:cxn>
              <a:cxn ang="0">
                <a:pos x="T4" y="T5"/>
              </a:cxn>
              <a:cxn ang="0">
                <a:pos x="T6" y="T7"/>
              </a:cxn>
              <a:cxn ang="0">
                <a:pos x="T8" y="T9"/>
              </a:cxn>
            </a:cxnLst>
            <a:rect l="0" t="0" r="r" b="b"/>
            <a:pathLst>
              <a:path w="2732" h="570">
                <a:moveTo>
                  <a:pt x="2732" y="570"/>
                </a:moveTo>
                <a:lnTo>
                  <a:pt x="2732" y="0"/>
                </a:lnTo>
                <a:lnTo>
                  <a:pt x="330" y="0"/>
                </a:lnTo>
                <a:lnTo>
                  <a:pt x="0" y="570"/>
                </a:lnTo>
                <a:lnTo>
                  <a:pt x="2732" y="5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7" name="Freeform 21">
            <a:extLst>
              <a:ext uri="{FF2B5EF4-FFF2-40B4-BE49-F238E27FC236}">
                <a16:creationId xmlns:a16="http://schemas.microsoft.com/office/drawing/2014/main" id="{1BE9C9D5-8574-4C8A-B83C-8E2AB07201CE}"/>
              </a:ext>
            </a:extLst>
          </p:cNvPr>
          <p:cNvSpPr>
            <a:spLocks/>
          </p:cNvSpPr>
          <p:nvPr/>
        </p:nvSpPr>
        <p:spPr bwMode="auto">
          <a:xfrm>
            <a:off x="4866791" y="2885923"/>
            <a:ext cx="6990358" cy="1063480"/>
          </a:xfrm>
          <a:custGeom>
            <a:avLst/>
            <a:gdLst>
              <a:gd name="T0" fmla="*/ 2732 w 2732"/>
              <a:gd name="T1" fmla="*/ 569 h 569"/>
              <a:gd name="T2" fmla="*/ 2732 w 2732"/>
              <a:gd name="T3" fmla="*/ 0 h 569"/>
              <a:gd name="T4" fmla="*/ 330 w 2732"/>
              <a:gd name="T5" fmla="*/ 0 h 569"/>
              <a:gd name="T6" fmla="*/ 0 w 2732"/>
              <a:gd name="T7" fmla="*/ 569 h 569"/>
              <a:gd name="T8" fmla="*/ 2732 w 2732"/>
              <a:gd name="T9" fmla="*/ 569 h 569"/>
            </a:gdLst>
            <a:ahLst/>
            <a:cxnLst>
              <a:cxn ang="0">
                <a:pos x="T0" y="T1"/>
              </a:cxn>
              <a:cxn ang="0">
                <a:pos x="T2" y="T3"/>
              </a:cxn>
              <a:cxn ang="0">
                <a:pos x="T4" y="T5"/>
              </a:cxn>
              <a:cxn ang="0">
                <a:pos x="T6" y="T7"/>
              </a:cxn>
              <a:cxn ang="0">
                <a:pos x="T8" y="T9"/>
              </a:cxn>
            </a:cxnLst>
            <a:rect l="0" t="0" r="r" b="b"/>
            <a:pathLst>
              <a:path w="2732" h="569">
                <a:moveTo>
                  <a:pt x="2732" y="569"/>
                </a:moveTo>
                <a:lnTo>
                  <a:pt x="2732" y="0"/>
                </a:lnTo>
                <a:lnTo>
                  <a:pt x="330" y="0"/>
                </a:lnTo>
                <a:lnTo>
                  <a:pt x="0" y="569"/>
                </a:lnTo>
                <a:lnTo>
                  <a:pt x="2732" y="569"/>
                </a:lnTo>
                <a:close/>
              </a:path>
            </a:pathLst>
          </a:custGeom>
          <a:solidFill>
            <a:schemeClr val="accent2">
              <a:lumMod val="60000"/>
              <a:lumOff val="40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98" name="Freeform 22">
            <a:extLst>
              <a:ext uri="{FF2B5EF4-FFF2-40B4-BE49-F238E27FC236}">
                <a16:creationId xmlns:a16="http://schemas.microsoft.com/office/drawing/2014/main" id="{C11B412F-6C1A-4B5F-A1A1-8155E2900FBF}"/>
              </a:ext>
            </a:extLst>
          </p:cNvPr>
          <p:cNvSpPr>
            <a:spLocks/>
          </p:cNvSpPr>
          <p:nvPr/>
        </p:nvSpPr>
        <p:spPr bwMode="auto">
          <a:xfrm>
            <a:off x="4866791" y="2885923"/>
            <a:ext cx="5106196" cy="1063480"/>
          </a:xfrm>
          <a:custGeom>
            <a:avLst/>
            <a:gdLst>
              <a:gd name="T0" fmla="*/ 2732 w 2732"/>
              <a:gd name="T1" fmla="*/ 569 h 569"/>
              <a:gd name="T2" fmla="*/ 2732 w 2732"/>
              <a:gd name="T3" fmla="*/ 0 h 569"/>
              <a:gd name="T4" fmla="*/ 330 w 2732"/>
              <a:gd name="T5" fmla="*/ 0 h 569"/>
              <a:gd name="T6" fmla="*/ 0 w 2732"/>
              <a:gd name="T7" fmla="*/ 569 h 569"/>
              <a:gd name="T8" fmla="*/ 2732 w 2732"/>
              <a:gd name="T9" fmla="*/ 569 h 569"/>
            </a:gdLst>
            <a:ahLst/>
            <a:cxnLst>
              <a:cxn ang="0">
                <a:pos x="T0" y="T1"/>
              </a:cxn>
              <a:cxn ang="0">
                <a:pos x="T2" y="T3"/>
              </a:cxn>
              <a:cxn ang="0">
                <a:pos x="T4" y="T5"/>
              </a:cxn>
              <a:cxn ang="0">
                <a:pos x="T6" y="T7"/>
              </a:cxn>
              <a:cxn ang="0">
                <a:pos x="T8" y="T9"/>
              </a:cxn>
            </a:cxnLst>
            <a:rect l="0" t="0" r="r" b="b"/>
            <a:pathLst>
              <a:path w="2732" h="569">
                <a:moveTo>
                  <a:pt x="2732" y="569"/>
                </a:moveTo>
                <a:lnTo>
                  <a:pt x="2732" y="0"/>
                </a:lnTo>
                <a:lnTo>
                  <a:pt x="330" y="0"/>
                </a:lnTo>
                <a:lnTo>
                  <a:pt x="0" y="569"/>
                </a:lnTo>
                <a:lnTo>
                  <a:pt x="2732" y="5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99" name="Freeform 23">
            <a:extLst>
              <a:ext uri="{FF2B5EF4-FFF2-40B4-BE49-F238E27FC236}">
                <a16:creationId xmlns:a16="http://schemas.microsoft.com/office/drawing/2014/main" id="{8BA3DA70-2287-4224-9BB5-0B5311A708D4}"/>
              </a:ext>
            </a:extLst>
          </p:cNvPr>
          <p:cNvSpPr>
            <a:spLocks/>
          </p:cNvSpPr>
          <p:nvPr/>
        </p:nvSpPr>
        <p:spPr bwMode="auto">
          <a:xfrm>
            <a:off x="4866790" y="1681564"/>
            <a:ext cx="6990359" cy="1204360"/>
          </a:xfrm>
          <a:custGeom>
            <a:avLst/>
            <a:gdLst>
              <a:gd name="T0" fmla="*/ 2732 w 2732"/>
              <a:gd name="T1" fmla="*/ 571 h 571"/>
              <a:gd name="T2" fmla="*/ 2732 w 2732"/>
              <a:gd name="T3" fmla="*/ 0 h 571"/>
              <a:gd name="T4" fmla="*/ 330 w 2732"/>
              <a:gd name="T5" fmla="*/ 0 h 571"/>
              <a:gd name="T6" fmla="*/ 0 w 2732"/>
              <a:gd name="T7" fmla="*/ 571 h 571"/>
              <a:gd name="T8" fmla="*/ 2732 w 2732"/>
              <a:gd name="T9" fmla="*/ 571 h 571"/>
            </a:gdLst>
            <a:ahLst/>
            <a:cxnLst>
              <a:cxn ang="0">
                <a:pos x="T0" y="T1"/>
              </a:cxn>
              <a:cxn ang="0">
                <a:pos x="T2" y="T3"/>
              </a:cxn>
              <a:cxn ang="0">
                <a:pos x="T4" y="T5"/>
              </a:cxn>
              <a:cxn ang="0">
                <a:pos x="T6" y="T7"/>
              </a:cxn>
              <a:cxn ang="0">
                <a:pos x="T8" y="T9"/>
              </a:cxn>
            </a:cxnLst>
            <a:rect l="0" t="0" r="r" b="b"/>
            <a:pathLst>
              <a:path w="2732" h="571">
                <a:moveTo>
                  <a:pt x="2732" y="571"/>
                </a:moveTo>
                <a:lnTo>
                  <a:pt x="2732" y="0"/>
                </a:lnTo>
                <a:lnTo>
                  <a:pt x="330" y="0"/>
                </a:lnTo>
                <a:lnTo>
                  <a:pt x="0" y="571"/>
                </a:lnTo>
                <a:lnTo>
                  <a:pt x="2732" y="571"/>
                </a:lnTo>
                <a:close/>
              </a:path>
            </a:pathLst>
          </a:custGeom>
          <a:solidFill>
            <a:schemeClr val="accent1">
              <a:lumMod val="60000"/>
              <a:lumOff val="40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112" name="Freeform 24">
            <a:extLst>
              <a:ext uri="{FF2B5EF4-FFF2-40B4-BE49-F238E27FC236}">
                <a16:creationId xmlns:a16="http://schemas.microsoft.com/office/drawing/2014/main" id="{FF7D34D8-91FF-4CAF-BC66-D787488BADB1}"/>
              </a:ext>
            </a:extLst>
          </p:cNvPr>
          <p:cNvSpPr>
            <a:spLocks/>
          </p:cNvSpPr>
          <p:nvPr/>
        </p:nvSpPr>
        <p:spPr bwMode="auto">
          <a:xfrm>
            <a:off x="4866791" y="1818706"/>
            <a:ext cx="5106196" cy="1067218"/>
          </a:xfrm>
          <a:custGeom>
            <a:avLst/>
            <a:gdLst>
              <a:gd name="T0" fmla="*/ 2732 w 2732"/>
              <a:gd name="T1" fmla="*/ 571 h 571"/>
              <a:gd name="T2" fmla="*/ 2732 w 2732"/>
              <a:gd name="T3" fmla="*/ 0 h 571"/>
              <a:gd name="T4" fmla="*/ 330 w 2732"/>
              <a:gd name="T5" fmla="*/ 0 h 571"/>
              <a:gd name="T6" fmla="*/ 0 w 2732"/>
              <a:gd name="T7" fmla="*/ 571 h 571"/>
              <a:gd name="T8" fmla="*/ 2732 w 2732"/>
              <a:gd name="T9" fmla="*/ 571 h 571"/>
            </a:gdLst>
            <a:ahLst/>
            <a:cxnLst>
              <a:cxn ang="0">
                <a:pos x="T0" y="T1"/>
              </a:cxn>
              <a:cxn ang="0">
                <a:pos x="T2" y="T3"/>
              </a:cxn>
              <a:cxn ang="0">
                <a:pos x="T4" y="T5"/>
              </a:cxn>
              <a:cxn ang="0">
                <a:pos x="T6" y="T7"/>
              </a:cxn>
              <a:cxn ang="0">
                <a:pos x="T8" y="T9"/>
              </a:cxn>
            </a:cxnLst>
            <a:rect l="0" t="0" r="r" b="b"/>
            <a:pathLst>
              <a:path w="2732" h="571">
                <a:moveTo>
                  <a:pt x="2732" y="571"/>
                </a:moveTo>
                <a:lnTo>
                  <a:pt x="2732" y="0"/>
                </a:lnTo>
                <a:lnTo>
                  <a:pt x="330" y="0"/>
                </a:lnTo>
                <a:lnTo>
                  <a:pt x="0" y="571"/>
                </a:lnTo>
                <a:lnTo>
                  <a:pt x="2732" y="5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15" name="Freeform 32">
            <a:extLst>
              <a:ext uri="{FF2B5EF4-FFF2-40B4-BE49-F238E27FC236}">
                <a16:creationId xmlns:a16="http://schemas.microsoft.com/office/drawing/2014/main" id="{26DDBA55-1423-47D0-A4F2-D1ED86F91ADC}"/>
              </a:ext>
            </a:extLst>
          </p:cNvPr>
          <p:cNvSpPr>
            <a:spLocks/>
          </p:cNvSpPr>
          <p:nvPr/>
        </p:nvSpPr>
        <p:spPr bwMode="auto">
          <a:xfrm>
            <a:off x="2799642" y="1299114"/>
            <a:ext cx="1919497" cy="994325"/>
          </a:xfrm>
          <a:custGeom>
            <a:avLst/>
            <a:gdLst>
              <a:gd name="T0" fmla="*/ 790 w 1027"/>
              <a:gd name="T1" fmla="*/ 0 h 532"/>
              <a:gd name="T2" fmla="*/ 91 w 1027"/>
              <a:gd name="T3" fmla="*/ 0 h 532"/>
              <a:gd name="T4" fmla="*/ 0 w 1027"/>
              <a:gd name="T5" fmla="*/ 85 h 532"/>
              <a:gd name="T6" fmla="*/ 91 w 1027"/>
              <a:gd name="T7" fmla="*/ 85 h 532"/>
              <a:gd name="T8" fmla="*/ 292 w 1027"/>
              <a:gd name="T9" fmla="*/ 532 h 532"/>
              <a:gd name="T10" fmla="*/ 1027 w 1027"/>
              <a:gd name="T11" fmla="*/ 532 h 532"/>
              <a:gd name="T12" fmla="*/ 790 w 1027"/>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1027" h="532">
                <a:moveTo>
                  <a:pt x="790" y="0"/>
                </a:moveTo>
                <a:lnTo>
                  <a:pt x="91" y="0"/>
                </a:lnTo>
                <a:lnTo>
                  <a:pt x="0" y="85"/>
                </a:lnTo>
                <a:lnTo>
                  <a:pt x="91" y="85"/>
                </a:lnTo>
                <a:lnTo>
                  <a:pt x="292" y="532"/>
                </a:lnTo>
                <a:lnTo>
                  <a:pt x="1027" y="532"/>
                </a:lnTo>
                <a:lnTo>
                  <a:pt x="790" y="0"/>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17" name="Freeform 33">
            <a:extLst>
              <a:ext uri="{FF2B5EF4-FFF2-40B4-BE49-F238E27FC236}">
                <a16:creationId xmlns:a16="http://schemas.microsoft.com/office/drawing/2014/main" id="{AF37E967-7527-44E1-ACD3-2CD14875823B}"/>
              </a:ext>
            </a:extLst>
          </p:cNvPr>
          <p:cNvSpPr>
            <a:spLocks/>
          </p:cNvSpPr>
          <p:nvPr/>
        </p:nvSpPr>
        <p:spPr bwMode="auto">
          <a:xfrm>
            <a:off x="3730420" y="3427944"/>
            <a:ext cx="170083" cy="160737"/>
          </a:xfrm>
          <a:custGeom>
            <a:avLst/>
            <a:gdLst>
              <a:gd name="T0" fmla="*/ 0 w 91"/>
              <a:gd name="T1" fmla="*/ 86 h 86"/>
              <a:gd name="T2" fmla="*/ 91 w 91"/>
              <a:gd name="T3" fmla="*/ 0 h 86"/>
              <a:gd name="T4" fmla="*/ 91 w 91"/>
              <a:gd name="T5" fmla="*/ 86 h 86"/>
              <a:gd name="T6" fmla="*/ 0 w 91"/>
              <a:gd name="T7" fmla="*/ 86 h 86"/>
            </a:gdLst>
            <a:ahLst/>
            <a:cxnLst>
              <a:cxn ang="0">
                <a:pos x="T0" y="T1"/>
              </a:cxn>
              <a:cxn ang="0">
                <a:pos x="T2" y="T3"/>
              </a:cxn>
              <a:cxn ang="0">
                <a:pos x="T4" y="T5"/>
              </a:cxn>
              <a:cxn ang="0">
                <a:pos x="T6" y="T7"/>
              </a:cxn>
            </a:cxnLst>
            <a:rect l="0" t="0" r="r" b="b"/>
            <a:pathLst>
              <a:path w="91" h="86">
                <a:moveTo>
                  <a:pt x="0" y="86"/>
                </a:moveTo>
                <a:lnTo>
                  <a:pt x="91" y="0"/>
                </a:lnTo>
                <a:lnTo>
                  <a:pt x="91" y="86"/>
                </a:lnTo>
                <a:lnTo>
                  <a:pt x="0" y="86"/>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18" name="Freeform 34">
            <a:extLst>
              <a:ext uri="{FF2B5EF4-FFF2-40B4-BE49-F238E27FC236}">
                <a16:creationId xmlns:a16="http://schemas.microsoft.com/office/drawing/2014/main" id="{ACE7719D-53B1-4EAE-84C8-14DDF5CC614A}"/>
              </a:ext>
            </a:extLst>
          </p:cNvPr>
          <p:cNvSpPr>
            <a:spLocks/>
          </p:cNvSpPr>
          <p:nvPr/>
        </p:nvSpPr>
        <p:spPr bwMode="auto">
          <a:xfrm>
            <a:off x="3730420" y="3427944"/>
            <a:ext cx="170083" cy="160737"/>
          </a:xfrm>
          <a:custGeom>
            <a:avLst/>
            <a:gdLst>
              <a:gd name="T0" fmla="*/ 0 w 91"/>
              <a:gd name="T1" fmla="*/ 86 h 86"/>
              <a:gd name="T2" fmla="*/ 91 w 91"/>
              <a:gd name="T3" fmla="*/ 0 h 86"/>
              <a:gd name="T4" fmla="*/ 91 w 91"/>
              <a:gd name="T5" fmla="*/ 86 h 86"/>
              <a:gd name="T6" fmla="*/ 0 w 91"/>
              <a:gd name="T7" fmla="*/ 86 h 86"/>
            </a:gdLst>
            <a:ahLst/>
            <a:cxnLst>
              <a:cxn ang="0">
                <a:pos x="T0" y="T1"/>
              </a:cxn>
              <a:cxn ang="0">
                <a:pos x="T2" y="T3"/>
              </a:cxn>
              <a:cxn ang="0">
                <a:pos x="T4" y="T5"/>
              </a:cxn>
              <a:cxn ang="0">
                <a:pos x="T6" y="T7"/>
              </a:cxn>
            </a:cxnLst>
            <a:rect l="0" t="0" r="r" b="b"/>
            <a:pathLst>
              <a:path w="91" h="86">
                <a:moveTo>
                  <a:pt x="0" y="86"/>
                </a:moveTo>
                <a:lnTo>
                  <a:pt x="91" y="0"/>
                </a:lnTo>
                <a:lnTo>
                  <a:pt x="91" y="86"/>
                </a:lnTo>
                <a:lnTo>
                  <a:pt x="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19" name="Freeform 35">
            <a:extLst>
              <a:ext uri="{FF2B5EF4-FFF2-40B4-BE49-F238E27FC236}">
                <a16:creationId xmlns:a16="http://schemas.microsoft.com/office/drawing/2014/main" id="{D9CD4390-09BF-4BA8-BCAA-DCD24379C9A2}"/>
              </a:ext>
            </a:extLst>
          </p:cNvPr>
          <p:cNvSpPr>
            <a:spLocks/>
          </p:cNvSpPr>
          <p:nvPr/>
        </p:nvSpPr>
        <p:spPr bwMode="auto">
          <a:xfrm>
            <a:off x="4190202" y="4495159"/>
            <a:ext cx="170083" cy="158868"/>
          </a:xfrm>
          <a:custGeom>
            <a:avLst/>
            <a:gdLst>
              <a:gd name="T0" fmla="*/ 0 w 91"/>
              <a:gd name="T1" fmla="*/ 85 h 85"/>
              <a:gd name="T2" fmla="*/ 91 w 91"/>
              <a:gd name="T3" fmla="*/ 0 h 85"/>
              <a:gd name="T4" fmla="*/ 91 w 91"/>
              <a:gd name="T5" fmla="*/ 85 h 85"/>
              <a:gd name="T6" fmla="*/ 0 w 91"/>
              <a:gd name="T7" fmla="*/ 85 h 85"/>
            </a:gdLst>
            <a:ahLst/>
            <a:cxnLst>
              <a:cxn ang="0">
                <a:pos x="T0" y="T1"/>
              </a:cxn>
              <a:cxn ang="0">
                <a:pos x="T2" y="T3"/>
              </a:cxn>
              <a:cxn ang="0">
                <a:pos x="T4" y="T5"/>
              </a:cxn>
              <a:cxn ang="0">
                <a:pos x="T6" y="T7"/>
              </a:cxn>
            </a:cxnLst>
            <a:rect l="0" t="0" r="r" b="b"/>
            <a:pathLst>
              <a:path w="91" h="85">
                <a:moveTo>
                  <a:pt x="0" y="85"/>
                </a:moveTo>
                <a:lnTo>
                  <a:pt x="91" y="0"/>
                </a:lnTo>
                <a:lnTo>
                  <a:pt x="91" y="85"/>
                </a:lnTo>
                <a:lnTo>
                  <a:pt x="0" y="85"/>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22" name="Freeform 36">
            <a:extLst>
              <a:ext uri="{FF2B5EF4-FFF2-40B4-BE49-F238E27FC236}">
                <a16:creationId xmlns:a16="http://schemas.microsoft.com/office/drawing/2014/main" id="{36589918-B7AB-47B7-8367-8C1F9811DC55}"/>
              </a:ext>
            </a:extLst>
          </p:cNvPr>
          <p:cNvSpPr>
            <a:spLocks/>
          </p:cNvSpPr>
          <p:nvPr/>
        </p:nvSpPr>
        <p:spPr bwMode="auto">
          <a:xfrm>
            <a:off x="4190202" y="4495159"/>
            <a:ext cx="170083" cy="158868"/>
          </a:xfrm>
          <a:custGeom>
            <a:avLst/>
            <a:gdLst>
              <a:gd name="T0" fmla="*/ 0 w 91"/>
              <a:gd name="T1" fmla="*/ 85 h 85"/>
              <a:gd name="T2" fmla="*/ 91 w 91"/>
              <a:gd name="T3" fmla="*/ 0 h 85"/>
              <a:gd name="T4" fmla="*/ 91 w 91"/>
              <a:gd name="T5" fmla="*/ 85 h 85"/>
              <a:gd name="T6" fmla="*/ 0 w 91"/>
              <a:gd name="T7" fmla="*/ 85 h 85"/>
            </a:gdLst>
            <a:ahLst/>
            <a:cxnLst>
              <a:cxn ang="0">
                <a:pos x="T0" y="T1"/>
              </a:cxn>
              <a:cxn ang="0">
                <a:pos x="T2" y="T3"/>
              </a:cxn>
              <a:cxn ang="0">
                <a:pos x="T4" y="T5"/>
              </a:cxn>
              <a:cxn ang="0">
                <a:pos x="T6" y="T7"/>
              </a:cxn>
            </a:cxnLst>
            <a:rect l="0" t="0" r="r" b="b"/>
            <a:pathLst>
              <a:path w="91" h="85">
                <a:moveTo>
                  <a:pt x="0" y="85"/>
                </a:moveTo>
                <a:lnTo>
                  <a:pt x="91" y="0"/>
                </a:lnTo>
                <a:lnTo>
                  <a:pt x="91" y="85"/>
                </a:ln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23" name="Freeform 37">
            <a:extLst>
              <a:ext uri="{FF2B5EF4-FFF2-40B4-BE49-F238E27FC236}">
                <a16:creationId xmlns:a16="http://schemas.microsoft.com/office/drawing/2014/main" id="{2794661C-9112-4ED9-95FB-3755F8F35254}"/>
              </a:ext>
            </a:extLst>
          </p:cNvPr>
          <p:cNvSpPr>
            <a:spLocks/>
          </p:cNvSpPr>
          <p:nvPr/>
        </p:nvSpPr>
        <p:spPr bwMode="auto">
          <a:xfrm>
            <a:off x="2789362" y="1457982"/>
            <a:ext cx="4939853" cy="1063480"/>
          </a:xfrm>
          <a:custGeom>
            <a:avLst/>
            <a:gdLst>
              <a:gd name="T0" fmla="*/ 2300 w 2643"/>
              <a:gd name="T1" fmla="*/ 569 h 569"/>
              <a:gd name="T2" fmla="*/ 330 w 2643"/>
              <a:gd name="T3" fmla="*/ 569 h 569"/>
              <a:gd name="T4" fmla="*/ 0 w 2643"/>
              <a:gd name="T5" fmla="*/ 0 h 569"/>
              <a:gd name="T6" fmla="*/ 2643 w 2643"/>
              <a:gd name="T7" fmla="*/ 0 h 569"/>
              <a:gd name="T8" fmla="*/ 2300 w 2643"/>
              <a:gd name="T9" fmla="*/ 569 h 569"/>
            </a:gdLst>
            <a:ahLst/>
            <a:cxnLst>
              <a:cxn ang="0">
                <a:pos x="T0" y="T1"/>
              </a:cxn>
              <a:cxn ang="0">
                <a:pos x="T2" y="T3"/>
              </a:cxn>
              <a:cxn ang="0">
                <a:pos x="T4" y="T5"/>
              </a:cxn>
              <a:cxn ang="0">
                <a:pos x="T6" y="T7"/>
              </a:cxn>
              <a:cxn ang="0">
                <a:pos x="T8" y="T9"/>
              </a:cxn>
            </a:cxnLst>
            <a:rect l="0" t="0" r="r" b="b"/>
            <a:pathLst>
              <a:path w="2643" h="569">
                <a:moveTo>
                  <a:pt x="2300" y="569"/>
                </a:moveTo>
                <a:lnTo>
                  <a:pt x="330" y="569"/>
                </a:lnTo>
                <a:lnTo>
                  <a:pt x="0" y="0"/>
                </a:lnTo>
                <a:lnTo>
                  <a:pt x="2643" y="0"/>
                </a:lnTo>
                <a:lnTo>
                  <a:pt x="2300" y="56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28" name="Freeform 38">
            <a:extLst>
              <a:ext uri="{FF2B5EF4-FFF2-40B4-BE49-F238E27FC236}">
                <a16:creationId xmlns:a16="http://schemas.microsoft.com/office/drawing/2014/main" id="{FF80FCAC-5936-436B-94F2-C3DBF2F15B67}"/>
              </a:ext>
            </a:extLst>
          </p:cNvPr>
          <p:cNvSpPr>
            <a:spLocks/>
          </p:cNvSpPr>
          <p:nvPr/>
        </p:nvSpPr>
        <p:spPr bwMode="auto">
          <a:xfrm>
            <a:off x="2799642" y="1457982"/>
            <a:ext cx="4939853" cy="1063480"/>
          </a:xfrm>
          <a:custGeom>
            <a:avLst/>
            <a:gdLst>
              <a:gd name="T0" fmla="*/ 2300 w 2643"/>
              <a:gd name="T1" fmla="*/ 569 h 569"/>
              <a:gd name="T2" fmla="*/ 330 w 2643"/>
              <a:gd name="T3" fmla="*/ 569 h 569"/>
              <a:gd name="T4" fmla="*/ 0 w 2643"/>
              <a:gd name="T5" fmla="*/ 0 h 569"/>
              <a:gd name="T6" fmla="*/ 2643 w 2643"/>
              <a:gd name="T7" fmla="*/ 0 h 569"/>
              <a:gd name="T8" fmla="*/ 2300 w 2643"/>
              <a:gd name="T9" fmla="*/ 569 h 569"/>
            </a:gdLst>
            <a:ahLst/>
            <a:cxnLst>
              <a:cxn ang="0">
                <a:pos x="T0" y="T1"/>
              </a:cxn>
              <a:cxn ang="0">
                <a:pos x="T2" y="T3"/>
              </a:cxn>
              <a:cxn ang="0">
                <a:pos x="T4" y="T5"/>
              </a:cxn>
              <a:cxn ang="0">
                <a:pos x="T6" y="T7"/>
              </a:cxn>
              <a:cxn ang="0">
                <a:pos x="T8" y="T9"/>
              </a:cxn>
            </a:cxnLst>
            <a:rect l="0" t="0" r="r" b="b"/>
            <a:pathLst>
              <a:path w="2643" h="569">
                <a:moveTo>
                  <a:pt x="2300" y="569"/>
                </a:moveTo>
                <a:lnTo>
                  <a:pt x="330" y="569"/>
                </a:lnTo>
                <a:lnTo>
                  <a:pt x="0" y="0"/>
                </a:lnTo>
                <a:lnTo>
                  <a:pt x="2643" y="0"/>
                </a:lnTo>
                <a:lnTo>
                  <a:pt x="2300" y="5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44" name="Freeform 42">
            <a:extLst>
              <a:ext uri="{FF2B5EF4-FFF2-40B4-BE49-F238E27FC236}">
                <a16:creationId xmlns:a16="http://schemas.microsoft.com/office/drawing/2014/main" id="{FF46ADB9-BA72-4E34-A111-7B6F8CB0D87A}"/>
              </a:ext>
            </a:extLst>
          </p:cNvPr>
          <p:cNvSpPr>
            <a:spLocks/>
          </p:cNvSpPr>
          <p:nvPr/>
        </p:nvSpPr>
        <p:spPr bwMode="auto">
          <a:xfrm>
            <a:off x="3259424" y="2524258"/>
            <a:ext cx="3855814" cy="1064421"/>
          </a:xfrm>
          <a:custGeom>
            <a:avLst/>
            <a:gdLst>
              <a:gd name="T0" fmla="*/ 1727 w 2063"/>
              <a:gd name="T1" fmla="*/ 571 h 571"/>
              <a:gd name="T2" fmla="*/ 330 w 2063"/>
              <a:gd name="T3" fmla="*/ 571 h 571"/>
              <a:gd name="T4" fmla="*/ 0 w 2063"/>
              <a:gd name="T5" fmla="*/ 0 h 571"/>
              <a:gd name="T6" fmla="*/ 2063 w 2063"/>
              <a:gd name="T7" fmla="*/ 0 h 571"/>
              <a:gd name="T8" fmla="*/ 1727 w 2063"/>
              <a:gd name="T9" fmla="*/ 571 h 571"/>
            </a:gdLst>
            <a:ahLst/>
            <a:cxnLst>
              <a:cxn ang="0">
                <a:pos x="T0" y="T1"/>
              </a:cxn>
              <a:cxn ang="0">
                <a:pos x="T2" y="T3"/>
              </a:cxn>
              <a:cxn ang="0">
                <a:pos x="T4" y="T5"/>
              </a:cxn>
              <a:cxn ang="0">
                <a:pos x="T6" y="T7"/>
              </a:cxn>
              <a:cxn ang="0">
                <a:pos x="T8" y="T9"/>
              </a:cxn>
            </a:cxnLst>
            <a:rect l="0" t="0" r="r" b="b"/>
            <a:pathLst>
              <a:path w="2063" h="571">
                <a:moveTo>
                  <a:pt x="1727" y="571"/>
                </a:moveTo>
                <a:lnTo>
                  <a:pt x="330" y="571"/>
                </a:lnTo>
                <a:lnTo>
                  <a:pt x="0" y="0"/>
                </a:lnTo>
                <a:lnTo>
                  <a:pt x="2063" y="0"/>
                </a:lnTo>
                <a:lnTo>
                  <a:pt x="1727" y="57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45" name="Freeform 43">
            <a:extLst>
              <a:ext uri="{FF2B5EF4-FFF2-40B4-BE49-F238E27FC236}">
                <a16:creationId xmlns:a16="http://schemas.microsoft.com/office/drawing/2014/main" id="{003D37E8-A996-49DF-B42D-C0BC20131A82}"/>
              </a:ext>
            </a:extLst>
          </p:cNvPr>
          <p:cNvSpPr>
            <a:spLocks/>
          </p:cNvSpPr>
          <p:nvPr/>
        </p:nvSpPr>
        <p:spPr bwMode="auto">
          <a:xfrm>
            <a:off x="3259424" y="2521462"/>
            <a:ext cx="3855814" cy="1067218"/>
          </a:xfrm>
          <a:custGeom>
            <a:avLst/>
            <a:gdLst>
              <a:gd name="T0" fmla="*/ 1727 w 2063"/>
              <a:gd name="T1" fmla="*/ 571 h 571"/>
              <a:gd name="T2" fmla="*/ 330 w 2063"/>
              <a:gd name="T3" fmla="*/ 571 h 571"/>
              <a:gd name="T4" fmla="*/ 0 w 2063"/>
              <a:gd name="T5" fmla="*/ 0 h 571"/>
              <a:gd name="T6" fmla="*/ 2063 w 2063"/>
              <a:gd name="T7" fmla="*/ 0 h 571"/>
              <a:gd name="T8" fmla="*/ 1727 w 2063"/>
              <a:gd name="T9" fmla="*/ 571 h 571"/>
            </a:gdLst>
            <a:ahLst/>
            <a:cxnLst>
              <a:cxn ang="0">
                <a:pos x="T0" y="T1"/>
              </a:cxn>
              <a:cxn ang="0">
                <a:pos x="T2" y="T3"/>
              </a:cxn>
              <a:cxn ang="0">
                <a:pos x="T4" y="T5"/>
              </a:cxn>
              <a:cxn ang="0">
                <a:pos x="T6" y="T7"/>
              </a:cxn>
              <a:cxn ang="0">
                <a:pos x="T8" y="T9"/>
              </a:cxn>
            </a:cxnLst>
            <a:rect l="0" t="0" r="r" b="b"/>
            <a:pathLst>
              <a:path w="2063" h="571">
                <a:moveTo>
                  <a:pt x="1727" y="571"/>
                </a:moveTo>
                <a:lnTo>
                  <a:pt x="330" y="571"/>
                </a:lnTo>
                <a:lnTo>
                  <a:pt x="0" y="0"/>
                </a:lnTo>
                <a:lnTo>
                  <a:pt x="2063" y="0"/>
                </a:lnTo>
                <a:lnTo>
                  <a:pt x="1727" y="5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46" name="Freeform 44">
            <a:extLst>
              <a:ext uri="{FF2B5EF4-FFF2-40B4-BE49-F238E27FC236}">
                <a16:creationId xmlns:a16="http://schemas.microsoft.com/office/drawing/2014/main" id="{F4E66687-6FAA-45DC-B3A8-3315B2564506}"/>
              </a:ext>
            </a:extLst>
          </p:cNvPr>
          <p:cNvSpPr>
            <a:spLocks/>
          </p:cNvSpPr>
          <p:nvPr/>
        </p:nvSpPr>
        <p:spPr bwMode="auto">
          <a:xfrm>
            <a:off x="3730420" y="3588680"/>
            <a:ext cx="2764299" cy="1065348"/>
          </a:xfrm>
          <a:custGeom>
            <a:avLst/>
            <a:gdLst>
              <a:gd name="T0" fmla="*/ 1148 w 1479"/>
              <a:gd name="T1" fmla="*/ 570 h 570"/>
              <a:gd name="T2" fmla="*/ 325 w 1479"/>
              <a:gd name="T3" fmla="*/ 570 h 570"/>
              <a:gd name="T4" fmla="*/ 0 w 1479"/>
              <a:gd name="T5" fmla="*/ 0 h 570"/>
              <a:gd name="T6" fmla="*/ 1479 w 1479"/>
              <a:gd name="T7" fmla="*/ 0 h 570"/>
              <a:gd name="T8" fmla="*/ 1148 w 1479"/>
              <a:gd name="T9" fmla="*/ 570 h 570"/>
            </a:gdLst>
            <a:ahLst/>
            <a:cxnLst>
              <a:cxn ang="0">
                <a:pos x="T0" y="T1"/>
              </a:cxn>
              <a:cxn ang="0">
                <a:pos x="T2" y="T3"/>
              </a:cxn>
              <a:cxn ang="0">
                <a:pos x="T4" y="T5"/>
              </a:cxn>
              <a:cxn ang="0">
                <a:pos x="T6" y="T7"/>
              </a:cxn>
              <a:cxn ang="0">
                <a:pos x="T8" y="T9"/>
              </a:cxn>
            </a:cxnLst>
            <a:rect l="0" t="0" r="r" b="b"/>
            <a:pathLst>
              <a:path w="1479" h="570">
                <a:moveTo>
                  <a:pt x="1148" y="570"/>
                </a:moveTo>
                <a:lnTo>
                  <a:pt x="325" y="570"/>
                </a:lnTo>
                <a:lnTo>
                  <a:pt x="0" y="0"/>
                </a:lnTo>
                <a:lnTo>
                  <a:pt x="1479" y="0"/>
                </a:lnTo>
                <a:lnTo>
                  <a:pt x="1148" y="57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47" name="Freeform 45">
            <a:extLst>
              <a:ext uri="{FF2B5EF4-FFF2-40B4-BE49-F238E27FC236}">
                <a16:creationId xmlns:a16="http://schemas.microsoft.com/office/drawing/2014/main" id="{A1995E35-BD29-4DBA-BF03-35F9BD043985}"/>
              </a:ext>
            </a:extLst>
          </p:cNvPr>
          <p:cNvSpPr>
            <a:spLocks/>
          </p:cNvSpPr>
          <p:nvPr/>
        </p:nvSpPr>
        <p:spPr bwMode="auto">
          <a:xfrm>
            <a:off x="3730420" y="3588680"/>
            <a:ext cx="2764299" cy="1065348"/>
          </a:xfrm>
          <a:custGeom>
            <a:avLst/>
            <a:gdLst>
              <a:gd name="T0" fmla="*/ 1148 w 1479"/>
              <a:gd name="T1" fmla="*/ 570 h 570"/>
              <a:gd name="T2" fmla="*/ 325 w 1479"/>
              <a:gd name="T3" fmla="*/ 570 h 570"/>
              <a:gd name="T4" fmla="*/ 0 w 1479"/>
              <a:gd name="T5" fmla="*/ 0 h 570"/>
              <a:gd name="T6" fmla="*/ 1479 w 1479"/>
              <a:gd name="T7" fmla="*/ 0 h 570"/>
              <a:gd name="T8" fmla="*/ 1148 w 1479"/>
              <a:gd name="T9" fmla="*/ 570 h 570"/>
            </a:gdLst>
            <a:ahLst/>
            <a:cxnLst>
              <a:cxn ang="0">
                <a:pos x="T0" y="T1"/>
              </a:cxn>
              <a:cxn ang="0">
                <a:pos x="T2" y="T3"/>
              </a:cxn>
              <a:cxn ang="0">
                <a:pos x="T4" y="T5"/>
              </a:cxn>
              <a:cxn ang="0">
                <a:pos x="T6" y="T7"/>
              </a:cxn>
              <a:cxn ang="0">
                <a:pos x="T8" y="T9"/>
              </a:cxn>
            </a:cxnLst>
            <a:rect l="0" t="0" r="r" b="b"/>
            <a:pathLst>
              <a:path w="1479" h="570">
                <a:moveTo>
                  <a:pt x="1148" y="570"/>
                </a:moveTo>
                <a:lnTo>
                  <a:pt x="325" y="570"/>
                </a:lnTo>
                <a:lnTo>
                  <a:pt x="0" y="0"/>
                </a:lnTo>
                <a:lnTo>
                  <a:pt x="1479" y="0"/>
                </a:lnTo>
                <a:lnTo>
                  <a:pt x="1148" y="5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48" name="Freeform 46">
            <a:extLst>
              <a:ext uri="{FF2B5EF4-FFF2-40B4-BE49-F238E27FC236}">
                <a16:creationId xmlns:a16="http://schemas.microsoft.com/office/drawing/2014/main" id="{0DD2029B-2A81-4DFA-8BAC-D4FFB108F921}"/>
              </a:ext>
            </a:extLst>
          </p:cNvPr>
          <p:cNvSpPr>
            <a:spLocks/>
          </p:cNvSpPr>
          <p:nvPr/>
        </p:nvSpPr>
        <p:spPr bwMode="auto">
          <a:xfrm>
            <a:off x="4190202" y="4654029"/>
            <a:ext cx="1685867" cy="1067218"/>
          </a:xfrm>
          <a:custGeom>
            <a:avLst/>
            <a:gdLst>
              <a:gd name="T0" fmla="*/ 330 w 902"/>
              <a:gd name="T1" fmla="*/ 571 h 571"/>
              <a:gd name="T2" fmla="*/ 0 w 902"/>
              <a:gd name="T3" fmla="*/ 0 h 571"/>
              <a:gd name="T4" fmla="*/ 902 w 902"/>
              <a:gd name="T5" fmla="*/ 0 h 571"/>
              <a:gd name="T6" fmla="*/ 572 w 902"/>
              <a:gd name="T7" fmla="*/ 571 h 571"/>
              <a:gd name="T8" fmla="*/ 330 w 902"/>
              <a:gd name="T9" fmla="*/ 571 h 571"/>
            </a:gdLst>
            <a:ahLst/>
            <a:cxnLst>
              <a:cxn ang="0">
                <a:pos x="T0" y="T1"/>
              </a:cxn>
              <a:cxn ang="0">
                <a:pos x="T2" y="T3"/>
              </a:cxn>
              <a:cxn ang="0">
                <a:pos x="T4" y="T5"/>
              </a:cxn>
              <a:cxn ang="0">
                <a:pos x="T6" y="T7"/>
              </a:cxn>
              <a:cxn ang="0">
                <a:pos x="T8" y="T9"/>
              </a:cxn>
            </a:cxnLst>
            <a:rect l="0" t="0" r="r" b="b"/>
            <a:pathLst>
              <a:path w="902" h="571">
                <a:moveTo>
                  <a:pt x="330" y="571"/>
                </a:moveTo>
                <a:lnTo>
                  <a:pt x="0" y="0"/>
                </a:lnTo>
                <a:lnTo>
                  <a:pt x="902" y="0"/>
                </a:lnTo>
                <a:lnTo>
                  <a:pt x="572" y="571"/>
                </a:lnTo>
                <a:lnTo>
                  <a:pt x="330" y="57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49" name="Freeform 47">
            <a:extLst>
              <a:ext uri="{FF2B5EF4-FFF2-40B4-BE49-F238E27FC236}">
                <a16:creationId xmlns:a16="http://schemas.microsoft.com/office/drawing/2014/main" id="{7B4AE315-C29A-47CD-93BC-724717C745DB}"/>
              </a:ext>
            </a:extLst>
          </p:cNvPr>
          <p:cNvSpPr>
            <a:spLocks/>
          </p:cNvSpPr>
          <p:nvPr/>
        </p:nvSpPr>
        <p:spPr bwMode="auto">
          <a:xfrm>
            <a:off x="4190202" y="4654029"/>
            <a:ext cx="1685867" cy="1067218"/>
          </a:xfrm>
          <a:custGeom>
            <a:avLst/>
            <a:gdLst>
              <a:gd name="T0" fmla="*/ 330 w 902"/>
              <a:gd name="T1" fmla="*/ 571 h 571"/>
              <a:gd name="T2" fmla="*/ 0 w 902"/>
              <a:gd name="T3" fmla="*/ 0 h 571"/>
              <a:gd name="T4" fmla="*/ 902 w 902"/>
              <a:gd name="T5" fmla="*/ 0 h 571"/>
              <a:gd name="T6" fmla="*/ 572 w 902"/>
              <a:gd name="T7" fmla="*/ 571 h 571"/>
              <a:gd name="T8" fmla="*/ 330 w 902"/>
              <a:gd name="T9" fmla="*/ 571 h 571"/>
            </a:gdLst>
            <a:ahLst/>
            <a:cxnLst>
              <a:cxn ang="0">
                <a:pos x="T0" y="T1"/>
              </a:cxn>
              <a:cxn ang="0">
                <a:pos x="T2" y="T3"/>
              </a:cxn>
              <a:cxn ang="0">
                <a:pos x="T4" y="T5"/>
              </a:cxn>
              <a:cxn ang="0">
                <a:pos x="T6" y="T7"/>
              </a:cxn>
              <a:cxn ang="0">
                <a:pos x="T8" y="T9"/>
              </a:cxn>
            </a:cxnLst>
            <a:rect l="0" t="0" r="r" b="b"/>
            <a:pathLst>
              <a:path w="902" h="571">
                <a:moveTo>
                  <a:pt x="330" y="571"/>
                </a:moveTo>
                <a:lnTo>
                  <a:pt x="0" y="0"/>
                </a:lnTo>
                <a:lnTo>
                  <a:pt x="902" y="0"/>
                </a:lnTo>
                <a:lnTo>
                  <a:pt x="572" y="571"/>
                </a:lnTo>
                <a:lnTo>
                  <a:pt x="330" y="5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55" name="Freeform 73">
            <a:extLst>
              <a:ext uri="{FF2B5EF4-FFF2-40B4-BE49-F238E27FC236}">
                <a16:creationId xmlns:a16="http://schemas.microsoft.com/office/drawing/2014/main" id="{31BC41FF-59E0-4CA6-8B4F-9A6357249776}"/>
              </a:ext>
            </a:extLst>
          </p:cNvPr>
          <p:cNvSpPr>
            <a:spLocks noEditPoints="1"/>
          </p:cNvSpPr>
          <p:nvPr/>
        </p:nvSpPr>
        <p:spPr bwMode="auto">
          <a:xfrm>
            <a:off x="4864922" y="3949402"/>
            <a:ext cx="1704557" cy="2132567"/>
          </a:xfrm>
          <a:custGeom>
            <a:avLst/>
            <a:gdLst>
              <a:gd name="T0" fmla="*/ 4 w 912"/>
              <a:gd name="T1" fmla="*/ 1138 h 1141"/>
              <a:gd name="T2" fmla="*/ 0 w 912"/>
              <a:gd name="T3" fmla="*/ 1141 h 1141"/>
              <a:gd name="T4" fmla="*/ 1 w 912"/>
              <a:gd name="T5" fmla="*/ 1141 h 1141"/>
              <a:gd name="T6" fmla="*/ 4 w 912"/>
              <a:gd name="T7" fmla="*/ 1138 h 1141"/>
              <a:gd name="T8" fmla="*/ 588 w 912"/>
              <a:gd name="T9" fmla="*/ 570 h 1141"/>
              <a:gd name="T10" fmla="*/ 429 w 912"/>
              <a:gd name="T11" fmla="*/ 570 h 1141"/>
              <a:gd name="T12" fmla="*/ 429 w 912"/>
              <a:gd name="T13" fmla="*/ 570 h 1141"/>
              <a:gd name="T14" fmla="*/ 588 w 912"/>
              <a:gd name="T15" fmla="*/ 570 h 1141"/>
              <a:gd name="T16" fmla="*/ 588 w 912"/>
              <a:gd name="T17" fmla="*/ 570 h 1141"/>
              <a:gd name="T18" fmla="*/ 912 w 912"/>
              <a:gd name="T19" fmla="*/ 0 h 1141"/>
              <a:gd name="T20" fmla="*/ 760 w 912"/>
              <a:gd name="T21" fmla="*/ 0 h 1141"/>
              <a:gd name="T22" fmla="*/ 760 w 912"/>
              <a:gd name="T23" fmla="*/ 0 h 1141"/>
              <a:gd name="T24" fmla="*/ 912 w 912"/>
              <a:gd name="T25" fmla="*/ 0 h 1141"/>
              <a:gd name="T26" fmla="*/ 912 w 912"/>
              <a:gd name="T27"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2" h="1141">
                <a:moveTo>
                  <a:pt x="4" y="1138"/>
                </a:moveTo>
                <a:lnTo>
                  <a:pt x="0" y="1141"/>
                </a:lnTo>
                <a:lnTo>
                  <a:pt x="1" y="1141"/>
                </a:lnTo>
                <a:lnTo>
                  <a:pt x="4" y="1138"/>
                </a:lnTo>
                <a:close/>
                <a:moveTo>
                  <a:pt x="588" y="570"/>
                </a:moveTo>
                <a:lnTo>
                  <a:pt x="429" y="570"/>
                </a:lnTo>
                <a:lnTo>
                  <a:pt x="429" y="570"/>
                </a:lnTo>
                <a:lnTo>
                  <a:pt x="588" y="570"/>
                </a:lnTo>
                <a:lnTo>
                  <a:pt x="588" y="570"/>
                </a:lnTo>
                <a:close/>
                <a:moveTo>
                  <a:pt x="912" y="0"/>
                </a:moveTo>
                <a:lnTo>
                  <a:pt x="760" y="0"/>
                </a:lnTo>
                <a:lnTo>
                  <a:pt x="760" y="0"/>
                </a:lnTo>
                <a:lnTo>
                  <a:pt x="912" y="0"/>
                </a:lnTo>
                <a:lnTo>
                  <a:pt x="912"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56" name="Freeform 74">
            <a:extLst>
              <a:ext uri="{FF2B5EF4-FFF2-40B4-BE49-F238E27FC236}">
                <a16:creationId xmlns:a16="http://schemas.microsoft.com/office/drawing/2014/main" id="{C9101221-4F33-4D4F-96D7-4FE29218F628}"/>
              </a:ext>
            </a:extLst>
          </p:cNvPr>
          <p:cNvSpPr>
            <a:spLocks noEditPoints="1"/>
          </p:cNvSpPr>
          <p:nvPr/>
        </p:nvSpPr>
        <p:spPr bwMode="auto">
          <a:xfrm>
            <a:off x="4864922" y="3949402"/>
            <a:ext cx="1704557" cy="2132567"/>
          </a:xfrm>
          <a:custGeom>
            <a:avLst/>
            <a:gdLst>
              <a:gd name="T0" fmla="*/ 4 w 912"/>
              <a:gd name="T1" fmla="*/ 1138 h 1141"/>
              <a:gd name="T2" fmla="*/ 0 w 912"/>
              <a:gd name="T3" fmla="*/ 1141 h 1141"/>
              <a:gd name="T4" fmla="*/ 1 w 912"/>
              <a:gd name="T5" fmla="*/ 1141 h 1141"/>
              <a:gd name="T6" fmla="*/ 4 w 912"/>
              <a:gd name="T7" fmla="*/ 1138 h 1141"/>
              <a:gd name="T8" fmla="*/ 588 w 912"/>
              <a:gd name="T9" fmla="*/ 570 h 1141"/>
              <a:gd name="T10" fmla="*/ 429 w 912"/>
              <a:gd name="T11" fmla="*/ 570 h 1141"/>
              <a:gd name="T12" fmla="*/ 429 w 912"/>
              <a:gd name="T13" fmla="*/ 570 h 1141"/>
              <a:gd name="T14" fmla="*/ 588 w 912"/>
              <a:gd name="T15" fmla="*/ 570 h 1141"/>
              <a:gd name="T16" fmla="*/ 588 w 912"/>
              <a:gd name="T17" fmla="*/ 570 h 1141"/>
              <a:gd name="T18" fmla="*/ 912 w 912"/>
              <a:gd name="T19" fmla="*/ 0 h 1141"/>
              <a:gd name="T20" fmla="*/ 760 w 912"/>
              <a:gd name="T21" fmla="*/ 0 h 1141"/>
              <a:gd name="T22" fmla="*/ 760 w 912"/>
              <a:gd name="T23" fmla="*/ 0 h 1141"/>
              <a:gd name="T24" fmla="*/ 912 w 912"/>
              <a:gd name="T25" fmla="*/ 0 h 1141"/>
              <a:gd name="T26" fmla="*/ 912 w 912"/>
              <a:gd name="T27"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2" h="1141">
                <a:moveTo>
                  <a:pt x="4" y="1138"/>
                </a:moveTo>
                <a:lnTo>
                  <a:pt x="0" y="1141"/>
                </a:lnTo>
                <a:lnTo>
                  <a:pt x="1" y="1141"/>
                </a:lnTo>
                <a:lnTo>
                  <a:pt x="4" y="1138"/>
                </a:lnTo>
                <a:moveTo>
                  <a:pt x="588" y="570"/>
                </a:moveTo>
                <a:lnTo>
                  <a:pt x="429" y="570"/>
                </a:lnTo>
                <a:lnTo>
                  <a:pt x="429" y="570"/>
                </a:lnTo>
                <a:lnTo>
                  <a:pt x="588" y="570"/>
                </a:lnTo>
                <a:lnTo>
                  <a:pt x="588" y="570"/>
                </a:lnTo>
                <a:moveTo>
                  <a:pt x="912" y="0"/>
                </a:moveTo>
                <a:lnTo>
                  <a:pt x="760" y="0"/>
                </a:lnTo>
                <a:lnTo>
                  <a:pt x="760" y="0"/>
                </a:lnTo>
                <a:lnTo>
                  <a:pt x="912" y="0"/>
                </a:lnTo>
                <a:lnTo>
                  <a:pt x="9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57" name="Freeform 76">
            <a:extLst>
              <a:ext uri="{FF2B5EF4-FFF2-40B4-BE49-F238E27FC236}">
                <a16:creationId xmlns:a16="http://schemas.microsoft.com/office/drawing/2014/main" id="{BD003F21-983A-49B7-97F4-AAFB843B2D61}"/>
              </a:ext>
            </a:extLst>
          </p:cNvPr>
          <p:cNvSpPr>
            <a:spLocks/>
          </p:cNvSpPr>
          <p:nvPr/>
        </p:nvSpPr>
        <p:spPr bwMode="auto">
          <a:xfrm>
            <a:off x="4866792" y="5014751"/>
            <a:ext cx="1097122" cy="1067218"/>
          </a:xfrm>
          <a:custGeom>
            <a:avLst/>
            <a:gdLst>
              <a:gd name="T0" fmla="*/ 587 w 587"/>
              <a:gd name="T1" fmla="*/ 0 h 571"/>
              <a:gd name="T2" fmla="*/ 428 w 587"/>
              <a:gd name="T3" fmla="*/ 0 h 571"/>
              <a:gd name="T4" fmla="*/ 210 w 587"/>
              <a:gd name="T5" fmla="*/ 378 h 571"/>
              <a:gd name="T6" fmla="*/ 208 w 587"/>
              <a:gd name="T7" fmla="*/ 378 h 571"/>
              <a:gd name="T8" fmla="*/ 3 w 587"/>
              <a:gd name="T9" fmla="*/ 568 h 571"/>
              <a:gd name="T10" fmla="*/ 0 w 587"/>
              <a:gd name="T11" fmla="*/ 571 h 571"/>
              <a:gd name="T12" fmla="*/ 263 w 587"/>
              <a:gd name="T13" fmla="*/ 571 h 571"/>
              <a:gd name="T14" fmla="*/ 587 w 587"/>
              <a:gd name="T15" fmla="*/ 0 h 5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571">
                <a:moveTo>
                  <a:pt x="587" y="0"/>
                </a:moveTo>
                <a:lnTo>
                  <a:pt x="428" y="0"/>
                </a:lnTo>
                <a:lnTo>
                  <a:pt x="210" y="378"/>
                </a:lnTo>
                <a:lnTo>
                  <a:pt x="208" y="378"/>
                </a:lnTo>
                <a:lnTo>
                  <a:pt x="3" y="568"/>
                </a:lnTo>
                <a:lnTo>
                  <a:pt x="0" y="571"/>
                </a:lnTo>
                <a:lnTo>
                  <a:pt x="263" y="571"/>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69" name="Freeform 95">
            <a:extLst>
              <a:ext uri="{FF2B5EF4-FFF2-40B4-BE49-F238E27FC236}">
                <a16:creationId xmlns:a16="http://schemas.microsoft.com/office/drawing/2014/main" id="{E1C47E89-8698-4F6F-B5EE-5F9A0C5EC000}"/>
              </a:ext>
            </a:extLst>
          </p:cNvPr>
          <p:cNvSpPr>
            <a:spLocks/>
          </p:cNvSpPr>
          <p:nvPr/>
        </p:nvSpPr>
        <p:spPr bwMode="auto">
          <a:xfrm>
            <a:off x="4866792" y="5721245"/>
            <a:ext cx="392497" cy="360724"/>
          </a:xfrm>
          <a:custGeom>
            <a:avLst/>
            <a:gdLst>
              <a:gd name="T0" fmla="*/ 210 w 210"/>
              <a:gd name="T1" fmla="*/ 0 h 193"/>
              <a:gd name="T2" fmla="*/ 0 w 210"/>
              <a:gd name="T3" fmla="*/ 193 h 193"/>
              <a:gd name="T4" fmla="*/ 112 w 210"/>
              <a:gd name="T5" fmla="*/ 0 h 193"/>
              <a:gd name="T6" fmla="*/ 210 w 210"/>
              <a:gd name="T7" fmla="*/ 0 h 193"/>
            </a:gdLst>
            <a:ahLst/>
            <a:cxnLst>
              <a:cxn ang="0">
                <a:pos x="T0" y="T1"/>
              </a:cxn>
              <a:cxn ang="0">
                <a:pos x="T2" y="T3"/>
              </a:cxn>
              <a:cxn ang="0">
                <a:pos x="T4" y="T5"/>
              </a:cxn>
              <a:cxn ang="0">
                <a:pos x="T6" y="T7"/>
              </a:cxn>
            </a:cxnLst>
            <a:rect l="0" t="0" r="r" b="b"/>
            <a:pathLst>
              <a:path w="210" h="193">
                <a:moveTo>
                  <a:pt x="210" y="0"/>
                </a:moveTo>
                <a:lnTo>
                  <a:pt x="0" y="193"/>
                </a:lnTo>
                <a:lnTo>
                  <a:pt x="112" y="0"/>
                </a:lnTo>
                <a:lnTo>
                  <a:pt x="210" y="0"/>
                </a:lnTo>
                <a:close/>
              </a:path>
            </a:pathLst>
          </a:custGeom>
          <a:solidFill>
            <a:srgbClr val="514A45"/>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0" name="Rectangle 96">
            <a:extLst>
              <a:ext uri="{FF2B5EF4-FFF2-40B4-BE49-F238E27FC236}">
                <a16:creationId xmlns:a16="http://schemas.microsoft.com/office/drawing/2014/main" id="{D9417F14-1650-4298-A408-6A5B50D0CEE6}"/>
              </a:ext>
            </a:extLst>
          </p:cNvPr>
          <p:cNvSpPr>
            <a:spLocks noChangeArrowheads="1"/>
          </p:cNvSpPr>
          <p:nvPr/>
        </p:nvSpPr>
        <p:spPr bwMode="auto">
          <a:xfrm>
            <a:off x="9045947" y="6081968"/>
            <a:ext cx="927040" cy="1870"/>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71" name="Freeform 97">
            <a:extLst>
              <a:ext uri="{FF2B5EF4-FFF2-40B4-BE49-F238E27FC236}">
                <a16:creationId xmlns:a16="http://schemas.microsoft.com/office/drawing/2014/main" id="{C27BC879-FA29-4911-B069-289A0E2213EB}"/>
              </a:ext>
            </a:extLst>
          </p:cNvPr>
          <p:cNvSpPr>
            <a:spLocks/>
          </p:cNvSpPr>
          <p:nvPr/>
        </p:nvSpPr>
        <p:spPr bwMode="auto">
          <a:xfrm>
            <a:off x="9045947" y="6081968"/>
            <a:ext cx="927040" cy="0"/>
          </a:xfrm>
          <a:custGeom>
            <a:avLst/>
            <a:gdLst>
              <a:gd name="T0" fmla="*/ 496 w 496"/>
              <a:gd name="T1" fmla="*/ 0 w 496"/>
              <a:gd name="T2" fmla="*/ 0 w 496"/>
              <a:gd name="T3" fmla="*/ 496 w 496"/>
            </a:gdLst>
            <a:ahLst/>
            <a:cxnLst>
              <a:cxn ang="0">
                <a:pos x="T0" y="0"/>
              </a:cxn>
              <a:cxn ang="0">
                <a:pos x="T1" y="0"/>
              </a:cxn>
              <a:cxn ang="0">
                <a:pos x="T2" y="0"/>
              </a:cxn>
              <a:cxn ang="0">
                <a:pos x="T3" y="0"/>
              </a:cxn>
            </a:cxnLst>
            <a:rect l="0" t="0" r="r" b="b"/>
            <a:pathLst>
              <a:path w="496">
                <a:moveTo>
                  <a:pt x="496" y="0"/>
                </a:moveTo>
                <a:lnTo>
                  <a:pt x="0" y="0"/>
                </a:lnTo>
                <a:lnTo>
                  <a:pt x="0" y="0"/>
                </a:lnTo>
                <a:lnTo>
                  <a:pt x="4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p>
        </p:txBody>
      </p:sp>
      <p:sp>
        <p:nvSpPr>
          <p:cNvPr id="180" name="Rectangle 179">
            <a:extLst>
              <a:ext uri="{FF2B5EF4-FFF2-40B4-BE49-F238E27FC236}">
                <a16:creationId xmlns:a16="http://schemas.microsoft.com/office/drawing/2014/main" id="{F49F1D5A-22BD-4DAB-A9D4-4AD9BD4877CC}"/>
              </a:ext>
            </a:extLst>
          </p:cNvPr>
          <p:cNvSpPr/>
          <p:nvPr/>
        </p:nvSpPr>
        <p:spPr>
          <a:xfrm>
            <a:off x="7968" y="1009313"/>
            <a:ext cx="2922972" cy="2031325"/>
          </a:xfrm>
          <a:prstGeom prst="rect">
            <a:avLst/>
          </a:prstGeom>
        </p:spPr>
        <p:txBody>
          <a:bodyPr wrap="square" anchor="ctr">
            <a:spAutoFit/>
          </a:bodyPr>
          <a:lstStyle/>
          <a:p>
            <a:pPr algn="ctr"/>
            <a:r>
              <a:rPr lang="es-MX" sz="1400" i="1" dirty="0">
                <a:solidFill>
                  <a:schemeClr val="tx1">
                    <a:lumMod val="75000"/>
                    <a:lumOff val="25000"/>
                  </a:schemeClr>
                </a:solidFill>
              </a:rPr>
              <a:t>Los atributos</a:t>
            </a:r>
            <a:r>
              <a:rPr lang="es-MX" sz="1400" b="1" dirty="0">
                <a:solidFill>
                  <a:schemeClr val="tx1">
                    <a:lumMod val="75000"/>
                    <a:lumOff val="25000"/>
                  </a:schemeClr>
                </a:solidFill>
              </a:rPr>
              <a:t> </a:t>
            </a:r>
            <a:r>
              <a:rPr lang="es-MX" sz="1400" dirty="0">
                <a:solidFill>
                  <a:schemeClr val="tx1">
                    <a:lumMod val="75000"/>
                    <a:lumOff val="25000"/>
                  </a:schemeClr>
                </a:solidFill>
              </a:rPr>
              <a:t>frecuentemente usados en dimensiones con millones de registros son candidatos de crear una mini dimensión, incluso si no cambian frecuentemente</a:t>
            </a:r>
          </a:p>
          <a:p>
            <a:pPr marL="285750" indent="-285750" algn="ctr">
              <a:buFont typeface="Arial" panose="020B0604020202020204" pitchFamily="34" charset="0"/>
              <a:buChar char="•"/>
            </a:pPr>
            <a:r>
              <a:rPr lang="es-MX" sz="1400" dirty="0">
                <a:solidFill>
                  <a:schemeClr val="tx1">
                    <a:lumMod val="75000"/>
                    <a:lumOff val="25000"/>
                  </a:schemeClr>
                </a:solidFill>
              </a:rPr>
              <a:t>Las tablas de hechos contienen dos llaves foráneas, una a la dimensión base y otra a la mini dimensión</a:t>
            </a:r>
          </a:p>
        </p:txBody>
      </p:sp>
      <p:sp>
        <p:nvSpPr>
          <p:cNvPr id="181" name="Rectangle 180">
            <a:extLst>
              <a:ext uri="{FF2B5EF4-FFF2-40B4-BE49-F238E27FC236}">
                <a16:creationId xmlns:a16="http://schemas.microsoft.com/office/drawing/2014/main" id="{AC95BA53-FA99-49F4-955C-C9D432BD49C2}"/>
              </a:ext>
            </a:extLst>
          </p:cNvPr>
          <p:cNvSpPr/>
          <p:nvPr/>
        </p:nvSpPr>
        <p:spPr>
          <a:xfrm>
            <a:off x="49167" y="3089158"/>
            <a:ext cx="3059204" cy="954107"/>
          </a:xfrm>
          <a:prstGeom prst="rect">
            <a:avLst/>
          </a:prstGeom>
        </p:spPr>
        <p:txBody>
          <a:bodyPr wrap="square" anchor="ctr">
            <a:spAutoFit/>
          </a:bodyPr>
          <a:lstStyle/>
          <a:p>
            <a:pPr algn="ctr"/>
            <a:r>
              <a:rPr lang="es-MX" sz="1400" b="1" dirty="0">
                <a:solidFill>
                  <a:schemeClr val="tx1">
                    <a:lumMod val="75000"/>
                    <a:lumOff val="25000"/>
                  </a:schemeClr>
                </a:solidFill>
              </a:rPr>
              <a:t>Mini dimensión + tipo 1 </a:t>
            </a:r>
            <a:r>
              <a:rPr lang="es-MX" sz="1400" b="1" dirty="0" err="1">
                <a:solidFill>
                  <a:schemeClr val="tx1">
                    <a:lumMod val="75000"/>
                    <a:lumOff val="25000"/>
                  </a:schemeClr>
                </a:solidFill>
              </a:rPr>
              <a:t>outrigger</a:t>
            </a:r>
            <a:endParaRPr lang="es-MX" sz="1400" b="1" dirty="0">
              <a:solidFill>
                <a:schemeClr val="tx1">
                  <a:lumMod val="75000"/>
                  <a:lumOff val="25000"/>
                </a:schemeClr>
              </a:solidFill>
            </a:endParaRPr>
          </a:p>
          <a:p>
            <a:pPr algn="ctr"/>
            <a:r>
              <a:rPr lang="es-MX" sz="1400" dirty="0">
                <a:solidFill>
                  <a:schemeClr val="tx1">
                    <a:lumMod val="75000"/>
                    <a:lumOff val="25000"/>
                  </a:schemeClr>
                </a:solidFill>
              </a:rPr>
              <a:t>Consiste en tener una dimensión con el valor original, mas una mini dimensión con el valor mas actual.</a:t>
            </a:r>
          </a:p>
        </p:txBody>
      </p:sp>
      <p:sp>
        <p:nvSpPr>
          <p:cNvPr id="182" name="Rectangle 181">
            <a:extLst>
              <a:ext uri="{FF2B5EF4-FFF2-40B4-BE49-F238E27FC236}">
                <a16:creationId xmlns:a16="http://schemas.microsoft.com/office/drawing/2014/main" id="{BFEABB44-C2B3-4C1C-93DD-66B81223F82A}"/>
              </a:ext>
            </a:extLst>
          </p:cNvPr>
          <p:cNvSpPr/>
          <p:nvPr/>
        </p:nvSpPr>
        <p:spPr>
          <a:xfrm>
            <a:off x="222943" y="4382054"/>
            <a:ext cx="2625294" cy="307777"/>
          </a:xfrm>
          <a:prstGeom prst="rect">
            <a:avLst/>
          </a:prstGeom>
        </p:spPr>
        <p:txBody>
          <a:bodyPr wrap="square" anchor="ctr">
            <a:spAutoFit/>
          </a:bodyPr>
          <a:lstStyle/>
          <a:p>
            <a:pPr algn="ctr"/>
            <a:r>
              <a:rPr lang="es-MX" sz="1400" b="1" dirty="0">
                <a:solidFill>
                  <a:schemeClr val="tx1">
                    <a:lumMod val="75000"/>
                    <a:lumOff val="25000"/>
                  </a:schemeClr>
                </a:solidFill>
              </a:rPr>
              <a:t>Combinar tipo 2 con tipo 1</a:t>
            </a:r>
          </a:p>
        </p:txBody>
      </p:sp>
      <p:sp>
        <p:nvSpPr>
          <p:cNvPr id="183" name="Rectangle 182">
            <a:extLst>
              <a:ext uri="{FF2B5EF4-FFF2-40B4-BE49-F238E27FC236}">
                <a16:creationId xmlns:a16="http://schemas.microsoft.com/office/drawing/2014/main" id="{E9B3FDE3-F863-4CF8-89A8-F607560051B3}"/>
              </a:ext>
            </a:extLst>
          </p:cNvPr>
          <p:cNvSpPr/>
          <p:nvPr/>
        </p:nvSpPr>
        <p:spPr>
          <a:xfrm>
            <a:off x="386367" y="5461420"/>
            <a:ext cx="2461870" cy="307777"/>
          </a:xfrm>
          <a:prstGeom prst="rect">
            <a:avLst/>
          </a:prstGeom>
        </p:spPr>
        <p:txBody>
          <a:bodyPr wrap="square" anchor="ctr">
            <a:spAutoFit/>
          </a:bodyPr>
          <a:lstStyle/>
          <a:p>
            <a:pPr algn="ctr"/>
            <a:r>
              <a:rPr lang="es-MX" sz="1400" b="1" dirty="0">
                <a:solidFill>
                  <a:schemeClr val="tx1">
                    <a:lumMod val="75000"/>
                    <a:lumOff val="25000"/>
                  </a:schemeClr>
                </a:solidFill>
              </a:rPr>
              <a:t>Doble llave foránea</a:t>
            </a:r>
            <a:endParaRPr lang="es-MX" sz="1400" i="1" dirty="0">
              <a:solidFill>
                <a:schemeClr val="tx1">
                  <a:lumMod val="75000"/>
                  <a:lumOff val="25000"/>
                </a:schemeClr>
              </a:solidFill>
            </a:endParaRPr>
          </a:p>
        </p:txBody>
      </p:sp>
      <p:sp>
        <p:nvSpPr>
          <p:cNvPr id="197" name="Rectangle 196">
            <a:extLst>
              <a:ext uri="{FF2B5EF4-FFF2-40B4-BE49-F238E27FC236}">
                <a16:creationId xmlns:a16="http://schemas.microsoft.com/office/drawing/2014/main" id="{8DF2C3AD-3EDE-4ABC-8ECA-66859540BA06}"/>
              </a:ext>
            </a:extLst>
          </p:cNvPr>
          <p:cNvSpPr/>
          <p:nvPr/>
        </p:nvSpPr>
        <p:spPr>
          <a:xfrm>
            <a:off x="3024365" y="1625678"/>
            <a:ext cx="4346643" cy="1200329"/>
          </a:xfrm>
          <a:prstGeom prst="rect">
            <a:avLst/>
          </a:prstGeom>
        </p:spPr>
        <p:txBody>
          <a:bodyPr wrap="square" anchor="ctr">
            <a:spAutoFit/>
          </a:bodyPr>
          <a:lstStyle/>
          <a:p>
            <a:pPr algn="ctr"/>
            <a:r>
              <a:rPr lang="es-MX" sz="3600" dirty="0">
                <a:solidFill>
                  <a:schemeClr val="bg1"/>
                </a:solidFill>
              </a:rPr>
              <a:t>Tipo 4 Mini dimensión</a:t>
            </a:r>
          </a:p>
          <a:p>
            <a:pPr algn="ctr"/>
            <a:r>
              <a:rPr lang="es-MX" sz="3600" dirty="0">
                <a:solidFill>
                  <a:schemeClr val="bg1"/>
                </a:solidFill>
              </a:rPr>
              <a:t> </a:t>
            </a:r>
          </a:p>
        </p:txBody>
      </p:sp>
      <p:sp>
        <p:nvSpPr>
          <p:cNvPr id="198" name="Rectangle 197">
            <a:extLst>
              <a:ext uri="{FF2B5EF4-FFF2-40B4-BE49-F238E27FC236}">
                <a16:creationId xmlns:a16="http://schemas.microsoft.com/office/drawing/2014/main" id="{ED90B674-7888-4CE0-9673-97FC7FF05230}"/>
              </a:ext>
            </a:extLst>
          </p:cNvPr>
          <p:cNvSpPr/>
          <p:nvPr/>
        </p:nvSpPr>
        <p:spPr>
          <a:xfrm>
            <a:off x="4014511" y="2731909"/>
            <a:ext cx="2176739" cy="646331"/>
          </a:xfrm>
          <a:prstGeom prst="rect">
            <a:avLst/>
          </a:prstGeom>
        </p:spPr>
        <p:txBody>
          <a:bodyPr wrap="square" anchor="ctr">
            <a:spAutoFit/>
          </a:bodyPr>
          <a:lstStyle/>
          <a:p>
            <a:pPr algn="ctr"/>
            <a:r>
              <a:rPr lang="es-MX" sz="3600" dirty="0">
                <a:solidFill>
                  <a:schemeClr val="bg1"/>
                </a:solidFill>
              </a:rPr>
              <a:t>Tipo 5</a:t>
            </a:r>
          </a:p>
        </p:txBody>
      </p:sp>
      <p:sp>
        <p:nvSpPr>
          <p:cNvPr id="199" name="Rectangle 198">
            <a:extLst>
              <a:ext uri="{FF2B5EF4-FFF2-40B4-BE49-F238E27FC236}">
                <a16:creationId xmlns:a16="http://schemas.microsoft.com/office/drawing/2014/main" id="{ABF91A99-E39B-4325-A472-922F3B3BE46B}"/>
              </a:ext>
            </a:extLst>
          </p:cNvPr>
          <p:cNvSpPr/>
          <p:nvPr/>
        </p:nvSpPr>
        <p:spPr>
          <a:xfrm>
            <a:off x="4233075" y="3542683"/>
            <a:ext cx="1767675" cy="1200329"/>
          </a:xfrm>
          <a:prstGeom prst="rect">
            <a:avLst/>
          </a:prstGeom>
        </p:spPr>
        <p:txBody>
          <a:bodyPr wrap="square" anchor="ctr">
            <a:spAutoFit/>
          </a:bodyPr>
          <a:lstStyle/>
          <a:p>
            <a:pPr algn="ctr"/>
            <a:r>
              <a:rPr lang="es-MX" sz="3600" dirty="0">
                <a:solidFill>
                  <a:schemeClr val="bg1"/>
                </a:solidFill>
              </a:rPr>
              <a:t>Tipo 6 (2 + 1)</a:t>
            </a:r>
          </a:p>
        </p:txBody>
      </p:sp>
      <p:sp>
        <p:nvSpPr>
          <p:cNvPr id="200" name="Rectangle 199">
            <a:extLst>
              <a:ext uri="{FF2B5EF4-FFF2-40B4-BE49-F238E27FC236}">
                <a16:creationId xmlns:a16="http://schemas.microsoft.com/office/drawing/2014/main" id="{A2A8B7E2-42A1-4E10-997D-1CD07E776778}"/>
              </a:ext>
            </a:extLst>
          </p:cNvPr>
          <p:cNvSpPr/>
          <p:nvPr/>
        </p:nvSpPr>
        <p:spPr>
          <a:xfrm>
            <a:off x="4415550" y="4565045"/>
            <a:ext cx="1097122" cy="1200329"/>
          </a:xfrm>
          <a:prstGeom prst="rect">
            <a:avLst/>
          </a:prstGeom>
        </p:spPr>
        <p:txBody>
          <a:bodyPr wrap="square" anchor="ctr">
            <a:spAutoFit/>
          </a:bodyPr>
          <a:lstStyle/>
          <a:p>
            <a:pPr algn="ctr"/>
            <a:r>
              <a:rPr lang="es-MX" sz="3600" dirty="0">
                <a:solidFill>
                  <a:schemeClr val="bg1"/>
                </a:solidFill>
              </a:rPr>
              <a:t>Tipo 7</a:t>
            </a:r>
          </a:p>
        </p:txBody>
      </p:sp>
      <p:sp>
        <p:nvSpPr>
          <p:cNvPr id="201" name="Rectangle 200">
            <a:extLst>
              <a:ext uri="{FF2B5EF4-FFF2-40B4-BE49-F238E27FC236}">
                <a16:creationId xmlns:a16="http://schemas.microsoft.com/office/drawing/2014/main" id="{DA2170CF-0F06-4910-A257-AEA6F7545541}"/>
              </a:ext>
            </a:extLst>
          </p:cNvPr>
          <p:cNvSpPr/>
          <p:nvPr>
            <p:custDataLst>
              <p:tags r:id="rId1"/>
            </p:custDataLst>
          </p:nvPr>
        </p:nvSpPr>
        <p:spPr>
          <a:xfrm>
            <a:off x="7262889" y="1765673"/>
            <a:ext cx="3756938" cy="1169551"/>
          </a:xfrm>
          <a:prstGeom prst="rect">
            <a:avLst/>
          </a:prstGeom>
        </p:spPr>
        <p:txBody>
          <a:bodyPr wrap="square" anchor="ctr">
            <a:spAutoFit/>
          </a:bodyPr>
          <a:lstStyle/>
          <a:p>
            <a:pPr algn="r"/>
            <a:r>
              <a:rPr lang="es-MX" sz="1400" dirty="0">
                <a:solidFill>
                  <a:schemeClr val="tx1">
                    <a:lumMod val="75000"/>
                    <a:lumOff val="25000"/>
                  </a:schemeClr>
                </a:solidFill>
              </a:rPr>
              <a:t>Utilizada cuando tenemos un grupo de atributos en una dimensión que cambian rápidamente, este conjunto de atributos se separa para conformar una mini dimensión.</a:t>
            </a:r>
          </a:p>
          <a:p>
            <a:pPr marL="285750" indent="-285750" algn="r">
              <a:buFont typeface="Arial" panose="020B0604020202020204" pitchFamily="34" charset="0"/>
              <a:buChar char="•"/>
            </a:pPr>
            <a:r>
              <a:rPr lang="es-MX" sz="1400" dirty="0">
                <a:solidFill>
                  <a:schemeClr val="tx1">
                    <a:lumMod val="75000"/>
                    <a:lumOff val="25000"/>
                  </a:schemeClr>
                </a:solidFill>
              </a:rPr>
              <a:t>Requiere su propia llave primaria</a:t>
            </a:r>
          </a:p>
        </p:txBody>
      </p:sp>
      <p:sp>
        <p:nvSpPr>
          <p:cNvPr id="202" name="Rectangle 201">
            <a:extLst>
              <a:ext uri="{FF2B5EF4-FFF2-40B4-BE49-F238E27FC236}">
                <a16:creationId xmlns:a16="http://schemas.microsoft.com/office/drawing/2014/main" id="{A4D66ED6-9F90-427A-825C-C1E263E713A0}"/>
              </a:ext>
            </a:extLst>
          </p:cNvPr>
          <p:cNvSpPr/>
          <p:nvPr>
            <p:custDataLst>
              <p:tags r:id="rId2"/>
            </p:custDataLst>
          </p:nvPr>
        </p:nvSpPr>
        <p:spPr>
          <a:xfrm>
            <a:off x="6650235" y="3048333"/>
            <a:ext cx="4421301" cy="738664"/>
          </a:xfrm>
          <a:prstGeom prst="rect">
            <a:avLst/>
          </a:prstGeom>
        </p:spPr>
        <p:txBody>
          <a:bodyPr wrap="square" anchor="ctr">
            <a:spAutoFit/>
          </a:bodyPr>
          <a:lstStyle/>
          <a:p>
            <a:pPr algn="r"/>
            <a:r>
              <a:rPr lang="es-MX" sz="1400" dirty="0">
                <a:solidFill>
                  <a:schemeClr val="tx1">
                    <a:lumMod val="75000"/>
                    <a:lumOff val="25000"/>
                  </a:schemeClr>
                </a:solidFill>
              </a:rPr>
              <a:t>Esta técnica es utilizada para preservar la historia de los valores de los atributos y además ser capaz de generar reportes de acuerdo a los valores actuales </a:t>
            </a:r>
          </a:p>
        </p:txBody>
      </p:sp>
      <p:sp>
        <p:nvSpPr>
          <p:cNvPr id="203" name="Rectangle 202">
            <a:extLst>
              <a:ext uri="{FF2B5EF4-FFF2-40B4-BE49-F238E27FC236}">
                <a16:creationId xmlns:a16="http://schemas.microsoft.com/office/drawing/2014/main" id="{AA886E63-24B1-407E-8609-43FA84CED0A4}"/>
              </a:ext>
            </a:extLst>
          </p:cNvPr>
          <p:cNvSpPr/>
          <p:nvPr>
            <p:custDataLst>
              <p:tags r:id="rId3"/>
            </p:custDataLst>
          </p:nvPr>
        </p:nvSpPr>
        <p:spPr>
          <a:xfrm>
            <a:off x="6251629" y="3910386"/>
            <a:ext cx="4627861" cy="1169551"/>
          </a:xfrm>
          <a:prstGeom prst="rect">
            <a:avLst/>
          </a:prstGeom>
        </p:spPr>
        <p:txBody>
          <a:bodyPr wrap="square" anchor="ctr">
            <a:spAutoFit/>
          </a:bodyPr>
          <a:lstStyle/>
          <a:p>
            <a:pPr algn="r"/>
            <a:r>
              <a:rPr lang="es-MX" sz="1400" dirty="0">
                <a:solidFill>
                  <a:schemeClr val="tx1">
                    <a:lumMod val="75000"/>
                    <a:lumOff val="25000"/>
                  </a:schemeClr>
                </a:solidFill>
              </a:rPr>
              <a:t>Consiste en agregar atributos tipo 1 en una dimensión tipo 2, permite generar reportes preservando la historia y de acuerdo al valor mas actual, en este caso los atributos tipo 1 deben ser sobre escritos en todos los registros de la dimensión cada que se realiza una carga.</a:t>
            </a:r>
          </a:p>
        </p:txBody>
      </p:sp>
      <p:sp>
        <p:nvSpPr>
          <p:cNvPr id="204" name="Rectangle 203">
            <a:extLst>
              <a:ext uri="{FF2B5EF4-FFF2-40B4-BE49-F238E27FC236}">
                <a16:creationId xmlns:a16="http://schemas.microsoft.com/office/drawing/2014/main" id="{48DF4D82-E74D-441A-94C5-148A13A1300F}"/>
              </a:ext>
            </a:extLst>
          </p:cNvPr>
          <p:cNvSpPr/>
          <p:nvPr>
            <p:custDataLst>
              <p:tags r:id="rId4"/>
            </p:custDataLst>
          </p:nvPr>
        </p:nvSpPr>
        <p:spPr>
          <a:xfrm>
            <a:off x="5720940" y="5058890"/>
            <a:ext cx="3717527" cy="954107"/>
          </a:xfrm>
          <a:prstGeom prst="rect">
            <a:avLst/>
          </a:prstGeom>
        </p:spPr>
        <p:txBody>
          <a:bodyPr wrap="square" anchor="ctr">
            <a:spAutoFit/>
          </a:bodyPr>
          <a:lstStyle/>
          <a:p>
            <a:pPr algn="r"/>
            <a:r>
              <a:rPr lang="es-MX" sz="1400" dirty="0">
                <a:solidFill>
                  <a:schemeClr val="tx1">
                    <a:lumMod val="75000"/>
                    <a:lumOff val="25000"/>
                  </a:schemeClr>
                </a:solidFill>
              </a:rPr>
              <a:t>Es una técnica hibrida para generar reportes con la información histórica, así como la información mas reciente, combina los conceptos de la dimensión tipo 1 y el tipo 2 en una sola</a:t>
            </a:r>
          </a:p>
        </p:txBody>
      </p:sp>
      <p:grpSp>
        <p:nvGrpSpPr>
          <p:cNvPr id="2" name="Grupo 1">
            <a:extLst>
              <a:ext uri="{FF2B5EF4-FFF2-40B4-BE49-F238E27FC236}">
                <a16:creationId xmlns:a16="http://schemas.microsoft.com/office/drawing/2014/main" id="{8C3E8626-6762-4E4C-82E2-2F47657C21AF}"/>
              </a:ext>
            </a:extLst>
          </p:cNvPr>
          <p:cNvGrpSpPr/>
          <p:nvPr/>
        </p:nvGrpSpPr>
        <p:grpSpPr>
          <a:xfrm>
            <a:off x="11107520" y="1758789"/>
            <a:ext cx="1065348" cy="1067218"/>
            <a:chOff x="9442183" y="1818706"/>
            <a:chExt cx="1065348" cy="1067218"/>
          </a:xfrm>
        </p:grpSpPr>
        <p:sp>
          <p:nvSpPr>
            <p:cNvPr id="173" name="Oval 108">
              <a:extLst>
                <a:ext uri="{FF2B5EF4-FFF2-40B4-BE49-F238E27FC236}">
                  <a16:creationId xmlns:a16="http://schemas.microsoft.com/office/drawing/2014/main" id="{40EE2174-098F-4FCB-8A74-ED2410736F63}"/>
                </a:ext>
              </a:extLst>
            </p:cNvPr>
            <p:cNvSpPr>
              <a:spLocks noChangeArrowheads="1"/>
            </p:cNvSpPr>
            <p:nvPr/>
          </p:nvSpPr>
          <p:spPr bwMode="auto">
            <a:xfrm>
              <a:off x="9442183" y="1818706"/>
              <a:ext cx="1065348" cy="10672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6" name="Oval 108">
              <a:extLst>
                <a:ext uri="{FF2B5EF4-FFF2-40B4-BE49-F238E27FC236}">
                  <a16:creationId xmlns:a16="http://schemas.microsoft.com/office/drawing/2014/main" id="{E66FA866-2960-4242-AD2A-E4F5ADF642EF}"/>
                </a:ext>
              </a:extLst>
            </p:cNvPr>
            <p:cNvSpPr>
              <a:spLocks noChangeArrowheads="1"/>
            </p:cNvSpPr>
            <p:nvPr/>
          </p:nvSpPr>
          <p:spPr bwMode="auto">
            <a:xfrm>
              <a:off x="9529875" y="1906551"/>
              <a:ext cx="889963" cy="891527"/>
            </a:xfrm>
            <a:prstGeom prst="ellipse">
              <a:avLst/>
            </a:pr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205" name="Freeform 1671">
              <a:extLst>
                <a:ext uri="{FF2B5EF4-FFF2-40B4-BE49-F238E27FC236}">
                  <a16:creationId xmlns:a16="http://schemas.microsoft.com/office/drawing/2014/main" id="{42F8710A-FF3A-44D2-B961-F483E1894BD0}"/>
                </a:ext>
              </a:extLst>
            </p:cNvPr>
            <p:cNvSpPr>
              <a:spLocks noEditPoints="1"/>
            </p:cNvSpPr>
            <p:nvPr/>
          </p:nvSpPr>
          <p:spPr bwMode="auto">
            <a:xfrm>
              <a:off x="9831981" y="2209439"/>
              <a:ext cx="285750" cy="285750"/>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MX" dirty="0"/>
            </a:p>
          </p:txBody>
        </p:sp>
      </p:grpSp>
      <p:grpSp>
        <p:nvGrpSpPr>
          <p:cNvPr id="4" name="Grupo 3">
            <a:extLst>
              <a:ext uri="{FF2B5EF4-FFF2-40B4-BE49-F238E27FC236}">
                <a16:creationId xmlns:a16="http://schemas.microsoft.com/office/drawing/2014/main" id="{3143C4B5-3CC0-4C37-95A8-D645EBD3FF10}"/>
              </a:ext>
            </a:extLst>
          </p:cNvPr>
          <p:cNvGrpSpPr/>
          <p:nvPr/>
        </p:nvGrpSpPr>
        <p:grpSpPr>
          <a:xfrm>
            <a:off x="11071536" y="4065211"/>
            <a:ext cx="1065348" cy="1065348"/>
            <a:chOff x="9442183" y="3949403"/>
            <a:chExt cx="1065348" cy="1065348"/>
          </a:xfrm>
        </p:grpSpPr>
        <p:sp>
          <p:nvSpPr>
            <p:cNvPr id="175" name="Oval 110">
              <a:extLst>
                <a:ext uri="{FF2B5EF4-FFF2-40B4-BE49-F238E27FC236}">
                  <a16:creationId xmlns:a16="http://schemas.microsoft.com/office/drawing/2014/main" id="{83128D50-31C8-4E82-A701-17EAA3985DF8}"/>
                </a:ext>
              </a:extLst>
            </p:cNvPr>
            <p:cNvSpPr>
              <a:spLocks noChangeArrowheads="1"/>
            </p:cNvSpPr>
            <p:nvPr/>
          </p:nvSpPr>
          <p:spPr bwMode="auto">
            <a:xfrm>
              <a:off x="9442183" y="3949403"/>
              <a:ext cx="1065348" cy="106534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8" name="Oval 108">
              <a:extLst>
                <a:ext uri="{FF2B5EF4-FFF2-40B4-BE49-F238E27FC236}">
                  <a16:creationId xmlns:a16="http://schemas.microsoft.com/office/drawing/2014/main" id="{D56DA526-B4B1-4461-A8E9-3B8ABC2F806D}"/>
                </a:ext>
              </a:extLst>
            </p:cNvPr>
            <p:cNvSpPr>
              <a:spLocks noChangeArrowheads="1"/>
            </p:cNvSpPr>
            <p:nvPr/>
          </p:nvSpPr>
          <p:spPr bwMode="auto">
            <a:xfrm>
              <a:off x="9529875" y="4030708"/>
              <a:ext cx="889963" cy="891527"/>
            </a:xfrm>
            <a:prstGeom prst="ellipse">
              <a:avLst/>
            </a:pr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207" name="Freeform 1671">
              <a:extLst>
                <a:ext uri="{FF2B5EF4-FFF2-40B4-BE49-F238E27FC236}">
                  <a16:creationId xmlns:a16="http://schemas.microsoft.com/office/drawing/2014/main" id="{B8BF74A6-AB6B-4025-B2D3-F8512A0C2547}"/>
                </a:ext>
              </a:extLst>
            </p:cNvPr>
            <p:cNvSpPr>
              <a:spLocks noEditPoints="1"/>
            </p:cNvSpPr>
            <p:nvPr/>
          </p:nvSpPr>
          <p:spPr bwMode="auto">
            <a:xfrm>
              <a:off x="9831981" y="4333596"/>
              <a:ext cx="285750" cy="285750"/>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s-MX" dirty="0"/>
            </a:p>
          </p:txBody>
        </p:sp>
      </p:grpSp>
      <p:grpSp>
        <p:nvGrpSpPr>
          <p:cNvPr id="5" name="Grupo 4">
            <a:extLst>
              <a:ext uri="{FF2B5EF4-FFF2-40B4-BE49-F238E27FC236}">
                <a16:creationId xmlns:a16="http://schemas.microsoft.com/office/drawing/2014/main" id="{E055C411-0FC3-412C-B47C-02C26E2208B3}"/>
              </a:ext>
            </a:extLst>
          </p:cNvPr>
          <p:cNvGrpSpPr/>
          <p:nvPr/>
        </p:nvGrpSpPr>
        <p:grpSpPr>
          <a:xfrm>
            <a:off x="11068073" y="5163863"/>
            <a:ext cx="1065348" cy="1067218"/>
            <a:chOff x="9442183" y="5014751"/>
            <a:chExt cx="1065348" cy="1067218"/>
          </a:xfrm>
        </p:grpSpPr>
        <p:sp>
          <p:nvSpPr>
            <p:cNvPr id="172" name="Oval 107">
              <a:extLst>
                <a:ext uri="{FF2B5EF4-FFF2-40B4-BE49-F238E27FC236}">
                  <a16:creationId xmlns:a16="http://schemas.microsoft.com/office/drawing/2014/main" id="{5E7D63B6-A612-4137-B071-6BCEF56CA50B}"/>
                </a:ext>
              </a:extLst>
            </p:cNvPr>
            <p:cNvSpPr>
              <a:spLocks noChangeArrowheads="1"/>
            </p:cNvSpPr>
            <p:nvPr/>
          </p:nvSpPr>
          <p:spPr bwMode="auto">
            <a:xfrm>
              <a:off x="9442183" y="5014751"/>
              <a:ext cx="1065348" cy="106721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9" name="Oval 108">
              <a:extLst>
                <a:ext uri="{FF2B5EF4-FFF2-40B4-BE49-F238E27FC236}">
                  <a16:creationId xmlns:a16="http://schemas.microsoft.com/office/drawing/2014/main" id="{4B130F7F-E2FA-4320-B81F-64FD1D8BFAA1}"/>
                </a:ext>
              </a:extLst>
            </p:cNvPr>
            <p:cNvSpPr>
              <a:spLocks noChangeArrowheads="1"/>
            </p:cNvSpPr>
            <p:nvPr/>
          </p:nvSpPr>
          <p:spPr bwMode="auto">
            <a:xfrm>
              <a:off x="9529875" y="5096055"/>
              <a:ext cx="889963" cy="891527"/>
            </a:xfrm>
            <a:prstGeom prst="ellipse">
              <a:avLst/>
            </a:pr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208" name="Freeform 1671">
              <a:extLst>
                <a:ext uri="{FF2B5EF4-FFF2-40B4-BE49-F238E27FC236}">
                  <a16:creationId xmlns:a16="http://schemas.microsoft.com/office/drawing/2014/main" id="{586C428B-C893-4B3D-8DDF-D7BE4003A15D}"/>
                </a:ext>
              </a:extLst>
            </p:cNvPr>
            <p:cNvSpPr>
              <a:spLocks noEditPoints="1"/>
            </p:cNvSpPr>
            <p:nvPr/>
          </p:nvSpPr>
          <p:spPr bwMode="auto">
            <a:xfrm>
              <a:off x="9831981" y="5398943"/>
              <a:ext cx="285750" cy="285750"/>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s-MX" dirty="0"/>
            </a:p>
          </p:txBody>
        </p:sp>
      </p:grpSp>
      <p:grpSp>
        <p:nvGrpSpPr>
          <p:cNvPr id="3" name="Grupo 2">
            <a:extLst>
              <a:ext uri="{FF2B5EF4-FFF2-40B4-BE49-F238E27FC236}">
                <a16:creationId xmlns:a16="http://schemas.microsoft.com/office/drawing/2014/main" id="{6BC40727-080A-45E9-B883-951C110947FA}"/>
              </a:ext>
            </a:extLst>
          </p:cNvPr>
          <p:cNvGrpSpPr/>
          <p:nvPr/>
        </p:nvGrpSpPr>
        <p:grpSpPr>
          <a:xfrm>
            <a:off x="11107520" y="2976570"/>
            <a:ext cx="1065348" cy="1063480"/>
            <a:chOff x="9442183" y="2885923"/>
            <a:chExt cx="1065348" cy="1063480"/>
          </a:xfrm>
        </p:grpSpPr>
        <p:sp>
          <p:nvSpPr>
            <p:cNvPr id="174" name="Oval 109">
              <a:extLst>
                <a:ext uri="{FF2B5EF4-FFF2-40B4-BE49-F238E27FC236}">
                  <a16:creationId xmlns:a16="http://schemas.microsoft.com/office/drawing/2014/main" id="{09C0061A-6AAA-44B9-BDA8-44F99E48233B}"/>
                </a:ext>
              </a:extLst>
            </p:cNvPr>
            <p:cNvSpPr>
              <a:spLocks noChangeArrowheads="1"/>
            </p:cNvSpPr>
            <p:nvPr/>
          </p:nvSpPr>
          <p:spPr bwMode="auto">
            <a:xfrm>
              <a:off x="9442183" y="2885923"/>
              <a:ext cx="1065348" cy="106348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s-MX" dirty="0"/>
            </a:p>
          </p:txBody>
        </p:sp>
        <p:sp>
          <p:nvSpPr>
            <p:cNvPr id="177" name="Oval 108">
              <a:extLst>
                <a:ext uri="{FF2B5EF4-FFF2-40B4-BE49-F238E27FC236}">
                  <a16:creationId xmlns:a16="http://schemas.microsoft.com/office/drawing/2014/main" id="{C6A67520-2B18-4AA6-B49D-9AABD80F861B}"/>
                </a:ext>
              </a:extLst>
            </p:cNvPr>
            <p:cNvSpPr>
              <a:spLocks noChangeArrowheads="1"/>
            </p:cNvSpPr>
            <p:nvPr/>
          </p:nvSpPr>
          <p:spPr bwMode="auto">
            <a:xfrm>
              <a:off x="9529875" y="2973769"/>
              <a:ext cx="889963" cy="891527"/>
            </a:xfrm>
            <a:prstGeom prst="ellipse">
              <a:avLst/>
            </a:pr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s-MX" dirty="0"/>
            </a:p>
          </p:txBody>
        </p:sp>
        <p:sp>
          <p:nvSpPr>
            <p:cNvPr id="75" name="Freeform 1671">
              <a:extLst>
                <a:ext uri="{FF2B5EF4-FFF2-40B4-BE49-F238E27FC236}">
                  <a16:creationId xmlns:a16="http://schemas.microsoft.com/office/drawing/2014/main" id="{D9DC6529-1F3A-4C56-8743-BB3B2496A0BF}"/>
                </a:ext>
              </a:extLst>
            </p:cNvPr>
            <p:cNvSpPr>
              <a:spLocks noEditPoints="1"/>
            </p:cNvSpPr>
            <p:nvPr/>
          </p:nvSpPr>
          <p:spPr bwMode="auto">
            <a:xfrm>
              <a:off x="9831981" y="3274788"/>
              <a:ext cx="285750" cy="285750"/>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s-MX" dirty="0"/>
            </a:p>
          </p:txBody>
        </p:sp>
      </p:grpSp>
    </p:spTree>
    <p:extLst>
      <p:ext uri="{BB962C8B-B14F-4D97-AF65-F5344CB8AC3E}">
        <p14:creationId xmlns:p14="http://schemas.microsoft.com/office/powerpoint/2010/main" val="7079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r>
              <a:rPr lang="en-US" dirty="0"/>
              <a:t> </a:t>
            </a:r>
            <a:r>
              <a:rPr lang="en-US" dirty="0" err="1"/>
              <a:t>dimensión</a:t>
            </a:r>
            <a:r>
              <a:rPr lang="en-US" dirty="0"/>
              <a:t> </a:t>
            </a:r>
            <a:r>
              <a:rPr lang="en-US" dirty="0" err="1"/>
              <a:t>tipo</a:t>
            </a:r>
            <a:r>
              <a:rPr lang="en-US" dirty="0"/>
              <a:t> 1</a:t>
            </a:r>
          </a:p>
        </p:txBody>
      </p:sp>
      <p:pic>
        <p:nvPicPr>
          <p:cNvPr id="6" name="Imagen 5">
            <a:extLst>
              <a:ext uri="{FF2B5EF4-FFF2-40B4-BE49-F238E27FC236}">
                <a16:creationId xmlns:a16="http://schemas.microsoft.com/office/drawing/2014/main" id="{AC64A508-94F3-47C9-BCE6-6EEF3C8C197A}"/>
              </a:ext>
            </a:extLst>
          </p:cNvPr>
          <p:cNvPicPr>
            <a:picLocks noChangeAspect="1"/>
          </p:cNvPicPr>
          <p:nvPr/>
        </p:nvPicPr>
        <p:blipFill>
          <a:blip r:embed="rId2"/>
          <a:stretch>
            <a:fillRect/>
          </a:stretch>
        </p:blipFill>
        <p:spPr>
          <a:xfrm>
            <a:off x="1261180" y="1825625"/>
            <a:ext cx="9669639" cy="4351338"/>
          </a:xfrm>
          <a:prstGeom prst="rect">
            <a:avLst/>
          </a:prstGeom>
          <a:noFill/>
        </p:spPr>
      </p:pic>
    </p:spTree>
    <p:extLst>
      <p:ext uri="{BB962C8B-B14F-4D97-AF65-F5344CB8AC3E}">
        <p14:creationId xmlns:p14="http://schemas.microsoft.com/office/powerpoint/2010/main" val="1573212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r>
              <a:rPr lang="en-US" dirty="0"/>
              <a:t> </a:t>
            </a:r>
            <a:r>
              <a:rPr lang="en-US" dirty="0" err="1"/>
              <a:t>dimensión</a:t>
            </a:r>
            <a:r>
              <a:rPr lang="en-US" dirty="0"/>
              <a:t> </a:t>
            </a:r>
            <a:r>
              <a:rPr lang="en-US" dirty="0" err="1"/>
              <a:t>tipo</a:t>
            </a:r>
            <a:r>
              <a:rPr lang="en-US" dirty="0"/>
              <a:t> 2</a:t>
            </a:r>
          </a:p>
        </p:txBody>
      </p:sp>
      <p:pic>
        <p:nvPicPr>
          <p:cNvPr id="3" name="Imagen 2">
            <a:extLst>
              <a:ext uri="{FF2B5EF4-FFF2-40B4-BE49-F238E27FC236}">
                <a16:creationId xmlns:a16="http://schemas.microsoft.com/office/drawing/2014/main" id="{4C07CAF1-94FF-4C92-8EA3-7419A967A1D5}"/>
              </a:ext>
            </a:extLst>
          </p:cNvPr>
          <p:cNvPicPr>
            <a:picLocks noChangeAspect="1"/>
          </p:cNvPicPr>
          <p:nvPr/>
        </p:nvPicPr>
        <p:blipFill>
          <a:blip r:embed="rId2"/>
          <a:stretch>
            <a:fillRect/>
          </a:stretch>
        </p:blipFill>
        <p:spPr>
          <a:xfrm>
            <a:off x="1151295" y="1825625"/>
            <a:ext cx="9889410" cy="4351338"/>
          </a:xfrm>
          <a:prstGeom prst="rect">
            <a:avLst/>
          </a:prstGeom>
          <a:noFill/>
        </p:spPr>
      </p:pic>
    </p:spTree>
    <p:extLst>
      <p:ext uri="{BB962C8B-B14F-4D97-AF65-F5344CB8AC3E}">
        <p14:creationId xmlns:p14="http://schemas.microsoft.com/office/powerpoint/2010/main" val="3189945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r>
              <a:rPr lang="en-US" dirty="0"/>
              <a:t> </a:t>
            </a:r>
            <a:r>
              <a:rPr lang="en-US" dirty="0" err="1"/>
              <a:t>dimensión</a:t>
            </a:r>
            <a:r>
              <a:rPr lang="en-US" dirty="0"/>
              <a:t> </a:t>
            </a:r>
            <a:r>
              <a:rPr lang="en-US" dirty="0" err="1"/>
              <a:t>tipo</a:t>
            </a:r>
            <a:r>
              <a:rPr lang="en-US" dirty="0"/>
              <a:t> 3</a:t>
            </a:r>
          </a:p>
        </p:txBody>
      </p:sp>
      <p:pic>
        <p:nvPicPr>
          <p:cNvPr id="4" name="Imagen 3">
            <a:extLst>
              <a:ext uri="{FF2B5EF4-FFF2-40B4-BE49-F238E27FC236}">
                <a16:creationId xmlns:a16="http://schemas.microsoft.com/office/drawing/2014/main" id="{C93F6371-B4EB-4DF1-AE83-C7B251511DAB}"/>
              </a:ext>
            </a:extLst>
          </p:cNvPr>
          <p:cNvPicPr>
            <a:picLocks noChangeAspect="1"/>
          </p:cNvPicPr>
          <p:nvPr/>
        </p:nvPicPr>
        <p:blipFill>
          <a:blip r:embed="rId2"/>
          <a:stretch>
            <a:fillRect/>
          </a:stretch>
        </p:blipFill>
        <p:spPr>
          <a:xfrm>
            <a:off x="838200" y="2121630"/>
            <a:ext cx="10515600" cy="3759327"/>
          </a:xfrm>
          <a:prstGeom prst="rect">
            <a:avLst/>
          </a:prstGeom>
          <a:noFill/>
        </p:spPr>
      </p:pic>
    </p:spTree>
    <p:extLst>
      <p:ext uri="{BB962C8B-B14F-4D97-AF65-F5344CB8AC3E}">
        <p14:creationId xmlns:p14="http://schemas.microsoft.com/office/powerpoint/2010/main" val="318634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r>
              <a:rPr lang="en-US" dirty="0"/>
              <a:t> </a:t>
            </a:r>
            <a:r>
              <a:rPr lang="en-US" dirty="0" err="1"/>
              <a:t>dimensión</a:t>
            </a:r>
            <a:r>
              <a:rPr lang="en-US" dirty="0"/>
              <a:t> </a:t>
            </a:r>
            <a:r>
              <a:rPr lang="en-US" dirty="0" err="1"/>
              <a:t>tipo</a:t>
            </a:r>
            <a:r>
              <a:rPr lang="en-US" dirty="0"/>
              <a:t> 4</a:t>
            </a:r>
          </a:p>
        </p:txBody>
      </p:sp>
      <p:pic>
        <p:nvPicPr>
          <p:cNvPr id="7" name="Imagen 6">
            <a:extLst>
              <a:ext uri="{FF2B5EF4-FFF2-40B4-BE49-F238E27FC236}">
                <a16:creationId xmlns:a16="http://schemas.microsoft.com/office/drawing/2014/main" id="{7DF8CCDA-AAE9-4F92-A575-C5259182B279}"/>
              </a:ext>
            </a:extLst>
          </p:cNvPr>
          <p:cNvPicPr>
            <a:picLocks noChangeAspect="1"/>
          </p:cNvPicPr>
          <p:nvPr/>
        </p:nvPicPr>
        <p:blipFill>
          <a:blip r:embed="rId2"/>
          <a:stretch>
            <a:fillRect/>
          </a:stretch>
        </p:blipFill>
        <p:spPr>
          <a:xfrm>
            <a:off x="946486" y="1825625"/>
            <a:ext cx="10299028" cy="4351338"/>
          </a:xfrm>
          <a:prstGeom prst="rect">
            <a:avLst/>
          </a:prstGeom>
          <a:noFill/>
        </p:spPr>
      </p:pic>
    </p:spTree>
    <p:extLst>
      <p:ext uri="{BB962C8B-B14F-4D97-AF65-F5344CB8AC3E}">
        <p14:creationId xmlns:p14="http://schemas.microsoft.com/office/powerpoint/2010/main" val="317433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r>
              <a:rPr lang="en-US" dirty="0"/>
              <a:t> </a:t>
            </a:r>
            <a:r>
              <a:rPr lang="en-US" dirty="0" err="1"/>
              <a:t>dimensión</a:t>
            </a:r>
            <a:r>
              <a:rPr lang="en-US" dirty="0"/>
              <a:t> </a:t>
            </a:r>
            <a:r>
              <a:rPr lang="en-US" dirty="0" err="1"/>
              <a:t>tipo</a:t>
            </a:r>
            <a:r>
              <a:rPr lang="en-US" dirty="0"/>
              <a:t> 5</a:t>
            </a:r>
          </a:p>
        </p:txBody>
      </p:sp>
      <p:pic>
        <p:nvPicPr>
          <p:cNvPr id="3" name="Imagen 2">
            <a:extLst>
              <a:ext uri="{FF2B5EF4-FFF2-40B4-BE49-F238E27FC236}">
                <a16:creationId xmlns:a16="http://schemas.microsoft.com/office/drawing/2014/main" id="{AD1DB6E2-2679-47E0-8597-89AFCF803498}"/>
              </a:ext>
            </a:extLst>
          </p:cNvPr>
          <p:cNvPicPr>
            <a:picLocks noChangeAspect="1"/>
          </p:cNvPicPr>
          <p:nvPr/>
        </p:nvPicPr>
        <p:blipFill>
          <a:blip r:embed="rId2"/>
          <a:stretch>
            <a:fillRect/>
          </a:stretch>
        </p:blipFill>
        <p:spPr>
          <a:xfrm>
            <a:off x="1990963" y="1825625"/>
            <a:ext cx="8210074" cy="4351338"/>
          </a:xfrm>
          <a:prstGeom prst="rect">
            <a:avLst/>
          </a:prstGeom>
          <a:noFill/>
        </p:spPr>
      </p:pic>
    </p:spTree>
    <p:extLst>
      <p:ext uri="{BB962C8B-B14F-4D97-AF65-F5344CB8AC3E}">
        <p14:creationId xmlns:p14="http://schemas.microsoft.com/office/powerpoint/2010/main" val="2104242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r>
              <a:rPr lang="en-US" dirty="0"/>
              <a:t> </a:t>
            </a:r>
            <a:r>
              <a:rPr lang="en-US" dirty="0" err="1"/>
              <a:t>dimensión</a:t>
            </a:r>
            <a:r>
              <a:rPr lang="en-US" dirty="0"/>
              <a:t> </a:t>
            </a:r>
            <a:r>
              <a:rPr lang="en-US" dirty="0" err="1"/>
              <a:t>tipo</a:t>
            </a:r>
            <a:r>
              <a:rPr lang="en-US" dirty="0"/>
              <a:t> 6</a:t>
            </a:r>
          </a:p>
        </p:txBody>
      </p:sp>
      <p:pic>
        <p:nvPicPr>
          <p:cNvPr id="4" name="Imagen 3">
            <a:extLst>
              <a:ext uri="{FF2B5EF4-FFF2-40B4-BE49-F238E27FC236}">
                <a16:creationId xmlns:a16="http://schemas.microsoft.com/office/drawing/2014/main" id="{006C7D55-A9C2-44BD-9983-E5FC8C87F4D7}"/>
              </a:ext>
            </a:extLst>
          </p:cNvPr>
          <p:cNvPicPr>
            <a:picLocks noChangeAspect="1"/>
          </p:cNvPicPr>
          <p:nvPr/>
        </p:nvPicPr>
        <p:blipFill>
          <a:blip r:embed="rId2"/>
          <a:stretch>
            <a:fillRect/>
          </a:stretch>
        </p:blipFill>
        <p:spPr>
          <a:xfrm>
            <a:off x="838200" y="2529109"/>
            <a:ext cx="10515600" cy="2944369"/>
          </a:xfrm>
          <a:prstGeom prst="rect">
            <a:avLst/>
          </a:prstGeom>
          <a:noFill/>
        </p:spPr>
      </p:pic>
    </p:spTree>
    <p:extLst>
      <p:ext uri="{BB962C8B-B14F-4D97-AF65-F5344CB8AC3E}">
        <p14:creationId xmlns:p14="http://schemas.microsoft.com/office/powerpoint/2010/main" val="691544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r>
              <a:rPr lang="en-US" dirty="0"/>
              <a:t> </a:t>
            </a:r>
            <a:r>
              <a:rPr lang="en-US" dirty="0" err="1"/>
              <a:t>dimensión</a:t>
            </a:r>
            <a:r>
              <a:rPr lang="en-US" dirty="0"/>
              <a:t> </a:t>
            </a:r>
            <a:r>
              <a:rPr lang="en-US" dirty="0" err="1"/>
              <a:t>tipo</a:t>
            </a:r>
            <a:r>
              <a:rPr lang="en-US" dirty="0"/>
              <a:t> 7</a:t>
            </a:r>
          </a:p>
        </p:txBody>
      </p:sp>
      <p:pic>
        <p:nvPicPr>
          <p:cNvPr id="3" name="Imagen 2">
            <a:extLst>
              <a:ext uri="{FF2B5EF4-FFF2-40B4-BE49-F238E27FC236}">
                <a16:creationId xmlns:a16="http://schemas.microsoft.com/office/drawing/2014/main" id="{A437256D-95C9-46B9-861A-09FCFA05B155}"/>
              </a:ext>
            </a:extLst>
          </p:cNvPr>
          <p:cNvPicPr>
            <a:picLocks noChangeAspect="1"/>
          </p:cNvPicPr>
          <p:nvPr/>
        </p:nvPicPr>
        <p:blipFill>
          <a:blip r:embed="rId2"/>
          <a:stretch>
            <a:fillRect/>
          </a:stretch>
        </p:blipFill>
        <p:spPr>
          <a:xfrm>
            <a:off x="2998962" y="1825625"/>
            <a:ext cx="6194075" cy="4351338"/>
          </a:xfrm>
          <a:prstGeom prst="rect">
            <a:avLst/>
          </a:prstGeom>
          <a:noFill/>
        </p:spPr>
      </p:pic>
    </p:spTree>
    <p:extLst>
      <p:ext uri="{BB962C8B-B14F-4D97-AF65-F5344CB8AC3E}">
        <p14:creationId xmlns:p14="http://schemas.microsoft.com/office/powerpoint/2010/main" val="129717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dirty="0" err="1"/>
              <a:t>Modelado</a:t>
            </a:r>
            <a:r>
              <a:rPr lang="en-US" dirty="0"/>
              <a:t> dimensional – </a:t>
            </a:r>
            <a:r>
              <a:rPr lang="en-US" dirty="0" err="1"/>
              <a:t>Conceptos</a:t>
            </a:r>
            <a:r>
              <a:rPr lang="en-US" dirty="0"/>
              <a:t> </a:t>
            </a:r>
            <a:r>
              <a:rPr lang="en-US" dirty="0" err="1"/>
              <a:t>fundamentales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1" y="1834013"/>
            <a:ext cx="7957656" cy="4351338"/>
          </a:xfrm>
        </p:spPr>
        <p:txBody>
          <a:bodyPr>
            <a:normAutofit/>
          </a:bodyPr>
          <a:lstStyle/>
          <a:p>
            <a:pPr marL="0" indent="0" algn="ctr">
              <a:buNone/>
            </a:pPr>
            <a:r>
              <a:rPr lang="es-MX" dirty="0"/>
              <a:t>Un proyecto de este tipo debe comenzar con:</a:t>
            </a:r>
          </a:p>
          <a:p>
            <a:pPr lvl="1"/>
            <a:r>
              <a:rPr lang="es-MX" dirty="0"/>
              <a:t>Entender las necesidades del negocio</a:t>
            </a:r>
          </a:p>
          <a:p>
            <a:pPr lvl="1"/>
            <a:r>
              <a:rPr lang="es-MX" dirty="0"/>
              <a:t>Entender el contexto de las fuentes de datos</a:t>
            </a:r>
          </a:p>
          <a:p>
            <a:pPr lvl="1"/>
            <a:r>
              <a:rPr lang="es-MX" dirty="0"/>
              <a:t>Realizar reuniones con representantes del negocio para entender:</a:t>
            </a:r>
          </a:p>
          <a:p>
            <a:pPr lvl="2"/>
            <a:r>
              <a:rPr lang="es-MX" dirty="0"/>
              <a:t>Procesos de negocio, sus objetivos y sus principales indicadores</a:t>
            </a:r>
          </a:p>
          <a:p>
            <a:pPr lvl="2"/>
            <a:r>
              <a:rPr lang="es-MX" dirty="0"/>
              <a:t>Procesos de negocio en los que se involucra la toma de decisiones</a:t>
            </a:r>
          </a:p>
          <a:p>
            <a:pPr lvl="2"/>
            <a:r>
              <a:rPr lang="es-MX" dirty="0"/>
              <a:t>Procesos de negocio en los que existen necesidades analíticas u es posible implementar alguna</a:t>
            </a:r>
          </a:p>
          <a:p>
            <a:endParaRPr lang="es-MX" dirty="0"/>
          </a:p>
        </p:txBody>
      </p:sp>
      <p:pic>
        <p:nvPicPr>
          <p:cNvPr id="9" name="Imagen 8" descr="Imagen que contiene persona, tabla, gente, hombre&#10;&#10;Descripción generada automáticamente">
            <a:extLst>
              <a:ext uri="{FF2B5EF4-FFF2-40B4-BE49-F238E27FC236}">
                <a16:creationId xmlns:a16="http://schemas.microsoft.com/office/drawing/2014/main" id="{351A9C91-7B24-4F38-818E-8A6A1A8CB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549" y="2753604"/>
            <a:ext cx="2466975" cy="1847850"/>
          </a:xfrm>
          <a:prstGeom prst="rect">
            <a:avLst/>
          </a:prstGeom>
        </p:spPr>
      </p:pic>
    </p:spTree>
    <p:extLst>
      <p:ext uri="{BB962C8B-B14F-4D97-AF65-F5344CB8AC3E}">
        <p14:creationId xmlns:p14="http://schemas.microsoft.com/office/powerpoint/2010/main" val="207802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endParaRPr lang="en-US" dirty="0"/>
          </a:p>
        </p:txBody>
      </p:sp>
      <p:sp>
        <p:nvSpPr>
          <p:cNvPr id="4" name="CuadroTexto 3">
            <a:extLst>
              <a:ext uri="{FF2B5EF4-FFF2-40B4-BE49-F238E27FC236}">
                <a16:creationId xmlns:a16="http://schemas.microsoft.com/office/drawing/2014/main" id="{AF8E75C0-5C96-4766-9BB4-C14A8888DC94}"/>
              </a:ext>
            </a:extLst>
          </p:cNvPr>
          <p:cNvSpPr txBox="1"/>
          <p:nvPr/>
        </p:nvSpPr>
        <p:spPr>
          <a:xfrm>
            <a:off x="1371601" y="2828835"/>
            <a:ext cx="4465319" cy="2308324"/>
          </a:xfrm>
          <a:prstGeom prst="rect">
            <a:avLst/>
          </a:prstGeom>
          <a:noFill/>
        </p:spPr>
        <p:txBody>
          <a:bodyPr wrap="square" rtlCol="0">
            <a:spAutoFit/>
          </a:bodyPr>
          <a:lstStyle/>
          <a:p>
            <a:r>
              <a:rPr lang="es-MX" dirty="0"/>
              <a:t>Trabajamos en una empresa de comestibles. La empresa posee 100 tiendas a lo largo de 5 estados.</a:t>
            </a:r>
          </a:p>
          <a:p>
            <a:r>
              <a:rPr lang="es-MX" dirty="0"/>
              <a:t>Cada tienda posee las siguientes áreas, comida, congelados, periódicos, carne, </a:t>
            </a:r>
            <a:r>
              <a:rPr lang="es-MX" dirty="0" err="1"/>
              <a:t>pasteleria</a:t>
            </a:r>
            <a:r>
              <a:rPr lang="es-MX" dirty="0"/>
              <a:t>, flores, productos de belleza.</a:t>
            </a:r>
          </a:p>
          <a:p>
            <a:r>
              <a:rPr lang="es-MX" dirty="0"/>
              <a:t>Cada tienda posee aproximadamente 60,000 productos distintos.</a:t>
            </a:r>
          </a:p>
        </p:txBody>
      </p:sp>
      <p:sp>
        <p:nvSpPr>
          <p:cNvPr id="6" name="CuadroTexto 5">
            <a:extLst>
              <a:ext uri="{FF2B5EF4-FFF2-40B4-BE49-F238E27FC236}">
                <a16:creationId xmlns:a16="http://schemas.microsoft.com/office/drawing/2014/main" id="{A163ADB6-B4CF-459C-99B0-5C683023A322}"/>
              </a:ext>
            </a:extLst>
          </p:cNvPr>
          <p:cNvSpPr txBox="1"/>
          <p:nvPr/>
        </p:nvSpPr>
        <p:spPr>
          <a:xfrm>
            <a:off x="7132320" y="553720"/>
            <a:ext cx="4221480" cy="5632311"/>
          </a:xfrm>
          <a:prstGeom prst="rect">
            <a:avLst/>
          </a:prstGeom>
          <a:solidFill>
            <a:schemeClr val="bg1">
              <a:lumMod val="75000"/>
            </a:schemeClr>
          </a:solidFill>
        </p:spPr>
        <p:txBody>
          <a:bodyPr wrap="square" rtlCol="0">
            <a:spAutoFit/>
          </a:bodyPr>
          <a:lstStyle/>
          <a:p>
            <a:r>
              <a:rPr lang="es-MX" dirty="0"/>
              <a:t>Ticket</a:t>
            </a:r>
          </a:p>
          <a:p>
            <a:endParaRPr lang="es-MX" dirty="0"/>
          </a:p>
          <a:p>
            <a:r>
              <a:rPr lang="es-MX" dirty="0"/>
              <a:t>Tienda numero 002</a:t>
            </a:r>
          </a:p>
          <a:p>
            <a:r>
              <a:rPr lang="es-MX" dirty="0"/>
              <a:t>Cajero: 00020/Alan</a:t>
            </a:r>
          </a:p>
          <a:p>
            <a:endParaRPr lang="es-MX" dirty="0"/>
          </a:p>
          <a:p>
            <a:r>
              <a:rPr lang="es-MX" dirty="0"/>
              <a:t>0033252345  Pan de caja     1 	50</a:t>
            </a:r>
          </a:p>
          <a:p>
            <a:r>
              <a:rPr lang="es-MX" dirty="0"/>
              <a:t>2120201195  Coca dietética  1            142.5</a:t>
            </a:r>
          </a:p>
          <a:p>
            <a:r>
              <a:rPr lang="es-MX" dirty="0"/>
              <a:t>		     ahorra $7.5 de 150</a:t>
            </a:r>
          </a:p>
          <a:p>
            <a:r>
              <a:rPr lang="es-MX" dirty="0"/>
              <a:t>0004234444	Pasta dental     1	35</a:t>
            </a:r>
          </a:p>
          <a:p>
            <a:r>
              <a:rPr lang="es-MX" dirty="0"/>
              <a:t>9321235555	Leche entera    1	23</a:t>
            </a:r>
          </a:p>
          <a:p>
            <a:endParaRPr lang="es-MX" dirty="0"/>
          </a:p>
          <a:p>
            <a:r>
              <a:rPr lang="es-MX" dirty="0"/>
              <a:t>Total		251.5</a:t>
            </a:r>
          </a:p>
          <a:p>
            <a:endParaRPr lang="es-MX" dirty="0"/>
          </a:p>
          <a:p>
            <a:r>
              <a:rPr lang="es-MX" dirty="0"/>
              <a:t>Efectivo 258</a:t>
            </a:r>
          </a:p>
          <a:p>
            <a:r>
              <a:rPr lang="es-MX" dirty="0"/>
              <a:t>Artículos vendidos 4</a:t>
            </a:r>
          </a:p>
          <a:p>
            <a:endParaRPr lang="es-MX" dirty="0"/>
          </a:p>
          <a:p>
            <a:r>
              <a:rPr lang="es-MX" dirty="0"/>
              <a:t>Numero de transacción 649   01-01-2020 20:04</a:t>
            </a:r>
          </a:p>
          <a:p>
            <a:endParaRPr lang="es-MX" dirty="0"/>
          </a:p>
          <a:p>
            <a:endParaRPr lang="es-MX" dirty="0"/>
          </a:p>
        </p:txBody>
      </p:sp>
    </p:spTree>
    <p:extLst>
      <p:ext uri="{BB962C8B-B14F-4D97-AF65-F5344CB8AC3E}">
        <p14:creationId xmlns:p14="http://schemas.microsoft.com/office/powerpoint/2010/main" val="3826745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endParaRPr lang="en-US" dirty="0"/>
          </a:p>
        </p:txBody>
      </p:sp>
      <p:sp>
        <p:nvSpPr>
          <p:cNvPr id="4" name="CuadroTexto 3">
            <a:extLst>
              <a:ext uri="{FF2B5EF4-FFF2-40B4-BE49-F238E27FC236}">
                <a16:creationId xmlns:a16="http://schemas.microsoft.com/office/drawing/2014/main" id="{AF8E75C0-5C96-4766-9BB4-C14A8888DC94}"/>
              </a:ext>
            </a:extLst>
          </p:cNvPr>
          <p:cNvSpPr txBox="1"/>
          <p:nvPr/>
        </p:nvSpPr>
        <p:spPr>
          <a:xfrm>
            <a:off x="1341121" y="1640115"/>
            <a:ext cx="10373359" cy="3416320"/>
          </a:xfrm>
          <a:prstGeom prst="rect">
            <a:avLst/>
          </a:prstGeom>
          <a:noFill/>
        </p:spPr>
        <p:txBody>
          <a:bodyPr wrap="square" rtlCol="0">
            <a:spAutoFit/>
          </a:bodyPr>
          <a:lstStyle/>
          <a:p>
            <a:r>
              <a:rPr lang="es-MX" dirty="0"/>
              <a:t>1 – El proceso de negocio</a:t>
            </a:r>
          </a:p>
          <a:p>
            <a:r>
              <a:rPr lang="es-MX" dirty="0"/>
              <a:t>Modelar las transacciones de venta en las tiendas</a:t>
            </a:r>
          </a:p>
          <a:p>
            <a:endParaRPr lang="es-MX" dirty="0"/>
          </a:p>
          <a:p>
            <a:r>
              <a:rPr lang="es-MX" dirty="0"/>
              <a:t>2- Definir el Grano</a:t>
            </a:r>
          </a:p>
          <a:p>
            <a:r>
              <a:rPr lang="es-MX" dirty="0"/>
              <a:t>Se desea modelar el proceso de venta a nivel atómico</a:t>
            </a:r>
          </a:p>
          <a:p>
            <a:endParaRPr lang="es-MX" dirty="0"/>
          </a:p>
          <a:p>
            <a:r>
              <a:rPr lang="es-MX" dirty="0"/>
              <a:t>3- Identificar las dimensiones</a:t>
            </a:r>
          </a:p>
          <a:p>
            <a:r>
              <a:rPr lang="es-MX" dirty="0"/>
              <a:t>Fecha, producto, tienda, cajero, método de pago, transacción, promoción.</a:t>
            </a:r>
          </a:p>
          <a:p>
            <a:endParaRPr lang="es-MX" dirty="0"/>
          </a:p>
          <a:p>
            <a:r>
              <a:rPr lang="es-MX" dirty="0"/>
              <a:t>4. – Identificar los hechos</a:t>
            </a:r>
          </a:p>
          <a:p>
            <a:r>
              <a:rPr lang="es-MX" dirty="0"/>
              <a:t>Monto descontado, cantidad de productos, monto original, transacción</a:t>
            </a:r>
          </a:p>
          <a:p>
            <a:endParaRPr lang="es-MX" dirty="0"/>
          </a:p>
        </p:txBody>
      </p:sp>
    </p:spTree>
    <p:extLst>
      <p:ext uri="{BB962C8B-B14F-4D97-AF65-F5344CB8AC3E}">
        <p14:creationId xmlns:p14="http://schemas.microsoft.com/office/powerpoint/2010/main" val="1099560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E4A9C6-B8CE-B0B0-6EAF-C237A786626F}"/>
              </a:ext>
            </a:extLst>
          </p:cNvPr>
          <p:cNvSpPr>
            <a:spLocks noGrp="1"/>
          </p:cNvSpPr>
          <p:nvPr>
            <p:ph type="title"/>
          </p:nvPr>
        </p:nvSpPr>
        <p:spPr>
          <a:xfrm>
            <a:off x="838200" y="365125"/>
            <a:ext cx="10515600" cy="1325563"/>
          </a:xfrm>
        </p:spPr>
        <p:txBody>
          <a:bodyPr anchor="ctr">
            <a:normAutofit/>
          </a:bodyPr>
          <a:lstStyle/>
          <a:p>
            <a:r>
              <a:rPr lang="en-US" dirty="0" err="1"/>
              <a:t>Ejemplo</a:t>
            </a:r>
            <a:endParaRPr lang="en-US" dirty="0"/>
          </a:p>
        </p:txBody>
      </p:sp>
      <p:pic>
        <p:nvPicPr>
          <p:cNvPr id="3" name="Imagen 2">
            <a:extLst>
              <a:ext uri="{FF2B5EF4-FFF2-40B4-BE49-F238E27FC236}">
                <a16:creationId xmlns:a16="http://schemas.microsoft.com/office/drawing/2014/main" id="{9135B70A-3B1D-4782-8F7A-7AF13B3C6626}"/>
              </a:ext>
            </a:extLst>
          </p:cNvPr>
          <p:cNvPicPr>
            <a:picLocks noChangeAspect="1"/>
          </p:cNvPicPr>
          <p:nvPr/>
        </p:nvPicPr>
        <p:blipFill>
          <a:blip r:embed="rId2"/>
          <a:stretch>
            <a:fillRect/>
          </a:stretch>
        </p:blipFill>
        <p:spPr>
          <a:xfrm>
            <a:off x="2193455" y="1825625"/>
            <a:ext cx="7805090" cy="4351338"/>
          </a:xfrm>
          <a:prstGeom prst="rect">
            <a:avLst/>
          </a:prstGeom>
          <a:noFill/>
        </p:spPr>
      </p:pic>
    </p:spTree>
    <p:extLst>
      <p:ext uri="{BB962C8B-B14F-4D97-AF65-F5344CB8AC3E}">
        <p14:creationId xmlns:p14="http://schemas.microsoft.com/office/powerpoint/2010/main" val="1080189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backups and restores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sz="half" idx="1"/>
          </p:nvPr>
        </p:nvSpPr>
        <p:spPr>
          <a:xfrm>
            <a:off x="838200" y="1825625"/>
            <a:ext cx="5074920" cy="4351338"/>
          </a:xfrm>
        </p:spPr>
        <p:txBody>
          <a:bodyPr>
            <a:normAutofit lnSpcReduction="10000"/>
          </a:bodyPr>
          <a:lstStyle/>
          <a:p>
            <a:pPr marL="0" indent="0" algn="just">
              <a:buNone/>
            </a:pPr>
            <a:r>
              <a:rPr lang="es-MX" dirty="0" err="1"/>
              <a:t>gpbackup</a:t>
            </a:r>
            <a:r>
              <a:rPr lang="es-MX" dirty="0"/>
              <a:t> es una herramienta desarrollada en GO para facilitar y mejorar el desempeño de la realización de respaldos de manera distribuida</a:t>
            </a:r>
          </a:p>
          <a:p>
            <a:pPr algn="just"/>
            <a:r>
              <a:rPr lang="es-MX" dirty="0"/>
              <a:t>Es necesario instalarla de manera manual</a:t>
            </a:r>
          </a:p>
          <a:p>
            <a:r>
              <a:rPr lang="es-MX" dirty="0"/>
              <a:t>Para realizar </a:t>
            </a:r>
            <a:r>
              <a:rPr lang="es-MX" dirty="0" err="1"/>
              <a:t>backups</a:t>
            </a:r>
            <a:r>
              <a:rPr lang="es-MX" dirty="0"/>
              <a:t> utilizar </a:t>
            </a:r>
            <a:r>
              <a:rPr lang="es-MX" dirty="0" err="1"/>
              <a:t>gpbackup</a:t>
            </a:r>
            <a:r>
              <a:rPr lang="es-MX" dirty="0"/>
              <a:t> y </a:t>
            </a:r>
            <a:r>
              <a:rPr lang="es-MX" dirty="0" err="1"/>
              <a:t>gprestore</a:t>
            </a:r>
            <a:r>
              <a:rPr lang="es-MX" dirty="0"/>
              <a:t> para restaurarlos</a:t>
            </a:r>
          </a:p>
          <a:p>
            <a:pPr marL="0" indent="0">
              <a:buNone/>
            </a:pPr>
            <a:endParaRPr lang="es-MX" dirty="0"/>
          </a:p>
        </p:txBody>
      </p:sp>
      <p:pic>
        <p:nvPicPr>
          <p:cNvPr id="5" name="Imagen 4">
            <a:extLst>
              <a:ext uri="{FF2B5EF4-FFF2-40B4-BE49-F238E27FC236}">
                <a16:creationId xmlns:a16="http://schemas.microsoft.com/office/drawing/2014/main" id="{8E6BACF7-C2C3-46D8-A7B2-973C80D40904}"/>
              </a:ext>
            </a:extLst>
          </p:cNvPr>
          <p:cNvPicPr>
            <a:picLocks noChangeAspect="1"/>
          </p:cNvPicPr>
          <p:nvPr/>
        </p:nvPicPr>
        <p:blipFill>
          <a:blip r:embed="rId2"/>
          <a:stretch>
            <a:fillRect/>
          </a:stretch>
        </p:blipFill>
        <p:spPr>
          <a:xfrm>
            <a:off x="6172200" y="2997359"/>
            <a:ext cx="5181600" cy="2007870"/>
          </a:xfrm>
          <a:prstGeom prst="rect">
            <a:avLst/>
          </a:prstGeom>
          <a:noFill/>
        </p:spPr>
      </p:pic>
    </p:spTree>
    <p:extLst>
      <p:ext uri="{BB962C8B-B14F-4D97-AF65-F5344CB8AC3E}">
        <p14:creationId xmlns:p14="http://schemas.microsoft.com/office/powerpoint/2010/main" val="4111321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Query optimizer</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normAutofit/>
          </a:bodyPr>
          <a:lstStyle/>
          <a:p>
            <a:r>
              <a:rPr lang="es-MX" dirty="0"/>
              <a:t>Existen distintos tipos de optimizadores de consultas</a:t>
            </a:r>
          </a:p>
          <a:p>
            <a:pPr lvl="1"/>
            <a:r>
              <a:rPr lang="es-MX" dirty="0"/>
              <a:t>Optimizadores basados en costos</a:t>
            </a:r>
          </a:p>
          <a:p>
            <a:pPr lvl="1"/>
            <a:r>
              <a:rPr lang="es-MX" dirty="0"/>
              <a:t>Optimizadores basados en heurística</a:t>
            </a:r>
          </a:p>
          <a:p>
            <a:pPr lvl="1"/>
            <a:r>
              <a:rPr lang="es-MX" dirty="0"/>
              <a:t>Basados en inteligencia artificial</a:t>
            </a:r>
          </a:p>
          <a:p>
            <a:pPr lvl="1"/>
            <a:r>
              <a:rPr lang="es-MX" dirty="0"/>
              <a:t>Optimizadores de tipo Ensemble</a:t>
            </a:r>
          </a:p>
          <a:p>
            <a:r>
              <a:rPr lang="es-MX" dirty="0"/>
              <a:t>GPDG puede utilizar tanto el viejo optimizador de base de datos, como el nuevo, llamado ORCA</a:t>
            </a:r>
          </a:p>
        </p:txBody>
      </p:sp>
    </p:spTree>
    <p:extLst>
      <p:ext uri="{BB962C8B-B14F-4D97-AF65-F5344CB8AC3E}">
        <p14:creationId xmlns:p14="http://schemas.microsoft.com/office/powerpoint/2010/main" val="2398768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Performance analysis and tunning </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pPr marL="0" indent="0">
              <a:buNone/>
            </a:pPr>
            <a:r>
              <a:rPr lang="es-MX" dirty="0"/>
              <a:t>Distribución y sesgo</a:t>
            </a:r>
          </a:p>
          <a:p>
            <a:r>
              <a:rPr lang="es-MX" dirty="0"/>
              <a:t>Una distribución optima es necesaria para poder realizar el JOIN de tablas grandes</a:t>
            </a:r>
          </a:p>
          <a:p>
            <a:r>
              <a:rPr lang="es-MX" dirty="0"/>
              <a:t>Debemos favorecer que al hacer un JOIN los registros estén ubicados en el mismo segmento a esto se le conoce como CO-LOCATED </a:t>
            </a:r>
            <a:r>
              <a:rPr lang="es-MX" dirty="0" err="1"/>
              <a:t>join</a:t>
            </a:r>
            <a:r>
              <a:rPr lang="es-MX" dirty="0"/>
              <a:t> o </a:t>
            </a:r>
            <a:r>
              <a:rPr lang="es-MX" dirty="0" err="1"/>
              <a:t>join</a:t>
            </a:r>
            <a:r>
              <a:rPr lang="es-MX" dirty="0"/>
              <a:t> local</a:t>
            </a:r>
          </a:p>
          <a:p>
            <a:endParaRPr lang="es-MX" dirty="0"/>
          </a:p>
          <a:p>
            <a:r>
              <a:rPr lang="es-MX" dirty="0"/>
              <a:t>TIP utilizar la llave de distribución igual al valor del predicado que aparece en el JOIN</a:t>
            </a:r>
          </a:p>
          <a:p>
            <a:endParaRPr lang="es-MX" dirty="0"/>
          </a:p>
        </p:txBody>
      </p:sp>
    </p:spTree>
    <p:extLst>
      <p:ext uri="{BB962C8B-B14F-4D97-AF65-F5344CB8AC3E}">
        <p14:creationId xmlns:p14="http://schemas.microsoft.com/office/powerpoint/2010/main" val="2622221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Performance analysis and tunning </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dirty="0"/>
              <a:t>Nota importante</a:t>
            </a:r>
          </a:p>
          <a:p>
            <a:pPr lvl="1"/>
            <a:r>
              <a:rPr lang="es-MX" dirty="0"/>
              <a:t>Los tipos de datos de las tablas deben el ser el mismo, para que, al momento de calcular su hash, nos den resultados congruentes</a:t>
            </a:r>
          </a:p>
          <a:p>
            <a:pPr lvl="1"/>
            <a:endParaRPr lang="es-MX" dirty="0"/>
          </a:p>
          <a:p>
            <a:pPr lvl="1"/>
            <a:r>
              <a:rPr lang="es-MX" dirty="0"/>
              <a:t>Para las consultas pesadas asegurarnos que las columnas que aparecen en el </a:t>
            </a:r>
            <a:r>
              <a:rPr lang="es-MX" dirty="0" err="1"/>
              <a:t>join</a:t>
            </a:r>
            <a:r>
              <a:rPr lang="es-MX" dirty="0"/>
              <a:t> son las mismas que las llaves de distribución</a:t>
            </a:r>
          </a:p>
        </p:txBody>
      </p:sp>
    </p:spTree>
    <p:extLst>
      <p:ext uri="{BB962C8B-B14F-4D97-AF65-F5344CB8AC3E}">
        <p14:creationId xmlns:p14="http://schemas.microsoft.com/office/powerpoint/2010/main" val="2627956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Performance analysis and tunning </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dirty="0"/>
              <a:t>Sesgo</a:t>
            </a:r>
          </a:p>
          <a:p>
            <a:pPr lvl="1"/>
            <a:r>
              <a:rPr lang="es-MX" dirty="0"/>
              <a:t>El sesgo provoca que ciertos segmentos trabajen mucho mas duro que otros, debido a la distribución no uniforme de la información</a:t>
            </a:r>
          </a:p>
          <a:p>
            <a:pPr lvl="1"/>
            <a:r>
              <a:rPr lang="es-MX" dirty="0"/>
              <a:t>¿cómo puedo verificarlo?</a:t>
            </a:r>
          </a:p>
          <a:p>
            <a:pPr marL="457200" lvl="1" indent="0">
              <a:buNone/>
            </a:pPr>
            <a:endParaRPr lang="es-MX" dirty="0"/>
          </a:p>
        </p:txBody>
      </p:sp>
      <p:sp>
        <p:nvSpPr>
          <p:cNvPr id="7" name="TextBox 6">
            <a:extLst>
              <a:ext uri="{FF2B5EF4-FFF2-40B4-BE49-F238E27FC236}">
                <a16:creationId xmlns:a16="http://schemas.microsoft.com/office/drawing/2014/main" id="{B6013551-AACF-4852-9111-91432A3D258C}"/>
              </a:ext>
            </a:extLst>
          </p:cNvPr>
          <p:cNvSpPr txBox="1"/>
          <p:nvPr/>
        </p:nvSpPr>
        <p:spPr>
          <a:xfrm>
            <a:off x="7393858" y="3525468"/>
            <a:ext cx="4601497" cy="1477328"/>
          </a:xfrm>
          <a:prstGeom prst="rect">
            <a:avLst/>
          </a:prstGeom>
          <a:noFill/>
        </p:spPr>
        <p:txBody>
          <a:bodyPr wrap="square">
            <a:spAutoFit/>
          </a:bodyPr>
          <a:lstStyle/>
          <a:p>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SELECT </a:t>
            </a:r>
            <a:r>
              <a:rPr kumimoji="0" lang="en-US" altLang="en-US" sz="1800" b="0" i="0" u="none" strike="noStrike" cap="none" normalizeH="0" baseline="0" dirty="0" err="1">
                <a:ln>
                  <a:noFill/>
                </a:ln>
                <a:solidFill>
                  <a:srgbClr val="000000"/>
                </a:solidFill>
                <a:effectLst/>
                <a:latin typeface="JetBrains Mono"/>
              </a:rPr>
              <a:t>gp_segment_id</a:t>
            </a: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000000"/>
                </a:solidFill>
                <a:effectLst/>
                <a:latin typeface="JetBrains Mono"/>
              </a:rPr>
              <a:t>count</a:t>
            </a:r>
            <a:r>
              <a:rPr kumimoji="0" lang="en-US" altLang="en-US" sz="1800" b="0" i="0" u="none" strike="noStrike" cap="none" normalizeH="0" baseline="0" dirty="0">
                <a:ln>
                  <a:noFill/>
                </a:ln>
                <a:solidFill>
                  <a:srgbClr val="000000"/>
                </a:solidFill>
                <a:effectLst/>
                <a:latin typeface="JetBrains Mono"/>
              </a:rPr>
              <a:t>(</a:t>
            </a:r>
            <a:r>
              <a:rPr kumimoji="0" lang="en-US" altLang="en-US" sz="1800" b="0" i="1" u="none" strike="noStrike" cap="none" normalizeH="0" baseline="0" dirty="0">
                <a:ln>
                  <a:noFill/>
                </a:ln>
                <a:solidFill>
                  <a:srgbClr val="000000"/>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FROM </a:t>
            </a:r>
            <a:r>
              <a:rPr kumimoji="0" lang="en-US" altLang="en-US" sz="1800" b="0" i="0" u="none" strike="noStrike" cap="none" normalizeH="0" baseline="0" dirty="0" err="1">
                <a:ln>
                  <a:noFill/>
                </a:ln>
                <a:solidFill>
                  <a:srgbClr val="000000"/>
                </a:solidFill>
                <a:effectLst/>
                <a:latin typeface="JetBrains Mono"/>
              </a:rPr>
              <a:t>finance.stock_compressed</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GROUP BY </a:t>
            </a:r>
            <a:r>
              <a:rPr kumimoji="0" lang="en-US" altLang="en-US" sz="1800" b="0" i="0" u="none" strike="noStrike" cap="none" normalizeH="0" baseline="0" dirty="0" err="1">
                <a:ln>
                  <a:noFill/>
                </a:ln>
                <a:solidFill>
                  <a:srgbClr val="000000"/>
                </a:solidFill>
                <a:effectLst/>
                <a:latin typeface="JetBrains Mono"/>
              </a:rPr>
              <a:t>gp_segment_id</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order by </a:t>
            </a:r>
            <a:r>
              <a:rPr kumimoji="0" lang="en-US" altLang="en-US" sz="1800" b="0" i="0" u="none" strike="noStrike" cap="none" normalizeH="0" baseline="0" dirty="0">
                <a:ln>
                  <a:noFill/>
                </a:ln>
                <a:solidFill>
                  <a:srgbClr val="0000FF"/>
                </a:solidFill>
                <a:effectLst/>
                <a:latin typeface="JetBrains Mono"/>
              </a:rPr>
              <a:t>1</a:t>
            </a:r>
            <a:r>
              <a:rPr kumimoji="0" lang="en-US" altLang="en-US" sz="1800" b="0" i="0" u="none" strike="noStrike" cap="none" normalizeH="0" baseline="0" dirty="0">
                <a:ln>
                  <a:noFill/>
                </a:ln>
                <a:solidFill>
                  <a:srgbClr val="000000"/>
                </a:solidFill>
                <a:effectLst/>
                <a:latin typeface="JetBrains Mono"/>
              </a:rPr>
              <a:t>;</a:t>
            </a:r>
            <a:endParaRPr lang="en-US" dirty="0"/>
          </a:p>
        </p:txBody>
      </p:sp>
      <p:sp>
        <p:nvSpPr>
          <p:cNvPr id="9" name="TextBox 8">
            <a:extLst>
              <a:ext uri="{FF2B5EF4-FFF2-40B4-BE49-F238E27FC236}">
                <a16:creationId xmlns:a16="http://schemas.microsoft.com/office/drawing/2014/main" id="{CC405D76-99F7-4CB6-9A00-62DE450EA331}"/>
              </a:ext>
            </a:extLst>
          </p:cNvPr>
          <p:cNvSpPr txBox="1"/>
          <p:nvPr/>
        </p:nvSpPr>
        <p:spPr>
          <a:xfrm>
            <a:off x="1211825" y="3835554"/>
            <a:ext cx="6096000" cy="1754326"/>
          </a:xfrm>
          <a:prstGeom prst="rect">
            <a:avLst/>
          </a:prstGeom>
          <a:noFill/>
        </p:spPr>
        <p:txBody>
          <a:bodyPr wrap="square">
            <a:spAutoFit/>
          </a:bodyPr>
          <a:lstStyle/>
          <a:p>
            <a:r>
              <a:rPr kumimoji="0" lang="en-US" altLang="en-US" sz="1800" b="1" i="0" u="none" strike="noStrike" cap="none" normalizeH="0" baseline="0" dirty="0">
                <a:ln>
                  <a:noFill/>
                </a:ln>
                <a:solidFill>
                  <a:srgbClr val="000080"/>
                </a:solidFill>
                <a:effectLst/>
                <a:latin typeface="JetBrains Mono"/>
              </a:rPr>
              <a:t>SELECT </a:t>
            </a:r>
            <a:r>
              <a:rPr kumimoji="0" lang="en-US" altLang="en-US" sz="1800" b="1" i="0" u="none" strike="noStrike" cap="none" normalizeH="0" baseline="0" dirty="0">
                <a:ln>
                  <a:noFill/>
                </a:ln>
                <a:solidFill>
                  <a:srgbClr val="008000"/>
                </a:solidFill>
                <a:effectLst/>
                <a:latin typeface="JetBrains Mono"/>
              </a:rPr>
              <a:t>'</a:t>
            </a:r>
            <a:r>
              <a:rPr kumimoji="0" lang="en-US" altLang="en-US" sz="1800" b="1" i="0" u="none" strike="noStrike" cap="none" normalizeH="0" baseline="0" dirty="0" err="1">
                <a:ln>
                  <a:noFill/>
                </a:ln>
                <a:solidFill>
                  <a:srgbClr val="008000"/>
                </a:solidFill>
                <a:effectLst/>
                <a:latin typeface="JetBrains Mono"/>
              </a:rPr>
              <a:t>Nombre</a:t>
            </a:r>
            <a:r>
              <a:rPr kumimoji="0" lang="en-US" altLang="en-US" sz="1800" b="1" i="0" u="none" strike="noStrike" cap="none" normalizeH="0" baseline="0" dirty="0">
                <a:ln>
                  <a:noFill/>
                </a:ln>
                <a:solidFill>
                  <a:srgbClr val="008000"/>
                </a:solidFill>
                <a:effectLst/>
                <a:latin typeface="JetBrains Mono"/>
              </a:rPr>
              <a:t> </a:t>
            </a:r>
            <a:r>
              <a:rPr kumimoji="0" lang="en-US" altLang="en-US" sz="1800" b="1" i="0" u="none" strike="noStrike" cap="none" normalizeH="0" baseline="0" dirty="0" err="1">
                <a:ln>
                  <a:noFill/>
                </a:ln>
                <a:solidFill>
                  <a:srgbClr val="008000"/>
                </a:solidFill>
                <a:effectLst/>
                <a:latin typeface="JetBrains Mono"/>
              </a:rPr>
              <a:t>tabla</a:t>
            </a:r>
            <a:r>
              <a:rPr kumimoji="0" lang="en-US" altLang="en-US" sz="1800" b="1" i="0" u="none" strike="noStrike" cap="none" normalizeH="0" baseline="0" dirty="0">
                <a:ln>
                  <a:noFill/>
                </a:ln>
                <a:solidFill>
                  <a:srgbClr val="008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AS </a:t>
            </a:r>
            <a:r>
              <a:rPr kumimoji="0" lang="en-US" altLang="en-US" sz="1800" b="0" i="0" u="none" strike="noStrike" cap="none" normalizeH="0" baseline="0" dirty="0">
                <a:ln>
                  <a:noFill/>
                </a:ln>
                <a:solidFill>
                  <a:srgbClr val="000000"/>
                </a:solidFill>
                <a:effectLst/>
                <a:latin typeface="JetBrains Mono"/>
              </a:rPr>
              <a:t>"Table Name",</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000080"/>
                </a:solidFill>
                <a:effectLst/>
                <a:latin typeface="JetBrains Mono"/>
              </a:rPr>
              <a:t>max</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a:ln>
                  <a:noFill/>
                </a:ln>
                <a:solidFill>
                  <a:srgbClr val="000080"/>
                </a:solidFill>
                <a:effectLst/>
                <a:latin typeface="JetBrains Mono"/>
              </a:rPr>
              <a:t>c</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AS </a:t>
            </a:r>
            <a:r>
              <a:rPr kumimoji="0" lang="en-US" altLang="en-US" sz="1800" b="0" i="0" u="none" strike="noStrike" cap="none" normalizeH="0" baseline="0" dirty="0">
                <a:ln>
                  <a:noFill/>
                </a:ln>
                <a:solidFill>
                  <a:srgbClr val="000000"/>
                </a:solidFill>
                <a:effectLst/>
                <a:latin typeface="JetBrains Mono"/>
              </a:rPr>
              <a:t>"Max Seg Rows", </a:t>
            </a:r>
            <a:r>
              <a:rPr kumimoji="0" lang="en-US" altLang="en-US" sz="1800" b="0" i="1" u="none" strike="noStrike" cap="none" normalizeH="0" baseline="0" dirty="0">
                <a:ln>
                  <a:noFill/>
                </a:ln>
                <a:solidFill>
                  <a:srgbClr val="000080"/>
                </a:solidFill>
                <a:effectLst/>
                <a:latin typeface="JetBrains Mono"/>
              </a:rPr>
              <a:t>min</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a:ln>
                  <a:noFill/>
                </a:ln>
                <a:solidFill>
                  <a:srgbClr val="000080"/>
                </a:solidFill>
                <a:effectLst/>
                <a:latin typeface="JetBrains Mono"/>
              </a:rPr>
              <a:t>c</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AS </a:t>
            </a:r>
            <a:r>
              <a:rPr kumimoji="0" lang="en-US" altLang="en-US" sz="1800" b="0" i="0" u="none" strike="noStrike" cap="none" normalizeH="0" baseline="0" dirty="0">
                <a:ln>
                  <a:noFill/>
                </a:ln>
                <a:solidFill>
                  <a:srgbClr val="000000"/>
                </a:solidFill>
                <a:effectLst/>
                <a:latin typeface="JetBrains Mono"/>
              </a:rPr>
              <a:t>"Min Seg Rows",</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000080"/>
                </a:solidFill>
                <a:effectLst/>
                <a:latin typeface="JetBrains Mono"/>
              </a:rPr>
              <a:t>max</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a:ln>
                  <a:noFill/>
                </a:ln>
                <a:solidFill>
                  <a:srgbClr val="000080"/>
                </a:solidFill>
                <a:effectLst/>
                <a:latin typeface="JetBrains Mono"/>
              </a:rPr>
              <a:t>c</a:t>
            </a:r>
            <a:r>
              <a:rPr kumimoji="0" lang="en-US" altLang="en-US" sz="1800" b="0" i="0" u="none" strike="noStrike" cap="none" normalizeH="0" baseline="0" dirty="0">
                <a:ln>
                  <a:noFill/>
                </a:ln>
                <a:solidFill>
                  <a:srgbClr val="000000"/>
                </a:solidFill>
                <a:effectLst/>
                <a:latin typeface="JetBrains Mono"/>
              </a:rPr>
              <a:t>)-</a:t>
            </a:r>
            <a:r>
              <a:rPr kumimoji="0" lang="en-US" altLang="en-US" sz="1800" b="0" i="1" u="none" strike="noStrike" cap="none" normalizeH="0" baseline="0" dirty="0">
                <a:ln>
                  <a:noFill/>
                </a:ln>
                <a:solidFill>
                  <a:srgbClr val="000080"/>
                </a:solidFill>
                <a:effectLst/>
                <a:latin typeface="JetBrains Mono"/>
              </a:rPr>
              <a:t>min</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a:ln>
                  <a:noFill/>
                </a:ln>
                <a:solidFill>
                  <a:srgbClr val="000080"/>
                </a:solidFill>
                <a:effectLst/>
                <a:latin typeface="JetBrains Mono"/>
              </a:rPr>
              <a:t>c</a:t>
            </a:r>
            <a:r>
              <a:rPr kumimoji="0" lang="en-US" altLang="en-US" sz="1800" b="0" i="0" u="none" strike="noStrike" cap="none" normalizeH="0" baseline="0" dirty="0">
                <a:ln>
                  <a:noFill/>
                </a:ln>
                <a:solidFill>
                  <a:srgbClr val="000000"/>
                </a:solidFill>
                <a:effectLst/>
                <a:latin typeface="JetBrains Mono"/>
              </a:rPr>
              <a:t>))*</a:t>
            </a:r>
            <a:r>
              <a:rPr kumimoji="0" lang="en-US" altLang="en-US" sz="1800" b="0" i="0" u="none" strike="noStrike" cap="none" normalizeH="0" baseline="0" dirty="0">
                <a:ln>
                  <a:noFill/>
                </a:ln>
                <a:solidFill>
                  <a:srgbClr val="0000FF"/>
                </a:solidFill>
                <a:effectLst/>
                <a:latin typeface="JetBrains Mono"/>
              </a:rPr>
              <a:t>100.0</a:t>
            </a:r>
            <a:r>
              <a:rPr kumimoji="0" lang="en-US" altLang="en-US" sz="1800" b="0" i="0" u="none" strike="noStrike" cap="none" normalizeH="0" baseline="0" dirty="0">
                <a:ln>
                  <a:noFill/>
                </a:ln>
                <a:solidFill>
                  <a:srgbClr val="000000"/>
                </a:solidFill>
                <a:effectLst/>
                <a:latin typeface="JetBrains Mono"/>
              </a:rPr>
              <a:t>/</a:t>
            </a:r>
            <a:r>
              <a:rPr kumimoji="0" lang="en-US" altLang="en-US" sz="1800" b="0" i="1" u="none" strike="noStrike" cap="none" normalizeH="0" baseline="0" dirty="0">
                <a:ln>
                  <a:noFill/>
                </a:ln>
                <a:solidFill>
                  <a:srgbClr val="000080"/>
                </a:solidFill>
                <a:effectLst/>
                <a:latin typeface="JetBrains Mono"/>
              </a:rPr>
              <a:t>max</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a:ln>
                  <a:noFill/>
                </a:ln>
                <a:solidFill>
                  <a:srgbClr val="000080"/>
                </a:solidFill>
                <a:effectLst/>
                <a:latin typeface="JetBrains Mono"/>
              </a:rPr>
              <a:t>c</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AS </a:t>
            </a:r>
            <a:r>
              <a:rPr kumimoji="0" lang="en-US" altLang="en-US" sz="1800" b="0" i="0" u="none" strike="noStrike" cap="none" normalizeH="0" baseline="0" dirty="0">
                <a:ln>
                  <a:noFill/>
                </a:ln>
                <a:solidFill>
                  <a:srgbClr val="000000"/>
                </a:solidFill>
                <a:effectLst/>
                <a:latin typeface="JetBrains Mono"/>
              </a:rPr>
              <a:t>"Percentage Difference Between Max &amp; Min"</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FROM </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a:ln>
                  <a:noFill/>
                </a:ln>
                <a:solidFill>
                  <a:srgbClr val="000080"/>
                </a:solidFill>
                <a:effectLst/>
                <a:latin typeface="JetBrains Mono"/>
              </a:rPr>
              <a:t>SELECT </a:t>
            </a:r>
            <a:r>
              <a:rPr kumimoji="0" lang="en-US" altLang="en-US" sz="1800" b="0" i="1" u="none" strike="noStrike" cap="none" normalizeH="0" baseline="0" dirty="0">
                <a:ln>
                  <a:noFill/>
                </a:ln>
                <a:solidFill>
                  <a:srgbClr val="000000"/>
                </a:solidFill>
                <a:effectLst/>
                <a:latin typeface="JetBrains Mono"/>
              </a:rPr>
              <a:t>count</a:t>
            </a:r>
            <a:r>
              <a:rPr kumimoji="0" lang="en-US" altLang="en-US" sz="1800" b="0" i="0" u="none" strike="noStrike" cap="none" normalizeH="0" baseline="0" dirty="0">
                <a:ln>
                  <a:noFill/>
                </a:ln>
                <a:solidFill>
                  <a:srgbClr val="000000"/>
                </a:solidFill>
                <a:effectLst/>
                <a:latin typeface="JetBrains Mono"/>
              </a:rPr>
              <a:t>(</a:t>
            </a:r>
            <a:r>
              <a:rPr kumimoji="0" lang="en-US" altLang="en-US" sz="1800" b="0" i="1" u="none" strike="noStrike" cap="none" normalizeH="0" baseline="0" dirty="0">
                <a:ln>
                  <a:noFill/>
                </a:ln>
                <a:solidFill>
                  <a:srgbClr val="000000"/>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c</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err="1">
                <a:ln>
                  <a:noFill/>
                </a:ln>
                <a:solidFill>
                  <a:srgbClr val="000000"/>
                </a:solidFill>
                <a:effectLst/>
                <a:latin typeface="JetBrains Mono"/>
              </a:rPr>
              <a:t>gp_segment_id</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FROM </a:t>
            </a:r>
            <a:r>
              <a:rPr kumimoji="0" lang="en-US" altLang="en-US" sz="1800" b="0" i="0" u="none" strike="noStrike" cap="none" normalizeH="0" baseline="0" dirty="0" err="1">
                <a:ln>
                  <a:noFill/>
                </a:ln>
                <a:solidFill>
                  <a:srgbClr val="000000"/>
                </a:solidFill>
                <a:effectLst/>
                <a:latin typeface="JetBrains Mono"/>
              </a:rPr>
              <a:t>finance.stock_compressed</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GROUP BY </a:t>
            </a:r>
            <a:r>
              <a:rPr kumimoji="0" lang="en-US" altLang="en-US" sz="1800" b="0" i="0" u="none" strike="noStrike" cap="none" normalizeH="0" baseline="0" dirty="0">
                <a:ln>
                  <a:noFill/>
                </a:ln>
                <a:solidFill>
                  <a:srgbClr val="0000FF"/>
                </a:solidFill>
                <a:effectLst/>
                <a:latin typeface="JetBrains Mono"/>
              </a:rPr>
              <a:t>2</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AS </a:t>
            </a:r>
            <a:r>
              <a:rPr kumimoji="0" lang="en-US" altLang="en-US" sz="1800" b="0" i="0" u="none" strike="noStrike" cap="none" normalizeH="0" baseline="0" dirty="0">
                <a:ln>
                  <a:noFill/>
                </a:ln>
                <a:solidFill>
                  <a:srgbClr val="000000"/>
                </a:solidFill>
                <a:effectLst/>
                <a:latin typeface="JetBrains Mono"/>
              </a:rPr>
              <a:t>a;</a:t>
            </a:r>
            <a:endParaRPr lang="en-US" dirty="0"/>
          </a:p>
        </p:txBody>
      </p:sp>
    </p:spTree>
    <p:extLst>
      <p:ext uri="{BB962C8B-B14F-4D97-AF65-F5344CB8AC3E}">
        <p14:creationId xmlns:p14="http://schemas.microsoft.com/office/powerpoint/2010/main" val="925681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Performance analysis and tunning </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dirty="0"/>
              <a:t>Coeficiente de variación</a:t>
            </a:r>
          </a:p>
          <a:p>
            <a:pPr lvl="1"/>
            <a:r>
              <a:rPr lang="es-MX" dirty="0"/>
              <a:t>Es la desviación estándar dividida entre el promedio de registros en las tablas, nos permite saber el nivel de sesgo de una tabla, a valores mayores, mayor sesgo</a:t>
            </a:r>
          </a:p>
        </p:txBody>
      </p:sp>
      <p:sp>
        <p:nvSpPr>
          <p:cNvPr id="5" name="Rectangle 2">
            <a:extLst>
              <a:ext uri="{FF2B5EF4-FFF2-40B4-BE49-F238E27FC236}">
                <a16:creationId xmlns:a16="http://schemas.microsoft.com/office/drawing/2014/main" id="{5B703DF4-7E0D-44BA-AED2-F4D577BF23A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7BC102E1-F85A-46CB-A4EC-058B2B05FF76}"/>
              </a:ext>
            </a:extLst>
          </p:cNvPr>
          <p:cNvSpPr txBox="1"/>
          <p:nvPr/>
        </p:nvSpPr>
        <p:spPr>
          <a:xfrm>
            <a:off x="3048000" y="3530909"/>
            <a:ext cx="60960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80"/>
                </a:solidFill>
                <a:effectLst/>
                <a:latin typeface="JetBrains Mono"/>
              </a:rPr>
              <a:t>select </a:t>
            </a:r>
            <a:r>
              <a:rPr kumimoji="0" lang="en-US" altLang="en-US" sz="1800" b="1" i="0" u="none" strike="noStrike" cap="none" normalizeH="0" baseline="0" dirty="0" err="1">
                <a:ln>
                  <a:noFill/>
                </a:ln>
                <a:solidFill>
                  <a:srgbClr val="660E7A"/>
                </a:solidFill>
                <a:effectLst/>
                <a:latin typeface="JetBrains Mono"/>
              </a:rPr>
              <a:t>skcoid</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skcnamespace</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skcrelname</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skccoeff</a:t>
            </a:r>
            <a:r>
              <a:rPr kumimoji="0" lang="en-US" altLang="en-US" sz="1800" b="1" i="0" u="none" strike="noStrike" cap="none" normalizeH="0" baseline="0" dirty="0">
                <a:ln>
                  <a:noFill/>
                </a:ln>
                <a:solidFill>
                  <a:srgbClr val="660E7A"/>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as </a:t>
            </a:r>
            <a:r>
              <a:rPr kumimoji="0" lang="en-US" altLang="en-US" sz="1800" b="0" i="0" u="none" strike="noStrike" cap="none" normalizeH="0" baseline="0" dirty="0" err="1">
                <a:ln>
                  <a:noFill/>
                </a:ln>
                <a:solidFill>
                  <a:srgbClr val="000000"/>
                </a:solidFill>
                <a:effectLst/>
                <a:latin typeface="JetBrains Mono"/>
              </a:rPr>
              <a:t>coeficiente_variacion</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08080"/>
                </a:solidFill>
                <a:effectLst/>
                <a:latin typeface="JetBrains Mono"/>
              </a:rPr>
              <a:t>--- </a:t>
            </a:r>
            <a:r>
              <a:rPr kumimoji="0" lang="en-US" altLang="en-US" sz="1800" b="0" i="1" u="none" strike="noStrike" cap="none" normalizeH="0" baseline="0" dirty="0" err="1">
                <a:ln>
                  <a:noFill/>
                </a:ln>
                <a:solidFill>
                  <a:srgbClr val="808080"/>
                </a:solidFill>
                <a:effectLst/>
                <a:latin typeface="JetBrains Mono"/>
              </a:rPr>
              <a:t>Valores</a:t>
            </a:r>
            <a:r>
              <a:rPr kumimoji="0" lang="en-US" altLang="en-US" sz="1800" b="0" i="1" u="none" strike="noStrike" cap="none" normalizeH="0" baseline="0" dirty="0">
                <a:ln>
                  <a:noFill/>
                </a:ln>
                <a:solidFill>
                  <a:srgbClr val="808080"/>
                </a:solidFill>
                <a:effectLst/>
                <a:latin typeface="JetBrains Mono"/>
              </a:rPr>
              <a:t> mas </a:t>
            </a:r>
            <a:r>
              <a:rPr kumimoji="0" lang="en-US" altLang="en-US" sz="1800" b="0" i="1" u="none" strike="noStrike" cap="none" normalizeH="0" baseline="0" dirty="0" err="1">
                <a:ln>
                  <a:noFill/>
                </a:ln>
                <a:solidFill>
                  <a:srgbClr val="808080"/>
                </a:solidFill>
                <a:effectLst/>
                <a:latin typeface="JetBrains Mono"/>
              </a:rPr>
              <a:t>pequeños</a:t>
            </a:r>
            <a:r>
              <a:rPr kumimoji="0" lang="en-US" altLang="en-US" sz="1800" b="0" i="1" u="none" strike="noStrike" cap="none" normalizeH="0" baseline="0" dirty="0">
                <a:ln>
                  <a:noFill/>
                </a:ln>
                <a:solidFill>
                  <a:srgbClr val="808080"/>
                </a:solidFill>
                <a:effectLst/>
                <a:latin typeface="JetBrains Mono"/>
              </a:rPr>
              <a:t> mejor</a:t>
            </a:r>
            <a:br>
              <a:rPr kumimoji="0" lang="en-US" altLang="en-US" sz="1800" b="0" i="1" u="none" strike="noStrike" cap="none" normalizeH="0" baseline="0" dirty="0">
                <a:ln>
                  <a:noFill/>
                </a:ln>
                <a:solidFill>
                  <a:srgbClr val="808080"/>
                </a:solidFill>
                <a:effectLst/>
                <a:latin typeface="JetBrains Mono"/>
              </a:rPr>
            </a:br>
            <a:r>
              <a:rPr kumimoji="0" lang="en-US" altLang="en-US" sz="1800" b="1" i="0" u="none" strike="noStrike" cap="none" normalizeH="0" baseline="0" dirty="0">
                <a:ln>
                  <a:noFill/>
                </a:ln>
                <a:solidFill>
                  <a:srgbClr val="000080"/>
                </a:solidFill>
                <a:effectLst/>
                <a:latin typeface="JetBrains Mono"/>
              </a:rPr>
              <a:t>from </a:t>
            </a:r>
            <a:r>
              <a:rPr kumimoji="0" lang="en-US" altLang="en-US" sz="1800" b="0" i="0" u="none" strike="noStrike" cap="none" normalizeH="0" baseline="0" dirty="0" err="1">
                <a:ln>
                  <a:noFill/>
                </a:ln>
                <a:solidFill>
                  <a:srgbClr val="000000"/>
                </a:solidFill>
                <a:effectLst/>
                <a:latin typeface="JetBrains Mono"/>
              </a:rPr>
              <a:t>gp_toolkit.gp_skew_coefficients</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where </a:t>
            </a:r>
            <a:r>
              <a:rPr kumimoji="0" lang="en-US" altLang="en-US" sz="1800" b="1" i="0" u="none" strike="noStrike" cap="none" normalizeH="0" baseline="0" dirty="0" err="1">
                <a:ln>
                  <a:noFill/>
                </a:ln>
                <a:solidFill>
                  <a:srgbClr val="660E7A"/>
                </a:solidFill>
                <a:effectLst/>
                <a:latin typeface="JetBrains Mono"/>
              </a:rPr>
              <a:t>skcnamespace</a:t>
            </a:r>
            <a:r>
              <a:rPr kumimoji="0" lang="en-US" altLang="en-US" sz="1800" b="1" i="0" u="none" strike="noStrike" cap="none" normalizeH="0" baseline="0" dirty="0">
                <a:ln>
                  <a:noFill/>
                </a:ln>
                <a:solidFill>
                  <a:srgbClr val="660E7A"/>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8000"/>
                </a:solidFill>
                <a:effectLst/>
                <a:latin typeface="JetBrains Mono"/>
              </a:rPr>
              <a:t>'finance' </a:t>
            </a:r>
            <a:r>
              <a:rPr kumimoji="0" lang="en-US" altLang="en-US" sz="1800" b="1" i="0" u="none" strike="noStrike" cap="none" normalizeH="0" baseline="0" dirty="0">
                <a:ln>
                  <a:noFill/>
                </a:ln>
                <a:solidFill>
                  <a:srgbClr val="000080"/>
                </a:solidFill>
                <a:effectLst/>
                <a:latin typeface="JetBrains Mono"/>
              </a:rPr>
              <a:t>and</a:t>
            </a:r>
            <a:br>
              <a:rPr kumimoji="0" lang="en-US" altLang="en-US" sz="1800" b="1" i="0" u="none" strike="noStrike" cap="none" normalizeH="0" baseline="0" dirty="0">
                <a:ln>
                  <a:noFill/>
                </a:ln>
                <a:solidFill>
                  <a:srgbClr val="000080"/>
                </a:solidFill>
                <a:effectLst/>
                <a:latin typeface="JetBrains Mono"/>
              </a:rPr>
            </a:br>
            <a:r>
              <a:rPr kumimoji="0" lang="en-US" altLang="en-US" sz="1800" b="1" i="0" u="none" strike="noStrike" cap="none" normalizeH="0" baseline="0" dirty="0">
                <a:ln>
                  <a:noFill/>
                </a:ln>
                <a:solidFill>
                  <a:srgbClr val="00008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skcrelname</a:t>
            </a:r>
            <a:r>
              <a:rPr kumimoji="0" lang="en-US" altLang="en-US" sz="1800" b="1" i="0" u="none" strike="noStrike" cap="none" normalizeH="0" baseline="0" dirty="0">
                <a:ln>
                  <a:noFill/>
                </a:ln>
                <a:solidFill>
                  <a:srgbClr val="660E7A"/>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like </a:t>
            </a:r>
            <a:r>
              <a:rPr kumimoji="0" lang="en-US" altLang="en-US" sz="1800" b="1" i="0" u="none" strike="noStrike" cap="none" normalizeH="0" baseline="0" dirty="0">
                <a:ln>
                  <a:noFill/>
                </a:ln>
                <a:solidFill>
                  <a:srgbClr val="008000"/>
                </a:solidFill>
                <a:effectLst/>
                <a:latin typeface="JetBrains Mono"/>
              </a:rPr>
              <a:t>'%stock%'</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4471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Performance analysis and tunning </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dirty="0"/>
              <a:t>Coeficiente de variación</a:t>
            </a:r>
          </a:p>
          <a:p>
            <a:pPr lvl="1"/>
            <a:r>
              <a:rPr lang="es-MX" dirty="0"/>
              <a:t>Es la desviación estándar dividida entre el promedio de registros en las tablas, nos permite saber el nivel de sesgo de una tabla, a valores mayores, mayor sesgo</a:t>
            </a:r>
          </a:p>
        </p:txBody>
      </p:sp>
      <p:sp>
        <p:nvSpPr>
          <p:cNvPr id="5" name="Rectangle 2">
            <a:extLst>
              <a:ext uri="{FF2B5EF4-FFF2-40B4-BE49-F238E27FC236}">
                <a16:creationId xmlns:a16="http://schemas.microsoft.com/office/drawing/2014/main" id="{5B703DF4-7E0D-44BA-AED2-F4D577BF23A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7BC102E1-F85A-46CB-A4EC-058B2B05FF76}"/>
              </a:ext>
            </a:extLst>
          </p:cNvPr>
          <p:cNvSpPr txBox="1"/>
          <p:nvPr/>
        </p:nvSpPr>
        <p:spPr>
          <a:xfrm>
            <a:off x="3048000" y="3530909"/>
            <a:ext cx="60960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80"/>
                </a:solidFill>
                <a:effectLst/>
                <a:latin typeface="JetBrains Mono"/>
              </a:rPr>
              <a:t>select </a:t>
            </a:r>
            <a:r>
              <a:rPr kumimoji="0" lang="en-US" altLang="en-US" sz="1800" b="1" i="0" u="none" strike="noStrike" cap="none" normalizeH="0" baseline="0" dirty="0" err="1">
                <a:ln>
                  <a:noFill/>
                </a:ln>
                <a:solidFill>
                  <a:srgbClr val="660E7A"/>
                </a:solidFill>
                <a:effectLst/>
                <a:latin typeface="JetBrains Mono"/>
              </a:rPr>
              <a:t>skcoid</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skcnamespace</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skcrelname</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skccoeff</a:t>
            </a:r>
            <a:r>
              <a:rPr kumimoji="0" lang="en-US" altLang="en-US" sz="1800" b="1" i="0" u="none" strike="noStrike" cap="none" normalizeH="0" baseline="0" dirty="0">
                <a:ln>
                  <a:noFill/>
                </a:ln>
                <a:solidFill>
                  <a:srgbClr val="660E7A"/>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as </a:t>
            </a:r>
            <a:r>
              <a:rPr kumimoji="0" lang="en-US" altLang="en-US" sz="1800" b="0" i="0" u="none" strike="noStrike" cap="none" normalizeH="0" baseline="0" dirty="0" err="1">
                <a:ln>
                  <a:noFill/>
                </a:ln>
                <a:solidFill>
                  <a:srgbClr val="000000"/>
                </a:solidFill>
                <a:effectLst/>
                <a:latin typeface="JetBrains Mono"/>
              </a:rPr>
              <a:t>coeficiente_variacion</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0" i="1" u="none" strike="noStrike" cap="none" normalizeH="0" baseline="0" dirty="0">
                <a:ln>
                  <a:noFill/>
                </a:ln>
                <a:solidFill>
                  <a:srgbClr val="808080"/>
                </a:solidFill>
                <a:effectLst/>
                <a:latin typeface="JetBrains Mono"/>
              </a:rPr>
              <a:t>--- </a:t>
            </a:r>
            <a:r>
              <a:rPr kumimoji="0" lang="en-US" altLang="en-US" sz="1800" b="0" i="1" u="none" strike="noStrike" cap="none" normalizeH="0" baseline="0" dirty="0" err="1">
                <a:ln>
                  <a:noFill/>
                </a:ln>
                <a:solidFill>
                  <a:srgbClr val="808080"/>
                </a:solidFill>
                <a:effectLst/>
                <a:latin typeface="JetBrains Mono"/>
              </a:rPr>
              <a:t>Valores</a:t>
            </a:r>
            <a:r>
              <a:rPr kumimoji="0" lang="en-US" altLang="en-US" sz="1800" b="0" i="1" u="none" strike="noStrike" cap="none" normalizeH="0" baseline="0" dirty="0">
                <a:ln>
                  <a:noFill/>
                </a:ln>
                <a:solidFill>
                  <a:srgbClr val="808080"/>
                </a:solidFill>
                <a:effectLst/>
                <a:latin typeface="JetBrains Mono"/>
              </a:rPr>
              <a:t> mas </a:t>
            </a:r>
            <a:r>
              <a:rPr kumimoji="0" lang="en-US" altLang="en-US" sz="1800" b="0" i="1" u="none" strike="noStrike" cap="none" normalizeH="0" baseline="0" dirty="0" err="1">
                <a:ln>
                  <a:noFill/>
                </a:ln>
                <a:solidFill>
                  <a:srgbClr val="808080"/>
                </a:solidFill>
                <a:effectLst/>
                <a:latin typeface="JetBrains Mono"/>
              </a:rPr>
              <a:t>pequeños</a:t>
            </a:r>
            <a:r>
              <a:rPr kumimoji="0" lang="en-US" altLang="en-US" sz="1800" b="0" i="1" u="none" strike="noStrike" cap="none" normalizeH="0" baseline="0" dirty="0">
                <a:ln>
                  <a:noFill/>
                </a:ln>
                <a:solidFill>
                  <a:srgbClr val="808080"/>
                </a:solidFill>
                <a:effectLst/>
                <a:latin typeface="JetBrains Mono"/>
              </a:rPr>
              <a:t> mejor</a:t>
            </a:r>
            <a:br>
              <a:rPr kumimoji="0" lang="en-US" altLang="en-US" sz="1800" b="0" i="1" u="none" strike="noStrike" cap="none" normalizeH="0" baseline="0" dirty="0">
                <a:ln>
                  <a:noFill/>
                </a:ln>
                <a:solidFill>
                  <a:srgbClr val="808080"/>
                </a:solidFill>
                <a:effectLst/>
                <a:latin typeface="JetBrains Mono"/>
              </a:rPr>
            </a:br>
            <a:r>
              <a:rPr kumimoji="0" lang="en-US" altLang="en-US" sz="1800" b="1" i="0" u="none" strike="noStrike" cap="none" normalizeH="0" baseline="0" dirty="0">
                <a:ln>
                  <a:noFill/>
                </a:ln>
                <a:solidFill>
                  <a:srgbClr val="000080"/>
                </a:solidFill>
                <a:effectLst/>
                <a:latin typeface="JetBrains Mono"/>
              </a:rPr>
              <a:t>from </a:t>
            </a:r>
            <a:r>
              <a:rPr kumimoji="0" lang="en-US" altLang="en-US" sz="1800" b="0" i="0" u="none" strike="noStrike" cap="none" normalizeH="0" baseline="0" dirty="0" err="1">
                <a:ln>
                  <a:noFill/>
                </a:ln>
                <a:solidFill>
                  <a:srgbClr val="000000"/>
                </a:solidFill>
                <a:effectLst/>
                <a:latin typeface="JetBrains Mono"/>
              </a:rPr>
              <a:t>gp_toolkit.gp_skew_coefficients</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where </a:t>
            </a:r>
            <a:r>
              <a:rPr kumimoji="0" lang="en-US" altLang="en-US" sz="1800" b="1" i="0" u="none" strike="noStrike" cap="none" normalizeH="0" baseline="0" dirty="0" err="1">
                <a:ln>
                  <a:noFill/>
                </a:ln>
                <a:solidFill>
                  <a:srgbClr val="660E7A"/>
                </a:solidFill>
                <a:effectLst/>
                <a:latin typeface="JetBrains Mono"/>
              </a:rPr>
              <a:t>skcnamespace</a:t>
            </a:r>
            <a:r>
              <a:rPr kumimoji="0" lang="en-US" altLang="en-US" sz="1800" b="1" i="0" u="none" strike="noStrike" cap="none" normalizeH="0" baseline="0" dirty="0">
                <a:ln>
                  <a:noFill/>
                </a:ln>
                <a:solidFill>
                  <a:srgbClr val="660E7A"/>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8000"/>
                </a:solidFill>
                <a:effectLst/>
                <a:latin typeface="JetBrains Mono"/>
              </a:rPr>
              <a:t>'finance' </a:t>
            </a:r>
            <a:r>
              <a:rPr kumimoji="0" lang="en-US" altLang="en-US" sz="1800" b="1" i="0" u="none" strike="noStrike" cap="none" normalizeH="0" baseline="0" dirty="0">
                <a:ln>
                  <a:noFill/>
                </a:ln>
                <a:solidFill>
                  <a:srgbClr val="000080"/>
                </a:solidFill>
                <a:effectLst/>
                <a:latin typeface="JetBrains Mono"/>
              </a:rPr>
              <a:t>and</a:t>
            </a:r>
            <a:br>
              <a:rPr kumimoji="0" lang="en-US" altLang="en-US" sz="1800" b="1" i="0" u="none" strike="noStrike" cap="none" normalizeH="0" baseline="0" dirty="0">
                <a:ln>
                  <a:noFill/>
                </a:ln>
                <a:solidFill>
                  <a:srgbClr val="000080"/>
                </a:solidFill>
                <a:effectLst/>
                <a:latin typeface="JetBrains Mono"/>
              </a:rPr>
            </a:br>
            <a:r>
              <a:rPr kumimoji="0" lang="en-US" altLang="en-US" sz="1800" b="1" i="0" u="none" strike="noStrike" cap="none" normalizeH="0" baseline="0" dirty="0">
                <a:ln>
                  <a:noFill/>
                </a:ln>
                <a:solidFill>
                  <a:srgbClr val="00008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skcrelname</a:t>
            </a:r>
            <a:r>
              <a:rPr kumimoji="0" lang="en-US" altLang="en-US" sz="1800" b="1" i="0" u="none" strike="noStrike" cap="none" normalizeH="0" baseline="0" dirty="0">
                <a:ln>
                  <a:noFill/>
                </a:ln>
                <a:solidFill>
                  <a:srgbClr val="660E7A"/>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like </a:t>
            </a:r>
            <a:r>
              <a:rPr kumimoji="0" lang="en-US" altLang="en-US" sz="1800" b="1" i="0" u="none" strike="noStrike" cap="none" normalizeH="0" baseline="0" dirty="0">
                <a:ln>
                  <a:noFill/>
                </a:ln>
                <a:solidFill>
                  <a:srgbClr val="008000"/>
                </a:solidFill>
                <a:effectLst/>
                <a:latin typeface="JetBrains Mono"/>
              </a:rPr>
              <a:t>'%stock%'</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2980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D9CFD1A3-06F7-449D-9E72-E97B914AFA3D}"/>
              </a:ext>
            </a:extLst>
          </p:cNvPr>
          <p:cNvPicPr>
            <a:picLocks noChangeAspect="1"/>
          </p:cNvPicPr>
          <p:nvPr/>
        </p:nvPicPr>
        <p:blipFill rotWithShape="1">
          <a:blip r:embed="rId3">
            <a:extLst>
              <a:ext uri="{28A0092B-C50C-407E-A947-70E740481C1C}">
                <a14:useLocalDpi xmlns:a14="http://schemas.microsoft.com/office/drawing/2010/main" val="0"/>
              </a:ext>
            </a:extLst>
          </a:blip>
          <a:srcRect l="27196" r="13545"/>
          <a:stretch/>
        </p:blipFill>
        <p:spPr>
          <a:xfrm>
            <a:off x="6096000" y="0"/>
            <a:ext cx="6096000" cy="6297769"/>
          </a:xfrm>
          <a:prstGeom prst="rect">
            <a:avLst/>
          </a:prstGeom>
        </p:spPr>
      </p:pic>
      <p:sp>
        <p:nvSpPr>
          <p:cNvPr id="2" name="Title 1">
            <a:extLst>
              <a:ext uri="{FF2B5EF4-FFF2-40B4-BE49-F238E27FC236}">
                <a16:creationId xmlns:a16="http://schemas.microsoft.com/office/drawing/2014/main" id="{00186A91-FEDD-45FE-A64A-F901E6D411DE}"/>
              </a:ext>
            </a:extLst>
          </p:cNvPr>
          <p:cNvSpPr>
            <a:spLocks noGrp="1"/>
          </p:cNvSpPr>
          <p:nvPr>
            <p:ph type="title"/>
          </p:nvPr>
        </p:nvSpPr>
        <p:spPr>
          <a:xfrm>
            <a:off x="617725" y="365125"/>
            <a:ext cx="10911531" cy="1114051"/>
          </a:xfrm>
        </p:spPr>
        <p:txBody>
          <a:bodyPr>
            <a:normAutofit/>
          </a:bodyPr>
          <a:lstStyle/>
          <a:p>
            <a:r>
              <a:rPr lang="es-MX" sz="3200" dirty="0">
                <a:latin typeface="Raleway" pitchFamily="2" charset="0"/>
              </a:rPr>
              <a:t>Modelado dimensional</a:t>
            </a:r>
          </a:p>
        </p:txBody>
      </p:sp>
      <p:sp>
        <p:nvSpPr>
          <p:cNvPr id="4" name="Rectangle 3">
            <a:extLst>
              <a:ext uri="{FF2B5EF4-FFF2-40B4-BE49-F238E27FC236}">
                <a16:creationId xmlns:a16="http://schemas.microsoft.com/office/drawing/2014/main" id="{2B27E89E-14C8-44F8-B139-E64A13F8F978}"/>
              </a:ext>
            </a:extLst>
          </p:cNvPr>
          <p:cNvSpPr/>
          <p:nvPr/>
        </p:nvSpPr>
        <p:spPr>
          <a:xfrm>
            <a:off x="6096000" y="0"/>
            <a:ext cx="6096000" cy="6297769"/>
          </a:xfrm>
          <a:prstGeom prst="rect">
            <a:avLst/>
          </a:prstGeom>
          <a:gradFill flip="none" rotWithShape="1">
            <a:gsLst>
              <a:gs pos="18000">
                <a:srgbClr val="121888">
                  <a:alpha val="90000"/>
                </a:srgbClr>
              </a:gs>
              <a:gs pos="100000">
                <a:srgbClr val="2741CC">
                  <a:alpha val="8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nvGrpSpPr>
          <p:cNvPr id="5" name="Group 4">
            <a:extLst>
              <a:ext uri="{FF2B5EF4-FFF2-40B4-BE49-F238E27FC236}">
                <a16:creationId xmlns:a16="http://schemas.microsoft.com/office/drawing/2014/main" id="{8E40AF41-53D6-4018-A377-39B54095B1D7}"/>
              </a:ext>
            </a:extLst>
          </p:cNvPr>
          <p:cNvGrpSpPr/>
          <p:nvPr/>
        </p:nvGrpSpPr>
        <p:grpSpPr>
          <a:xfrm>
            <a:off x="11776042" y="6492813"/>
            <a:ext cx="463997" cy="481709"/>
            <a:chOff x="231328" y="335431"/>
            <a:chExt cx="463997" cy="481709"/>
          </a:xfrm>
          <a:solidFill>
            <a:schemeClr val="bg1"/>
          </a:solidFill>
        </p:grpSpPr>
        <p:grpSp>
          <p:nvGrpSpPr>
            <p:cNvPr id="6" name="Group 5">
              <a:extLst>
                <a:ext uri="{FF2B5EF4-FFF2-40B4-BE49-F238E27FC236}">
                  <a16:creationId xmlns:a16="http://schemas.microsoft.com/office/drawing/2014/main" id="{C2D0A5D8-44FC-469A-8C4C-B0B977D550CF}"/>
                </a:ext>
              </a:extLst>
            </p:cNvPr>
            <p:cNvGrpSpPr/>
            <p:nvPr/>
          </p:nvGrpSpPr>
          <p:grpSpPr>
            <a:xfrm>
              <a:off x="231328" y="335431"/>
              <a:ext cx="463997" cy="38857"/>
              <a:chOff x="7322457" y="-544286"/>
              <a:chExt cx="545943" cy="45719"/>
            </a:xfrm>
            <a:grpFill/>
          </p:grpSpPr>
          <p:sp>
            <p:nvSpPr>
              <p:cNvPr id="31" name="Oval 30">
                <a:extLst>
                  <a:ext uri="{FF2B5EF4-FFF2-40B4-BE49-F238E27FC236}">
                    <a16:creationId xmlns:a16="http://schemas.microsoft.com/office/drawing/2014/main" id="{F6966C6A-5A3B-4975-99E0-64D1CE8D8519}"/>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2" name="Oval 31">
                <a:extLst>
                  <a:ext uri="{FF2B5EF4-FFF2-40B4-BE49-F238E27FC236}">
                    <a16:creationId xmlns:a16="http://schemas.microsoft.com/office/drawing/2014/main" id="{BB35C59F-4902-4264-AD74-4AC598BF43DA}"/>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3" name="Oval 32">
                <a:extLst>
                  <a:ext uri="{FF2B5EF4-FFF2-40B4-BE49-F238E27FC236}">
                    <a16:creationId xmlns:a16="http://schemas.microsoft.com/office/drawing/2014/main" id="{8CA503E4-1910-4FAA-95AF-6806BED54D60}"/>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4" name="Oval 33">
                <a:extLst>
                  <a:ext uri="{FF2B5EF4-FFF2-40B4-BE49-F238E27FC236}">
                    <a16:creationId xmlns:a16="http://schemas.microsoft.com/office/drawing/2014/main" id="{E6271DAB-CFC4-4D3C-8826-230ED6650B6D}"/>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5" name="Oval 34">
                <a:extLst>
                  <a:ext uri="{FF2B5EF4-FFF2-40B4-BE49-F238E27FC236}">
                    <a16:creationId xmlns:a16="http://schemas.microsoft.com/office/drawing/2014/main" id="{D3561BD1-FCCC-4B0F-8780-0E109851D87E}"/>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nvGrpSpPr>
            <p:cNvPr id="7" name="Group 6">
              <a:extLst>
                <a:ext uri="{FF2B5EF4-FFF2-40B4-BE49-F238E27FC236}">
                  <a16:creationId xmlns:a16="http://schemas.microsoft.com/office/drawing/2014/main" id="{D746C65E-EC11-4A7D-A2EF-7B91A5CD8497}"/>
                </a:ext>
              </a:extLst>
            </p:cNvPr>
            <p:cNvGrpSpPr/>
            <p:nvPr/>
          </p:nvGrpSpPr>
          <p:grpSpPr>
            <a:xfrm>
              <a:off x="231328" y="446144"/>
              <a:ext cx="463997" cy="38857"/>
              <a:chOff x="7322457" y="-544286"/>
              <a:chExt cx="545943" cy="45719"/>
            </a:xfrm>
            <a:grpFill/>
          </p:grpSpPr>
          <p:sp>
            <p:nvSpPr>
              <p:cNvPr id="26" name="Oval 25">
                <a:extLst>
                  <a:ext uri="{FF2B5EF4-FFF2-40B4-BE49-F238E27FC236}">
                    <a16:creationId xmlns:a16="http://schemas.microsoft.com/office/drawing/2014/main" id="{7FA603C1-6F3E-4A03-9615-1BFBEB4F2BA7}"/>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7" name="Oval 26">
                <a:extLst>
                  <a:ext uri="{FF2B5EF4-FFF2-40B4-BE49-F238E27FC236}">
                    <a16:creationId xmlns:a16="http://schemas.microsoft.com/office/drawing/2014/main" id="{50B52DA0-B073-4A30-8183-EF73417B9171}"/>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8" name="Oval 27">
                <a:extLst>
                  <a:ext uri="{FF2B5EF4-FFF2-40B4-BE49-F238E27FC236}">
                    <a16:creationId xmlns:a16="http://schemas.microsoft.com/office/drawing/2014/main" id="{726310A8-1F5C-488D-B237-596386011CB4}"/>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9" name="Oval 28">
                <a:extLst>
                  <a:ext uri="{FF2B5EF4-FFF2-40B4-BE49-F238E27FC236}">
                    <a16:creationId xmlns:a16="http://schemas.microsoft.com/office/drawing/2014/main" id="{23B9021F-2D76-44E8-BAAA-7675109091F5}"/>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0" name="Oval 29">
                <a:extLst>
                  <a:ext uri="{FF2B5EF4-FFF2-40B4-BE49-F238E27FC236}">
                    <a16:creationId xmlns:a16="http://schemas.microsoft.com/office/drawing/2014/main" id="{366C0BE5-812E-46E0-897E-98293E587BD8}"/>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nvGrpSpPr>
            <p:cNvPr id="8" name="Group 7">
              <a:extLst>
                <a:ext uri="{FF2B5EF4-FFF2-40B4-BE49-F238E27FC236}">
                  <a16:creationId xmlns:a16="http://schemas.microsoft.com/office/drawing/2014/main" id="{02C53E6A-0630-447D-BB25-AA1939275338}"/>
                </a:ext>
              </a:extLst>
            </p:cNvPr>
            <p:cNvGrpSpPr/>
            <p:nvPr/>
          </p:nvGrpSpPr>
          <p:grpSpPr>
            <a:xfrm>
              <a:off x="231328" y="556857"/>
              <a:ext cx="463997" cy="38857"/>
              <a:chOff x="7322457" y="-544286"/>
              <a:chExt cx="545943" cy="45719"/>
            </a:xfrm>
            <a:grpFill/>
          </p:grpSpPr>
          <p:sp>
            <p:nvSpPr>
              <p:cNvPr id="21" name="Oval 20">
                <a:extLst>
                  <a:ext uri="{FF2B5EF4-FFF2-40B4-BE49-F238E27FC236}">
                    <a16:creationId xmlns:a16="http://schemas.microsoft.com/office/drawing/2014/main" id="{A93E0FD8-B705-4421-86EB-AC35F365F720}"/>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2" name="Oval 21">
                <a:extLst>
                  <a:ext uri="{FF2B5EF4-FFF2-40B4-BE49-F238E27FC236}">
                    <a16:creationId xmlns:a16="http://schemas.microsoft.com/office/drawing/2014/main" id="{6EC5D19F-503B-4BC6-AC92-905029357B10}"/>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3" name="Oval 22">
                <a:extLst>
                  <a:ext uri="{FF2B5EF4-FFF2-40B4-BE49-F238E27FC236}">
                    <a16:creationId xmlns:a16="http://schemas.microsoft.com/office/drawing/2014/main" id="{B0D5594A-AAEA-45E6-8EAB-403582CB46AF}"/>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4" name="Oval 23">
                <a:extLst>
                  <a:ext uri="{FF2B5EF4-FFF2-40B4-BE49-F238E27FC236}">
                    <a16:creationId xmlns:a16="http://schemas.microsoft.com/office/drawing/2014/main" id="{4A8E67CE-6F7E-405E-B77A-63D96F8FBB51}"/>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5" name="Oval 24">
                <a:extLst>
                  <a:ext uri="{FF2B5EF4-FFF2-40B4-BE49-F238E27FC236}">
                    <a16:creationId xmlns:a16="http://schemas.microsoft.com/office/drawing/2014/main" id="{3FE8558E-A90E-457A-887A-DD13331F945E}"/>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nvGrpSpPr>
            <p:cNvPr id="9" name="Group 8">
              <a:extLst>
                <a:ext uri="{FF2B5EF4-FFF2-40B4-BE49-F238E27FC236}">
                  <a16:creationId xmlns:a16="http://schemas.microsoft.com/office/drawing/2014/main" id="{D2CE0959-0B22-4B1E-ABAA-1D54805A66D6}"/>
                </a:ext>
              </a:extLst>
            </p:cNvPr>
            <p:cNvGrpSpPr/>
            <p:nvPr/>
          </p:nvGrpSpPr>
          <p:grpSpPr>
            <a:xfrm>
              <a:off x="231328" y="667570"/>
              <a:ext cx="463997" cy="38857"/>
              <a:chOff x="7322457" y="-544286"/>
              <a:chExt cx="545943" cy="45719"/>
            </a:xfrm>
            <a:grpFill/>
          </p:grpSpPr>
          <p:sp>
            <p:nvSpPr>
              <p:cNvPr id="16" name="Oval 15">
                <a:extLst>
                  <a:ext uri="{FF2B5EF4-FFF2-40B4-BE49-F238E27FC236}">
                    <a16:creationId xmlns:a16="http://schemas.microsoft.com/office/drawing/2014/main" id="{5D549112-07F1-4BA4-A9DB-2518C1B80A71}"/>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7" name="Oval 16">
                <a:extLst>
                  <a:ext uri="{FF2B5EF4-FFF2-40B4-BE49-F238E27FC236}">
                    <a16:creationId xmlns:a16="http://schemas.microsoft.com/office/drawing/2014/main" id="{26E59FC6-1D90-46ED-93DD-187A5EEB83BA}"/>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8" name="Oval 17">
                <a:extLst>
                  <a:ext uri="{FF2B5EF4-FFF2-40B4-BE49-F238E27FC236}">
                    <a16:creationId xmlns:a16="http://schemas.microsoft.com/office/drawing/2014/main" id="{92483F53-2805-4CCB-A087-89ACC8E989A3}"/>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9" name="Oval 18">
                <a:extLst>
                  <a:ext uri="{FF2B5EF4-FFF2-40B4-BE49-F238E27FC236}">
                    <a16:creationId xmlns:a16="http://schemas.microsoft.com/office/drawing/2014/main" id="{7D5B7A90-1E17-46D5-8E60-609E6A305176}"/>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0" name="Oval 19">
                <a:extLst>
                  <a:ext uri="{FF2B5EF4-FFF2-40B4-BE49-F238E27FC236}">
                    <a16:creationId xmlns:a16="http://schemas.microsoft.com/office/drawing/2014/main" id="{B1DB85BF-6149-487D-A703-39DF3BC40A86}"/>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nvGrpSpPr>
            <p:cNvPr id="10" name="Group 9">
              <a:extLst>
                <a:ext uri="{FF2B5EF4-FFF2-40B4-BE49-F238E27FC236}">
                  <a16:creationId xmlns:a16="http://schemas.microsoft.com/office/drawing/2014/main" id="{A544EA16-CAAB-4DC8-9763-046ACFAF2AA1}"/>
                </a:ext>
              </a:extLst>
            </p:cNvPr>
            <p:cNvGrpSpPr/>
            <p:nvPr/>
          </p:nvGrpSpPr>
          <p:grpSpPr>
            <a:xfrm>
              <a:off x="231328" y="778283"/>
              <a:ext cx="463997" cy="38857"/>
              <a:chOff x="7322457" y="-544286"/>
              <a:chExt cx="545943" cy="45719"/>
            </a:xfrm>
            <a:grpFill/>
          </p:grpSpPr>
          <p:sp>
            <p:nvSpPr>
              <p:cNvPr id="11" name="Oval 10">
                <a:extLst>
                  <a:ext uri="{FF2B5EF4-FFF2-40B4-BE49-F238E27FC236}">
                    <a16:creationId xmlns:a16="http://schemas.microsoft.com/office/drawing/2014/main" id="{35D50F25-7309-42A2-9748-6444CC0C8970}"/>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2" name="Oval 11">
                <a:extLst>
                  <a:ext uri="{FF2B5EF4-FFF2-40B4-BE49-F238E27FC236}">
                    <a16:creationId xmlns:a16="http://schemas.microsoft.com/office/drawing/2014/main" id="{2EAE17A0-E9FF-4EF9-A1DF-862161C2ED65}"/>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3" name="Oval 12">
                <a:extLst>
                  <a:ext uri="{FF2B5EF4-FFF2-40B4-BE49-F238E27FC236}">
                    <a16:creationId xmlns:a16="http://schemas.microsoft.com/office/drawing/2014/main" id="{D80D3872-8D92-4C45-A266-0572DA4586BB}"/>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4" name="Oval 13">
                <a:extLst>
                  <a:ext uri="{FF2B5EF4-FFF2-40B4-BE49-F238E27FC236}">
                    <a16:creationId xmlns:a16="http://schemas.microsoft.com/office/drawing/2014/main" id="{E8135EBF-B115-4384-931F-ED7AA4111E97}"/>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5" name="Oval 14">
                <a:extLst>
                  <a:ext uri="{FF2B5EF4-FFF2-40B4-BE49-F238E27FC236}">
                    <a16:creationId xmlns:a16="http://schemas.microsoft.com/office/drawing/2014/main" id="{DC6E1801-E10E-4543-A572-812EE1F93BD0}"/>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graphicFrame>
        <p:nvGraphicFramePr>
          <p:cNvPr id="37" name="Chart 36">
            <a:extLst>
              <a:ext uri="{FF2B5EF4-FFF2-40B4-BE49-F238E27FC236}">
                <a16:creationId xmlns:a16="http://schemas.microsoft.com/office/drawing/2014/main" id="{43664D0D-CDA0-454C-8878-3639C68B54DD}"/>
              </a:ext>
            </a:extLst>
          </p:cNvPr>
          <p:cNvGraphicFramePr/>
          <p:nvPr>
            <p:extLst>
              <p:ext uri="{D42A27DB-BD31-4B8C-83A1-F6EECF244321}">
                <p14:modId xmlns:p14="http://schemas.microsoft.com/office/powerpoint/2010/main" val="3411151491"/>
              </p:ext>
            </p:extLst>
          </p:nvPr>
        </p:nvGraphicFramePr>
        <p:xfrm>
          <a:off x="6660354" y="773589"/>
          <a:ext cx="1614932" cy="16252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Chart 48">
            <a:extLst>
              <a:ext uri="{FF2B5EF4-FFF2-40B4-BE49-F238E27FC236}">
                <a16:creationId xmlns:a16="http://schemas.microsoft.com/office/drawing/2014/main" id="{9D4F5ABA-DDFD-46A0-AB85-CE6E09D52C2F}"/>
              </a:ext>
            </a:extLst>
          </p:cNvPr>
          <p:cNvGraphicFramePr/>
          <p:nvPr>
            <p:extLst>
              <p:ext uri="{D42A27DB-BD31-4B8C-83A1-F6EECF244321}">
                <p14:modId xmlns:p14="http://schemas.microsoft.com/office/powerpoint/2010/main" val="4275808928"/>
              </p:ext>
            </p:extLst>
          </p:nvPr>
        </p:nvGraphicFramePr>
        <p:xfrm>
          <a:off x="6564690" y="2493610"/>
          <a:ext cx="1614932" cy="1625268"/>
        </p:xfrm>
        <a:graphic>
          <a:graphicData uri="http://schemas.openxmlformats.org/drawingml/2006/chart">
            <c:chart xmlns:c="http://schemas.openxmlformats.org/drawingml/2006/chart" xmlns:r="http://schemas.openxmlformats.org/officeDocument/2006/relationships" r:id="rId5"/>
          </a:graphicData>
        </a:graphic>
      </p:graphicFrame>
      <p:sp>
        <p:nvSpPr>
          <p:cNvPr id="55" name="Rectangle 54">
            <a:extLst>
              <a:ext uri="{FF2B5EF4-FFF2-40B4-BE49-F238E27FC236}">
                <a16:creationId xmlns:a16="http://schemas.microsoft.com/office/drawing/2014/main" id="{6D56F989-693C-4048-93B3-96C6156579D2}"/>
              </a:ext>
            </a:extLst>
          </p:cNvPr>
          <p:cNvSpPr/>
          <p:nvPr/>
        </p:nvSpPr>
        <p:spPr>
          <a:xfrm>
            <a:off x="7812812" y="632967"/>
            <a:ext cx="3594174" cy="5031834"/>
          </a:xfrm>
          <a:prstGeom prst="rect">
            <a:avLst/>
          </a:prstGeom>
        </p:spPr>
        <p:txBody>
          <a:bodyPr wrap="square" lIns="0" tIns="0" rIns="0" bIns="0" anchor="ctr" anchorCtr="0">
            <a:noAutofit/>
          </a:bodyPr>
          <a:lstStyle/>
          <a:p>
            <a:pPr marL="0" indent="0" algn="ctr">
              <a:buNone/>
            </a:pPr>
            <a:r>
              <a:rPr lang="es-MX" sz="2400" dirty="0">
                <a:solidFill>
                  <a:schemeClr val="bg1"/>
                </a:solidFill>
                <a:latin typeface="Raleway" pitchFamily="2" charset="0"/>
              </a:rPr>
              <a:t>Es importante que los modelados dimensionales no sean diseñados en solitario por el equipo de tecnología que en general puede que no entienda el negocio y sus necesitades en su totalidad</a:t>
            </a:r>
          </a:p>
        </p:txBody>
      </p:sp>
      <p:sp>
        <p:nvSpPr>
          <p:cNvPr id="60" name="Subtitle 2">
            <a:extLst>
              <a:ext uri="{FF2B5EF4-FFF2-40B4-BE49-F238E27FC236}">
                <a16:creationId xmlns:a16="http://schemas.microsoft.com/office/drawing/2014/main" id="{3F717CBF-30C0-4A22-829B-F2D2EE6673AE}"/>
              </a:ext>
            </a:extLst>
          </p:cNvPr>
          <p:cNvSpPr txBox="1">
            <a:spLocks/>
          </p:cNvSpPr>
          <p:nvPr/>
        </p:nvSpPr>
        <p:spPr>
          <a:xfrm>
            <a:off x="662744" y="1384424"/>
            <a:ext cx="5078226" cy="1014433"/>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None/>
            </a:pPr>
            <a:r>
              <a:rPr lang="es-MX" sz="2000" dirty="0">
                <a:latin typeface="Raleway" pitchFamily="2" charset="0"/>
              </a:rPr>
              <a:t>Es un proceso relativamente sencillo, que requiere la participación de distintas áreas del negocio y tecnología</a:t>
            </a:r>
          </a:p>
        </p:txBody>
      </p:sp>
      <p:sp>
        <p:nvSpPr>
          <p:cNvPr id="61" name="Oval 60">
            <a:extLst>
              <a:ext uri="{FF2B5EF4-FFF2-40B4-BE49-F238E27FC236}">
                <a16:creationId xmlns:a16="http://schemas.microsoft.com/office/drawing/2014/main" id="{F0D3614C-DC0A-4773-8EA7-C00730154CC4}"/>
              </a:ext>
            </a:extLst>
          </p:cNvPr>
          <p:cNvSpPr/>
          <p:nvPr/>
        </p:nvSpPr>
        <p:spPr>
          <a:xfrm>
            <a:off x="597815" y="2782991"/>
            <a:ext cx="535289" cy="535289"/>
          </a:xfrm>
          <a:prstGeom prst="ellipse">
            <a:avLst/>
          </a:prstGeom>
          <a:solidFill>
            <a:srgbClr val="E89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62" name="Rectangle 61">
            <a:extLst>
              <a:ext uri="{FF2B5EF4-FFF2-40B4-BE49-F238E27FC236}">
                <a16:creationId xmlns:a16="http://schemas.microsoft.com/office/drawing/2014/main" id="{EE633735-6F23-495C-969A-38854529EF7E}"/>
              </a:ext>
            </a:extLst>
          </p:cNvPr>
          <p:cNvSpPr/>
          <p:nvPr/>
        </p:nvSpPr>
        <p:spPr>
          <a:xfrm>
            <a:off x="1357254" y="2681303"/>
            <a:ext cx="4338696" cy="693182"/>
          </a:xfrm>
          <a:prstGeom prst="rect">
            <a:avLst/>
          </a:prstGeom>
        </p:spPr>
        <p:txBody>
          <a:bodyPr wrap="square" lIns="0" tIns="0" rIns="0" bIns="0" anchor="ctr" anchorCtr="0">
            <a:noAutofit/>
          </a:bodyPr>
          <a:lstStyle/>
          <a:p>
            <a:pPr>
              <a:spcAft>
                <a:spcPts val="1200"/>
              </a:spcAft>
            </a:pPr>
            <a:r>
              <a:rPr lang="es-MX" dirty="0">
                <a:latin typeface="Raleway" pitchFamily="2" charset="0"/>
              </a:rPr>
              <a:t>Expertos en la materia</a:t>
            </a:r>
          </a:p>
        </p:txBody>
      </p:sp>
      <p:sp>
        <p:nvSpPr>
          <p:cNvPr id="63" name="Oval 62">
            <a:extLst>
              <a:ext uri="{FF2B5EF4-FFF2-40B4-BE49-F238E27FC236}">
                <a16:creationId xmlns:a16="http://schemas.microsoft.com/office/drawing/2014/main" id="{B82E0164-79F6-4BE4-A9EA-66A9B44F06D6}"/>
              </a:ext>
            </a:extLst>
          </p:cNvPr>
          <p:cNvSpPr/>
          <p:nvPr/>
        </p:nvSpPr>
        <p:spPr>
          <a:xfrm>
            <a:off x="597815" y="3717876"/>
            <a:ext cx="535289" cy="535289"/>
          </a:xfrm>
          <a:prstGeom prst="ellipse">
            <a:avLst/>
          </a:prstGeom>
          <a:solidFill>
            <a:srgbClr val="E89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64" name="Rectangle 63">
            <a:extLst>
              <a:ext uri="{FF2B5EF4-FFF2-40B4-BE49-F238E27FC236}">
                <a16:creationId xmlns:a16="http://schemas.microsoft.com/office/drawing/2014/main" id="{BF7800C1-7C2A-47CD-A9DE-DDCDFAA27679}"/>
              </a:ext>
            </a:extLst>
          </p:cNvPr>
          <p:cNvSpPr/>
          <p:nvPr/>
        </p:nvSpPr>
        <p:spPr>
          <a:xfrm>
            <a:off x="1357254" y="3638929"/>
            <a:ext cx="4338696" cy="693182"/>
          </a:xfrm>
          <a:prstGeom prst="rect">
            <a:avLst/>
          </a:prstGeom>
        </p:spPr>
        <p:txBody>
          <a:bodyPr wrap="square" lIns="0" tIns="0" rIns="0" bIns="0" anchor="ctr" anchorCtr="0">
            <a:noAutofit/>
          </a:bodyPr>
          <a:lstStyle/>
          <a:p>
            <a:pPr>
              <a:spcAft>
                <a:spcPts val="1200"/>
              </a:spcAft>
            </a:pPr>
            <a:r>
              <a:rPr lang="es-MX" dirty="0">
                <a:latin typeface="Raleway" pitchFamily="2" charset="0"/>
              </a:rPr>
              <a:t>Representantes del data </a:t>
            </a:r>
            <a:r>
              <a:rPr lang="es-MX" dirty="0" err="1">
                <a:latin typeface="Raleway" pitchFamily="2" charset="0"/>
              </a:rPr>
              <a:t>governance</a:t>
            </a:r>
            <a:endParaRPr lang="es-MX" dirty="0">
              <a:latin typeface="Raleway" pitchFamily="2" charset="0"/>
            </a:endParaRPr>
          </a:p>
        </p:txBody>
      </p:sp>
      <p:sp>
        <p:nvSpPr>
          <p:cNvPr id="65" name="Oval 64">
            <a:extLst>
              <a:ext uri="{FF2B5EF4-FFF2-40B4-BE49-F238E27FC236}">
                <a16:creationId xmlns:a16="http://schemas.microsoft.com/office/drawing/2014/main" id="{42623157-5756-4BC3-9FC6-EDBFCFE266FF}"/>
              </a:ext>
            </a:extLst>
          </p:cNvPr>
          <p:cNvSpPr/>
          <p:nvPr/>
        </p:nvSpPr>
        <p:spPr>
          <a:xfrm>
            <a:off x="597815" y="4675502"/>
            <a:ext cx="535289" cy="535289"/>
          </a:xfrm>
          <a:prstGeom prst="ellipse">
            <a:avLst/>
          </a:prstGeom>
          <a:solidFill>
            <a:srgbClr val="E89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66" name="Rectangle 65">
            <a:extLst>
              <a:ext uri="{FF2B5EF4-FFF2-40B4-BE49-F238E27FC236}">
                <a16:creationId xmlns:a16="http://schemas.microsoft.com/office/drawing/2014/main" id="{28210FBA-7C2D-45F1-AE5E-1E44321E1813}"/>
              </a:ext>
            </a:extLst>
          </p:cNvPr>
          <p:cNvSpPr/>
          <p:nvPr/>
        </p:nvSpPr>
        <p:spPr>
          <a:xfrm>
            <a:off x="1357254" y="4596555"/>
            <a:ext cx="4338696" cy="693182"/>
          </a:xfrm>
          <a:prstGeom prst="rect">
            <a:avLst/>
          </a:prstGeom>
        </p:spPr>
        <p:txBody>
          <a:bodyPr wrap="square" lIns="0" tIns="0" rIns="0" bIns="0" anchor="ctr" anchorCtr="0">
            <a:noAutofit/>
          </a:bodyPr>
          <a:lstStyle/>
          <a:p>
            <a:pPr>
              <a:spcAft>
                <a:spcPts val="1200"/>
              </a:spcAft>
            </a:pPr>
            <a:r>
              <a:rPr lang="es-MX" dirty="0">
                <a:latin typeface="Raleway" pitchFamily="2" charset="0"/>
              </a:rPr>
              <a:t>Un modelador de datos</a:t>
            </a:r>
          </a:p>
        </p:txBody>
      </p:sp>
      <p:sp>
        <p:nvSpPr>
          <p:cNvPr id="67" name="Oval 66">
            <a:extLst>
              <a:ext uri="{FF2B5EF4-FFF2-40B4-BE49-F238E27FC236}">
                <a16:creationId xmlns:a16="http://schemas.microsoft.com/office/drawing/2014/main" id="{14340821-991B-4F63-B998-B32BAE6F293A}"/>
              </a:ext>
            </a:extLst>
          </p:cNvPr>
          <p:cNvSpPr/>
          <p:nvPr/>
        </p:nvSpPr>
        <p:spPr>
          <a:xfrm>
            <a:off x="591445" y="5633128"/>
            <a:ext cx="535289" cy="535289"/>
          </a:xfrm>
          <a:prstGeom prst="ellipse">
            <a:avLst/>
          </a:prstGeom>
          <a:solidFill>
            <a:srgbClr val="E89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68" name="Rectangle 67">
            <a:extLst>
              <a:ext uri="{FF2B5EF4-FFF2-40B4-BE49-F238E27FC236}">
                <a16:creationId xmlns:a16="http://schemas.microsoft.com/office/drawing/2014/main" id="{A29A621A-37AD-43E1-8A40-D74F3E3E449A}"/>
              </a:ext>
            </a:extLst>
          </p:cNvPr>
          <p:cNvSpPr/>
          <p:nvPr/>
        </p:nvSpPr>
        <p:spPr>
          <a:xfrm>
            <a:off x="1350884" y="5554181"/>
            <a:ext cx="4338696" cy="693182"/>
          </a:xfrm>
          <a:prstGeom prst="rect">
            <a:avLst/>
          </a:prstGeom>
        </p:spPr>
        <p:txBody>
          <a:bodyPr wrap="square" lIns="0" tIns="0" rIns="0" bIns="0" anchor="ctr" anchorCtr="0">
            <a:noAutofit/>
          </a:bodyPr>
          <a:lstStyle/>
          <a:p>
            <a:pPr>
              <a:spcAft>
                <a:spcPts val="1200"/>
              </a:spcAft>
            </a:pPr>
            <a:r>
              <a:rPr lang="es-MX" dirty="0">
                <a:latin typeface="Raleway" pitchFamily="2" charset="0"/>
              </a:rPr>
              <a:t>Cesiones iterativas</a:t>
            </a:r>
          </a:p>
        </p:txBody>
      </p:sp>
      <p:sp>
        <p:nvSpPr>
          <p:cNvPr id="76" name="Freeform 17">
            <a:extLst>
              <a:ext uri="{FF2B5EF4-FFF2-40B4-BE49-F238E27FC236}">
                <a16:creationId xmlns:a16="http://schemas.microsoft.com/office/drawing/2014/main" id="{77E7E6A2-BF37-4415-926D-BF1901407B87}"/>
              </a:ext>
            </a:extLst>
          </p:cNvPr>
          <p:cNvSpPr>
            <a:spLocks/>
          </p:cNvSpPr>
          <p:nvPr/>
        </p:nvSpPr>
        <p:spPr bwMode="auto">
          <a:xfrm>
            <a:off x="717145" y="2922576"/>
            <a:ext cx="296628" cy="256119"/>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77" name="Freeform 17">
            <a:extLst>
              <a:ext uri="{FF2B5EF4-FFF2-40B4-BE49-F238E27FC236}">
                <a16:creationId xmlns:a16="http://schemas.microsoft.com/office/drawing/2014/main" id="{17A101DE-09C9-4A8A-8EA8-2006F01BD730}"/>
              </a:ext>
            </a:extLst>
          </p:cNvPr>
          <p:cNvSpPr>
            <a:spLocks/>
          </p:cNvSpPr>
          <p:nvPr/>
        </p:nvSpPr>
        <p:spPr bwMode="auto">
          <a:xfrm>
            <a:off x="717145" y="3857461"/>
            <a:ext cx="296628" cy="256119"/>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78" name="Freeform 17">
            <a:extLst>
              <a:ext uri="{FF2B5EF4-FFF2-40B4-BE49-F238E27FC236}">
                <a16:creationId xmlns:a16="http://schemas.microsoft.com/office/drawing/2014/main" id="{A180A11B-25C2-4D65-B5E9-659923501674}"/>
              </a:ext>
            </a:extLst>
          </p:cNvPr>
          <p:cNvSpPr>
            <a:spLocks/>
          </p:cNvSpPr>
          <p:nvPr/>
        </p:nvSpPr>
        <p:spPr bwMode="auto">
          <a:xfrm>
            <a:off x="717145" y="4815087"/>
            <a:ext cx="296628" cy="256119"/>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79" name="Freeform 17">
            <a:extLst>
              <a:ext uri="{FF2B5EF4-FFF2-40B4-BE49-F238E27FC236}">
                <a16:creationId xmlns:a16="http://schemas.microsoft.com/office/drawing/2014/main" id="{2CEE4869-742D-4340-AC07-F961EBFFAE3C}"/>
              </a:ext>
            </a:extLst>
          </p:cNvPr>
          <p:cNvSpPr>
            <a:spLocks/>
          </p:cNvSpPr>
          <p:nvPr/>
        </p:nvSpPr>
        <p:spPr bwMode="auto">
          <a:xfrm>
            <a:off x="710775" y="5772713"/>
            <a:ext cx="296628" cy="256119"/>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pic>
        <p:nvPicPr>
          <p:cNvPr id="75" name="Imagen 74" descr="Imagen que contiene firmar, exterior, frente, dibujo&#10;&#10;Descripción generada automáticamente">
            <a:extLst>
              <a:ext uri="{FF2B5EF4-FFF2-40B4-BE49-F238E27FC236}">
                <a16:creationId xmlns:a16="http://schemas.microsoft.com/office/drawing/2014/main" id="{8A1D414B-5867-447D-9943-FB3350ACF5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8808" y="1283988"/>
            <a:ext cx="614004" cy="511671"/>
          </a:xfrm>
          <a:prstGeom prst="rect">
            <a:avLst/>
          </a:prstGeom>
        </p:spPr>
      </p:pic>
    </p:spTree>
    <p:extLst>
      <p:ext uri="{BB962C8B-B14F-4D97-AF65-F5344CB8AC3E}">
        <p14:creationId xmlns:p14="http://schemas.microsoft.com/office/powerpoint/2010/main" val="2857887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Performance analysis and tunning </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dirty="0"/>
              <a:t>Porcentaje Ocioso</a:t>
            </a:r>
          </a:p>
          <a:p>
            <a:pPr lvl="1"/>
            <a:r>
              <a:rPr lang="es-MX" dirty="0"/>
              <a:t>Este indicador nos muestra el porcentaje del clúster que se encuentra en estatus ocioso al realizar un table </a:t>
            </a:r>
            <a:r>
              <a:rPr lang="es-MX" dirty="0" err="1"/>
              <a:t>scan</a:t>
            </a:r>
            <a:r>
              <a:rPr lang="es-MX" dirty="0"/>
              <a:t>, a mayor valor, mayor porcentaje de ocio. Greenplum indica que valores mayores a 10% deben ser revisados</a:t>
            </a:r>
          </a:p>
        </p:txBody>
      </p:sp>
      <p:sp>
        <p:nvSpPr>
          <p:cNvPr id="5" name="Rectangle 2">
            <a:extLst>
              <a:ext uri="{FF2B5EF4-FFF2-40B4-BE49-F238E27FC236}">
                <a16:creationId xmlns:a16="http://schemas.microsoft.com/office/drawing/2014/main" id="{5B703DF4-7E0D-44BA-AED2-F4D577BF23A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D2F1A388-71A5-4D9F-BC83-C325F4C5289D}"/>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92E646B-CD40-4E3E-8E94-74D07B0395CA}"/>
              </a:ext>
            </a:extLst>
          </p:cNvPr>
          <p:cNvSpPr txBox="1"/>
          <p:nvPr/>
        </p:nvSpPr>
        <p:spPr>
          <a:xfrm>
            <a:off x="2900516" y="4001294"/>
            <a:ext cx="6096000"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80"/>
                </a:solidFill>
                <a:effectLst/>
                <a:latin typeface="JetBrains Mono"/>
              </a:rPr>
              <a:t>select </a:t>
            </a:r>
            <a:r>
              <a:rPr kumimoji="0" lang="en-US" altLang="en-US" sz="1800" b="1" i="0" u="none" strike="noStrike" cap="none" normalizeH="0" baseline="0" dirty="0" err="1">
                <a:ln>
                  <a:noFill/>
                </a:ln>
                <a:solidFill>
                  <a:srgbClr val="660E7A"/>
                </a:solidFill>
                <a:effectLst/>
                <a:latin typeface="JetBrains Mono"/>
              </a:rPr>
              <a:t>sifoid</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sifnamespace</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sifrelname</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660E7A"/>
                </a:solidFill>
                <a:effectLst/>
                <a:latin typeface="JetBrains Mono"/>
              </a:rPr>
              <a:t>siffraction</a:t>
            </a:r>
            <a:r>
              <a:rPr kumimoji="0" lang="en-US" altLang="en-US" sz="1800" b="1" i="0" u="none" strike="noStrike" cap="none" normalizeH="0" baseline="0" dirty="0">
                <a:ln>
                  <a:noFill/>
                </a:ln>
                <a:solidFill>
                  <a:srgbClr val="660E7A"/>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000FF"/>
                </a:solidFill>
                <a:effectLst/>
                <a:latin typeface="JetBrains Mono"/>
              </a:rPr>
              <a:t>100</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a:ln>
                  <a:noFill/>
                </a:ln>
                <a:solidFill>
                  <a:srgbClr val="000080"/>
                </a:solidFill>
                <a:effectLst/>
                <a:latin typeface="JetBrains Mono"/>
              </a:rPr>
              <a:t>numeric</a:t>
            </a:r>
            <a:r>
              <a:rPr kumimoji="0" lang="en-US" altLang="en-US" sz="1800" b="0" i="0" u="none" strike="noStrike" cap="none" normalizeH="0" baseline="0" dirty="0">
                <a:ln>
                  <a:noFill/>
                </a:ln>
                <a:solidFill>
                  <a:srgbClr val="000000"/>
                </a:solidFill>
                <a:effectLst/>
                <a:latin typeface="JetBrains Mono"/>
              </a:rPr>
              <a:t>(</a:t>
            </a:r>
            <a:r>
              <a:rPr kumimoji="0" lang="en-US" altLang="en-US" sz="1800" b="0" i="0" u="none" strike="noStrike" cap="none" normalizeH="0" baseline="0" dirty="0">
                <a:ln>
                  <a:noFill/>
                </a:ln>
                <a:solidFill>
                  <a:srgbClr val="0000FF"/>
                </a:solidFill>
                <a:effectLst/>
                <a:latin typeface="JetBrains Mono"/>
              </a:rPr>
              <a:t>12</a:t>
            </a:r>
            <a:r>
              <a:rPr kumimoji="0" lang="en-US" altLang="en-US" sz="1800" b="0" i="0" u="none" strike="noStrike" cap="none" normalizeH="0" baseline="0" dirty="0">
                <a:ln>
                  <a:noFill/>
                </a:ln>
                <a:solidFill>
                  <a:srgbClr val="000000"/>
                </a:solidFill>
                <a:effectLst/>
                <a:latin typeface="JetBrains Mono"/>
              </a:rPr>
              <a:t>,</a:t>
            </a:r>
            <a:r>
              <a:rPr kumimoji="0" lang="en-US" altLang="en-US" sz="1800" b="0" i="0" u="none" strike="noStrike" cap="none" normalizeH="0" baseline="0" dirty="0">
                <a:ln>
                  <a:noFill/>
                </a:ln>
                <a:solidFill>
                  <a:srgbClr val="0000FF"/>
                </a:solidFill>
                <a:effectLst/>
                <a:latin typeface="JetBrains Mono"/>
              </a:rPr>
              <a:t>2</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as </a:t>
            </a:r>
            <a:r>
              <a:rPr kumimoji="0" lang="en-US" altLang="en-US" sz="1800" b="0" i="0" u="none" strike="noStrike" cap="none" normalizeH="0" baseline="0" dirty="0" err="1">
                <a:ln>
                  <a:noFill/>
                </a:ln>
                <a:solidFill>
                  <a:srgbClr val="000000"/>
                </a:solidFill>
                <a:effectLst/>
                <a:latin typeface="JetBrains Mono"/>
              </a:rPr>
              <a:t>porcentaje_ocioso_ts</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from </a:t>
            </a:r>
            <a:r>
              <a:rPr kumimoji="0" lang="en-US" altLang="en-US" sz="1800" b="0" i="0" u="none" strike="noStrike" cap="none" normalizeH="0" baseline="0" dirty="0" err="1">
                <a:ln>
                  <a:noFill/>
                </a:ln>
                <a:solidFill>
                  <a:srgbClr val="000000"/>
                </a:solidFill>
                <a:effectLst/>
                <a:latin typeface="JetBrains Mono"/>
              </a:rPr>
              <a:t>gp_toolkit.gp_skew_idle_fractions</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order by </a:t>
            </a:r>
            <a:r>
              <a:rPr kumimoji="0" lang="en-US" altLang="en-US" sz="1800" b="0" i="0" u="none" strike="noStrike" cap="none" normalizeH="0" baseline="0" dirty="0">
                <a:ln>
                  <a:noFill/>
                </a:ln>
                <a:solidFill>
                  <a:srgbClr val="0000FF"/>
                </a:solidFill>
                <a:effectLst/>
                <a:latin typeface="JetBrains Mono"/>
              </a:rPr>
              <a:t>4 </a:t>
            </a:r>
            <a:r>
              <a:rPr kumimoji="0" lang="en-US" altLang="en-US" sz="1800" b="1" i="0" u="none" strike="noStrike" cap="none" normalizeH="0" baseline="0" dirty="0">
                <a:ln>
                  <a:noFill/>
                </a:ln>
                <a:solidFill>
                  <a:srgbClr val="000080"/>
                </a:solidFill>
                <a:effectLst/>
                <a:latin typeface="JetBrains Mono"/>
              </a:rPr>
              <a:t>desc</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32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Performance analysis and tunning </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dirty="0"/>
              <a:t>Causas de fallos comunes </a:t>
            </a:r>
          </a:p>
          <a:p>
            <a:pPr lvl="1"/>
            <a:r>
              <a:rPr lang="es-MX" dirty="0"/>
              <a:t>Si un disco o un conjunto de discos nos están limitando, usar </a:t>
            </a:r>
            <a:r>
              <a:rPr lang="es-MX" dirty="0" err="1"/>
              <a:t>gpcheckperf</a:t>
            </a:r>
            <a:r>
              <a:rPr lang="es-MX" dirty="0"/>
              <a:t> para averiguar el desempeño de los mismos</a:t>
            </a:r>
          </a:p>
          <a:p>
            <a:pPr lvl="1"/>
            <a:r>
              <a:rPr lang="es-MX" dirty="0"/>
              <a:t>Utilizar la misma herramienta para diagnosticar la velocidad de la red </a:t>
            </a:r>
            <a:r>
              <a:rPr lang="es-MX" dirty="0" err="1"/>
              <a:t>gpcheckperf</a:t>
            </a:r>
            <a:endParaRPr lang="es-MX" dirty="0"/>
          </a:p>
          <a:p>
            <a:pPr lvl="1"/>
            <a:r>
              <a:rPr lang="es-MX" dirty="0"/>
              <a:t>Mantener los discos a máximo 70% de su capacidad, para mitigar este tema si fuera necesario, compriman las tablas mas pesadas o en su defecto, hagan </a:t>
            </a:r>
            <a:r>
              <a:rPr lang="es-MX" dirty="0" err="1"/>
              <a:t>vaccum</a:t>
            </a:r>
            <a:r>
              <a:rPr lang="es-MX" dirty="0"/>
              <a:t> a tablas que contengan muchas tuplas muertas</a:t>
            </a:r>
          </a:p>
        </p:txBody>
      </p:sp>
      <p:sp>
        <p:nvSpPr>
          <p:cNvPr id="5" name="Rectangle 2">
            <a:extLst>
              <a:ext uri="{FF2B5EF4-FFF2-40B4-BE49-F238E27FC236}">
                <a16:creationId xmlns:a16="http://schemas.microsoft.com/office/drawing/2014/main" id="{5B703DF4-7E0D-44BA-AED2-F4D577BF23A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D2F1A388-71A5-4D9F-BC83-C325F4C5289D}"/>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3408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dirty="0"/>
              <a:t>Performance analysis and tunning - </a:t>
            </a:r>
            <a:r>
              <a:rPr lang="en-US" dirty="0" err="1"/>
              <a:t>gpcheckperf</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5026572" cy="4351338"/>
          </a:xfrm>
        </p:spPr>
        <p:txBody>
          <a:bodyPr/>
          <a:lstStyle/>
          <a:p>
            <a:pPr marL="0" indent="0">
              <a:buNone/>
            </a:pPr>
            <a:r>
              <a:rPr lang="pt-BR" dirty="0"/>
              <a:t>Verificar la velocidad de la red</a:t>
            </a:r>
          </a:p>
          <a:p>
            <a:r>
              <a:rPr lang="pt-BR" dirty="0"/>
              <a:t>gpcheckperf -f cluster_hosts -r N -d /data1</a:t>
            </a:r>
          </a:p>
          <a:p>
            <a:pPr marL="0" indent="0">
              <a:buNone/>
            </a:pPr>
            <a:r>
              <a:rPr lang="es-MX" dirty="0"/>
              <a:t>Velocidad de disco</a:t>
            </a:r>
          </a:p>
          <a:p>
            <a:r>
              <a:rPr lang="pt-BR" dirty="0"/>
              <a:t> gpcheckperf -h sdw1 -h sdw2 -r d -d /data1 -V -S 100MB</a:t>
            </a:r>
            <a:endParaRPr lang="es-MX" dirty="0"/>
          </a:p>
        </p:txBody>
      </p:sp>
      <p:sp>
        <p:nvSpPr>
          <p:cNvPr id="5" name="Rectangle 2">
            <a:extLst>
              <a:ext uri="{FF2B5EF4-FFF2-40B4-BE49-F238E27FC236}">
                <a16:creationId xmlns:a16="http://schemas.microsoft.com/office/drawing/2014/main" id="{5B703DF4-7E0D-44BA-AED2-F4D577BF23A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D2F1A388-71A5-4D9F-BC83-C325F4C5289D}"/>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BAB980D-E422-4CEB-8AF1-F1C05A787D68}"/>
              </a:ext>
            </a:extLst>
          </p:cNvPr>
          <p:cNvPicPr>
            <a:picLocks noChangeAspect="1"/>
          </p:cNvPicPr>
          <p:nvPr/>
        </p:nvPicPr>
        <p:blipFill>
          <a:blip r:embed="rId2"/>
          <a:stretch>
            <a:fillRect/>
          </a:stretch>
        </p:blipFill>
        <p:spPr>
          <a:xfrm>
            <a:off x="6096000" y="1690688"/>
            <a:ext cx="5365443" cy="3984897"/>
          </a:xfrm>
          <a:prstGeom prst="rect">
            <a:avLst/>
          </a:prstGeom>
        </p:spPr>
      </p:pic>
    </p:spTree>
    <p:extLst>
      <p:ext uri="{BB962C8B-B14F-4D97-AF65-F5344CB8AC3E}">
        <p14:creationId xmlns:p14="http://schemas.microsoft.com/office/powerpoint/2010/main" val="2531202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GP workload manager</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pPr marL="0" indent="0">
              <a:buNone/>
            </a:pPr>
            <a:r>
              <a:rPr lang="es-MX" dirty="0"/>
              <a:t>Para poder administrar los recursos de nuestro clúster, podemos crear colas que nos permitan darle una mayor prioridad a determinadas consultas</a:t>
            </a:r>
          </a:p>
          <a:p>
            <a:pPr lvl="1"/>
            <a:r>
              <a:rPr lang="es-MX" dirty="0" err="1"/>
              <a:t>Resource</a:t>
            </a:r>
            <a:r>
              <a:rPr lang="es-MX" dirty="0"/>
              <a:t> </a:t>
            </a:r>
            <a:r>
              <a:rPr lang="es-MX" dirty="0" err="1"/>
              <a:t>Queues</a:t>
            </a:r>
            <a:endParaRPr lang="es-MX" dirty="0"/>
          </a:p>
          <a:p>
            <a:pPr lvl="1"/>
            <a:r>
              <a:rPr lang="es-MX" dirty="0" err="1"/>
              <a:t>Resource</a:t>
            </a:r>
            <a:r>
              <a:rPr lang="es-MX" dirty="0"/>
              <a:t> </a:t>
            </a:r>
            <a:r>
              <a:rPr lang="es-MX" dirty="0" err="1"/>
              <a:t>Group</a:t>
            </a:r>
            <a:r>
              <a:rPr lang="es-MX" dirty="0"/>
              <a:t> </a:t>
            </a:r>
            <a:r>
              <a:rPr lang="es-MX" dirty="0" err="1"/>
              <a:t>limit</a:t>
            </a:r>
            <a:r>
              <a:rPr lang="es-MX" dirty="0"/>
              <a:t> </a:t>
            </a:r>
          </a:p>
          <a:p>
            <a:pPr marL="0" indent="0">
              <a:buNone/>
            </a:pPr>
            <a:r>
              <a:rPr lang="es-MX" dirty="0"/>
              <a:t>Son métodos para limitar el uso de recursos (CPU, RAM, Disco) y el numero total de consultas concurrentes.</a:t>
            </a:r>
          </a:p>
          <a:p>
            <a:pPr marL="0" indent="0">
              <a:buNone/>
            </a:pPr>
            <a:endParaRPr lang="es-MX" dirty="0"/>
          </a:p>
        </p:txBody>
      </p:sp>
    </p:spTree>
    <p:extLst>
      <p:ext uri="{BB962C8B-B14F-4D97-AF65-F5344CB8AC3E}">
        <p14:creationId xmlns:p14="http://schemas.microsoft.com/office/powerpoint/2010/main" val="782609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GP workload manager</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pPr marL="0" indent="0">
              <a:buNone/>
            </a:pPr>
            <a:r>
              <a:rPr lang="es-MX" dirty="0"/>
              <a:t>Nota, usar </a:t>
            </a:r>
            <a:r>
              <a:rPr lang="es-MX" dirty="0" err="1"/>
              <a:t>Resource</a:t>
            </a:r>
            <a:r>
              <a:rPr lang="es-MX" dirty="0"/>
              <a:t> </a:t>
            </a:r>
            <a:r>
              <a:rPr lang="es-MX" dirty="0" err="1"/>
              <a:t>Group</a:t>
            </a:r>
            <a:r>
              <a:rPr lang="es-MX" dirty="0"/>
              <a:t> </a:t>
            </a:r>
            <a:r>
              <a:rPr lang="es-MX" dirty="0" err="1"/>
              <a:t>Limit</a:t>
            </a:r>
            <a:r>
              <a:rPr lang="es-MX" dirty="0"/>
              <a:t> con precaución en los sistemas operativos </a:t>
            </a:r>
            <a:r>
              <a:rPr lang="es-MX" dirty="0" err="1"/>
              <a:t>Redhat</a:t>
            </a:r>
            <a:r>
              <a:rPr lang="es-MX" dirty="0"/>
              <a:t> 6.x – 8.x y </a:t>
            </a:r>
            <a:r>
              <a:rPr lang="es-MX" dirty="0" err="1"/>
              <a:t>Centos</a:t>
            </a:r>
            <a:r>
              <a:rPr lang="es-MX" dirty="0"/>
              <a:t> 6.x -7.x ya que según la documentación de Greenplum, utilizar este método de limitación de recursos </a:t>
            </a:r>
            <a:r>
              <a:rPr lang="en-US" dirty="0" err="1"/>
              <a:t>provoca</a:t>
            </a:r>
            <a:r>
              <a:rPr lang="en-US" dirty="0"/>
              <a:t> </a:t>
            </a:r>
            <a:r>
              <a:rPr lang="en-US" dirty="0" err="1"/>
              <a:t>una</a:t>
            </a:r>
            <a:r>
              <a:rPr lang="en-US" dirty="0"/>
              <a:t> </a:t>
            </a:r>
            <a:r>
              <a:rPr lang="en-US" dirty="0" err="1"/>
              <a:t>degradación</a:t>
            </a:r>
            <a:r>
              <a:rPr lang="en-US" dirty="0"/>
              <a:t> </a:t>
            </a:r>
            <a:r>
              <a:rPr lang="en-US" dirty="0" err="1"/>
              <a:t>significativa</a:t>
            </a:r>
            <a:r>
              <a:rPr lang="en-US" dirty="0"/>
              <a:t> de la base de </a:t>
            </a:r>
            <a:r>
              <a:rPr lang="en-US" dirty="0" err="1"/>
              <a:t>datos</a:t>
            </a:r>
            <a:endParaRPr lang="en-US" dirty="0"/>
          </a:p>
          <a:p>
            <a:pPr marL="0" indent="0">
              <a:buNone/>
            </a:pPr>
            <a:endParaRPr lang="es-MX" dirty="0"/>
          </a:p>
          <a:p>
            <a:pPr marL="0" indent="0">
              <a:buNone/>
            </a:pPr>
            <a:r>
              <a:rPr lang="es-MX" dirty="0"/>
              <a:t>Se debe escoger un método de limitación, ya que no pueden estar activos ambos al mismo tiempo, por lo que, nos concentraremos en </a:t>
            </a:r>
            <a:r>
              <a:rPr lang="es-MX" dirty="0" err="1"/>
              <a:t>Resource</a:t>
            </a:r>
            <a:r>
              <a:rPr lang="es-MX" dirty="0"/>
              <a:t> </a:t>
            </a:r>
            <a:r>
              <a:rPr lang="es-MX" dirty="0" err="1"/>
              <a:t>Queue</a:t>
            </a:r>
            <a:r>
              <a:rPr lang="es-MX" dirty="0"/>
              <a:t>.</a:t>
            </a:r>
            <a:endParaRPr lang="en-US" dirty="0"/>
          </a:p>
        </p:txBody>
      </p:sp>
    </p:spTree>
    <p:extLst>
      <p:ext uri="{BB962C8B-B14F-4D97-AF65-F5344CB8AC3E}">
        <p14:creationId xmlns:p14="http://schemas.microsoft.com/office/powerpoint/2010/main" val="2180083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GP workload manager</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pPr marL="0" indent="0">
              <a:buNone/>
            </a:pPr>
            <a:r>
              <a:rPr lang="en-US" dirty="0"/>
              <a:t>Resource Queue</a:t>
            </a:r>
          </a:p>
          <a:p>
            <a:pPr marL="0" indent="0" algn="just">
              <a:buNone/>
            </a:pPr>
            <a:r>
              <a:rPr lang="en-US" dirty="0"/>
              <a:t>Las colas de </a:t>
            </a:r>
            <a:r>
              <a:rPr lang="en-US" dirty="0" err="1"/>
              <a:t>recursos</a:t>
            </a:r>
            <a:r>
              <a:rPr lang="en-US" dirty="0"/>
              <a:t> </a:t>
            </a:r>
            <a:r>
              <a:rPr lang="en-US" dirty="0" err="1"/>
              <a:t>nos</a:t>
            </a:r>
            <a:r>
              <a:rPr lang="en-US" dirty="0"/>
              <a:t> </a:t>
            </a:r>
            <a:r>
              <a:rPr lang="en-US" dirty="0" err="1"/>
              <a:t>permiten</a:t>
            </a:r>
            <a:r>
              <a:rPr lang="en-US" dirty="0"/>
              <a:t> </a:t>
            </a:r>
            <a:r>
              <a:rPr lang="en-US" dirty="0" err="1"/>
              <a:t>priorizar</a:t>
            </a:r>
            <a:r>
              <a:rPr lang="en-US" dirty="0"/>
              <a:t> </a:t>
            </a:r>
            <a:r>
              <a:rPr lang="en-US" dirty="0" err="1"/>
              <a:t>el</a:t>
            </a:r>
            <a:r>
              <a:rPr lang="en-US" dirty="0"/>
              <a:t> uso de </a:t>
            </a:r>
            <a:r>
              <a:rPr lang="en-US" dirty="0" err="1"/>
              <a:t>los</a:t>
            </a:r>
            <a:r>
              <a:rPr lang="en-US" dirty="0"/>
              <a:t> </a:t>
            </a:r>
            <a:r>
              <a:rPr lang="en-US" dirty="0" err="1"/>
              <a:t>recursos</a:t>
            </a:r>
            <a:r>
              <a:rPr lang="en-US" dirty="0"/>
              <a:t> del </a:t>
            </a:r>
            <a:r>
              <a:rPr lang="en-US" dirty="0" err="1"/>
              <a:t>clúster</a:t>
            </a:r>
            <a:r>
              <a:rPr lang="en-US" dirty="0"/>
              <a:t> de </a:t>
            </a:r>
            <a:r>
              <a:rPr lang="en-US" dirty="0" err="1"/>
              <a:t>acuerdo</a:t>
            </a:r>
            <a:r>
              <a:rPr lang="en-US" dirty="0"/>
              <a:t> a las </a:t>
            </a:r>
            <a:r>
              <a:rPr lang="en-US" dirty="0" err="1"/>
              <a:t>necesidades</a:t>
            </a:r>
            <a:r>
              <a:rPr lang="en-US" dirty="0"/>
              <a:t> del </a:t>
            </a:r>
            <a:r>
              <a:rPr lang="en-US" dirty="0" err="1"/>
              <a:t>negocio</a:t>
            </a:r>
            <a:r>
              <a:rPr lang="en-US" dirty="0"/>
              <a:t>.</a:t>
            </a:r>
          </a:p>
          <a:p>
            <a:pPr marL="0" indent="0" algn="just">
              <a:buNone/>
            </a:pPr>
            <a:r>
              <a:rPr lang="en-US" dirty="0"/>
              <a:t>Son un método </a:t>
            </a:r>
            <a:r>
              <a:rPr lang="en-US" dirty="0" err="1"/>
              <a:t>más</a:t>
            </a:r>
            <a:r>
              <a:rPr lang="en-US" dirty="0"/>
              <a:t> para </a:t>
            </a:r>
            <a:r>
              <a:rPr lang="en-US" dirty="0" err="1"/>
              <a:t>poder</a:t>
            </a:r>
            <a:r>
              <a:rPr lang="en-US" dirty="0"/>
              <a:t> </a:t>
            </a:r>
            <a:r>
              <a:rPr lang="en-US" dirty="0" err="1"/>
              <a:t>manejar</a:t>
            </a:r>
            <a:r>
              <a:rPr lang="en-US" dirty="0"/>
              <a:t> la </a:t>
            </a:r>
            <a:r>
              <a:rPr lang="en-US" dirty="0" err="1"/>
              <a:t>concurrencia</a:t>
            </a:r>
            <a:r>
              <a:rPr lang="en-US" dirty="0"/>
              <a:t>, </a:t>
            </a:r>
            <a:r>
              <a:rPr lang="en-US" dirty="0" err="1"/>
              <a:t>limitando</a:t>
            </a:r>
            <a:r>
              <a:rPr lang="en-US" dirty="0"/>
              <a:t> </a:t>
            </a:r>
            <a:r>
              <a:rPr lang="en-US" dirty="0" err="1"/>
              <a:t>el</a:t>
            </a:r>
            <a:r>
              <a:rPr lang="en-US" dirty="0"/>
              <a:t> </a:t>
            </a:r>
            <a:r>
              <a:rPr lang="en-US" dirty="0" err="1"/>
              <a:t>número</a:t>
            </a:r>
            <a:r>
              <a:rPr lang="en-US" dirty="0"/>
              <a:t> de </a:t>
            </a:r>
            <a:r>
              <a:rPr lang="en-US" dirty="0" err="1"/>
              <a:t>consultas</a:t>
            </a:r>
            <a:r>
              <a:rPr lang="en-US" dirty="0"/>
              <a:t> </a:t>
            </a:r>
            <a:r>
              <a:rPr lang="en-US" dirty="0" err="1"/>
              <a:t>activas</a:t>
            </a:r>
            <a:r>
              <a:rPr lang="en-US" dirty="0"/>
              <a:t> </a:t>
            </a:r>
            <a:r>
              <a:rPr lang="en-US" dirty="0" err="1"/>
              <a:t>en</a:t>
            </a:r>
            <a:r>
              <a:rPr lang="en-US" dirty="0"/>
              <a:t> un momento </a:t>
            </a:r>
            <a:r>
              <a:rPr lang="en-US" dirty="0" err="1"/>
              <a:t>determinado</a:t>
            </a:r>
            <a:r>
              <a:rPr lang="en-US" dirty="0"/>
              <a:t>,</a:t>
            </a:r>
          </a:p>
          <a:p>
            <a:pPr marL="0" indent="0" algn="just">
              <a:buNone/>
            </a:pPr>
            <a:endParaRPr lang="en-US" dirty="0"/>
          </a:p>
          <a:p>
            <a:pPr marL="0" indent="0" algn="just">
              <a:buNone/>
            </a:pPr>
            <a:r>
              <a:rPr lang="en-US" dirty="0"/>
              <a:t>Para </a:t>
            </a:r>
            <a:r>
              <a:rPr lang="en-US" dirty="0" err="1"/>
              <a:t>poder</a:t>
            </a:r>
            <a:r>
              <a:rPr lang="en-US" dirty="0"/>
              <a:t> </a:t>
            </a:r>
            <a:r>
              <a:rPr lang="en-US" dirty="0" err="1"/>
              <a:t>crear</a:t>
            </a:r>
            <a:r>
              <a:rPr lang="en-US" dirty="0"/>
              <a:t> </a:t>
            </a:r>
            <a:r>
              <a:rPr lang="en-US" dirty="0" err="1"/>
              <a:t>una</a:t>
            </a:r>
            <a:r>
              <a:rPr lang="en-US" dirty="0"/>
              <a:t> cola de </a:t>
            </a:r>
            <a:r>
              <a:rPr lang="en-US" dirty="0" err="1"/>
              <a:t>recursos</a:t>
            </a:r>
            <a:r>
              <a:rPr lang="en-US" dirty="0"/>
              <a:t> </a:t>
            </a:r>
            <a:r>
              <a:rPr lang="en-US" dirty="0" err="1"/>
              <a:t>utilizamos</a:t>
            </a:r>
            <a:r>
              <a:rPr lang="en-US" dirty="0"/>
              <a:t> la </a:t>
            </a:r>
            <a:r>
              <a:rPr lang="en-US" dirty="0" err="1"/>
              <a:t>sentencia</a:t>
            </a:r>
            <a:r>
              <a:rPr lang="en-US" dirty="0"/>
              <a:t>:</a:t>
            </a:r>
          </a:p>
        </p:txBody>
      </p:sp>
    </p:spTree>
    <p:extLst>
      <p:ext uri="{BB962C8B-B14F-4D97-AF65-F5344CB8AC3E}">
        <p14:creationId xmlns:p14="http://schemas.microsoft.com/office/powerpoint/2010/main" val="2954068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a:t>Greenplum – GP workload manager</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sz="half" idx="1"/>
          </p:nvPr>
        </p:nvSpPr>
        <p:spPr>
          <a:xfrm>
            <a:off x="838200" y="1825625"/>
            <a:ext cx="5181600" cy="4351338"/>
          </a:xfrm>
        </p:spPr>
        <p:txBody>
          <a:bodyPr>
            <a:normAutofit fontScale="92500" lnSpcReduction="20000"/>
          </a:bodyPr>
          <a:lstStyle/>
          <a:p>
            <a:pPr marL="0" indent="0">
              <a:buNone/>
            </a:pPr>
            <a:r>
              <a:rPr lang="en-US" dirty="0"/>
              <a:t>Resource Queue</a:t>
            </a:r>
          </a:p>
          <a:p>
            <a:pPr marL="0" indent="0">
              <a:buNone/>
            </a:pPr>
            <a:endParaRPr lang="en-US" dirty="0"/>
          </a:p>
          <a:p>
            <a:pPr marL="0" indent="0">
              <a:buNone/>
            </a:pPr>
            <a:r>
              <a:rPr lang="en-US" dirty="0"/>
              <a:t>CREATE RESOURCE QUEUE [</a:t>
            </a:r>
            <a:r>
              <a:rPr lang="en-US" dirty="0" err="1"/>
              <a:t>nombre</a:t>
            </a:r>
            <a:r>
              <a:rPr lang="en-US" dirty="0"/>
              <a:t>] WITH (</a:t>
            </a:r>
            <a:r>
              <a:rPr lang="en-US" dirty="0" err="1"/>
              <a:t>active_statements</a:t>
            </a:r>
            <a:r>
              <a:rPr lang="en-US" dirty="0"/>
              <a:t>=3, </a:t>
            </a:r>
            <a:r>
              <a:rPr lang="en-US" dirty="0" err="1"/>
              <a:t>memory_limit</a:t>
            </a:r>
            <a:r>
              <a:rPr lang="en-US" dirty="0"/>
              <a:t>=‘2000MB’, priority = LOW)</a:t>
            </a:r>
          </a:p>
          <a:p>
            <a:pPr marL="0" indent="0">
              <a:buNone/>
            </a:pPr>
            <a:endParaRPr lang="en-US" dirty="0"/>
          </a:p>
          <a:p>
            <a:pPr marL="0" indent="0">
              <a:buNone/>
            </a:pPr>
            <a:r>
              <a:rPr lang="en-US" dirty="0"/>
              <a:t>Memory limit no </a:t>
            </a:r>
            <a:r>
              <a:rPr lang="en-US" dirty="0" err="1"/>
              <a:t>debe</a:t>
            </a:r>
            <a:r>
              <a:rPr lang="en-US" dirty="0"/>
              <a:t> </a:t>
            </a:r>
            <a:r>
              <a:rPr lang="en-US" dirty="0" err="1"/>
              <a:t>exceder</a:t>
            </a:r>
            <a:r>
              <a:rPr lang="en-US" dirty="0"/>
              <a:t> la </a:t>
            </a:r>
            <a:r>
              <a:rPr lang="en-US" dirty="0" err="1"/>
              <a:t>memoría</a:t>
            </a:r>
            <a:r>
              <a:rPr lang="en-US" dirty="0"/>
              <a:t> </a:t>
            </a:r>
            <a:r>
              <a:rPr lang="en-US" dirty="0" err="1"/>
              <a:t>física</a:t>
            </a:r>
            <a:r>
              <a:rPr lang="en-US" dirty="0"/>
              <a:t> de </a:t>
            </a:r>
            <a:r>
              <a:rPr lang="en-US" dirty="0" err="1"/>
              <a:t>ningún</a:t>
            </a:r>
            <a:r>
              <a:rPr lang="en-US" dirty="0"/>
              <a:t> </a:t>
            </a:r>
            <a:r>
              <a:rPr lang="en-US" dirty="0" err="1"/>
              <a:t>segmento</a:t>
            </a:r>
            <a:r>
              <a:rPr lang="en-US" dirty="0"/>
              <a:t>, </a:t>
            </a:r>
            <a:r>
              <a:rPr lang="en-US" dirty="0" err="1"/>
              <a:t>si</a:t>
            </a:r>
            <a:r>
              <a:rPr lang="en-US" dirty="0"/>
              <a:t> </a:t>
            </a:r>
            <a:r>
              <a:rPr lang="en-US" dirty="0" err="1"/>
              <a:t>tenemos</a:t>
            </a:r>
            <a:r>
              <a:rPr lang="en-US" dirty="0"/>
              <a:t> </a:t>
            </a:r>
            <a:r>
              <a:rPr lang="en-US" dirty="0" err="1"/>
              <a:t>algún</a:t>
            </a:r>
            <a:r>
              <a:rPr lang="en-US" dirty="0"/>
              <a:t> error de </a:t>
            </a:r>
            <a:r>
              <a:rPr lang="en-US" dirty="0" err="1"/>
              <a:t>memoría</a:t>
            </a:r>
            <a:r>
              <a:rPr lang="en-US" dirty="0"/>
              <a:t>, revisar </a:t>
            </a:r>
            <a:r>
              <a:rPr lang="en-US" dirty="0" err="1"/>
              <a:t>el</a:t>
            </a:r>
            <a:r>
              <a:rPr lang="en-US" dirty="0"/>
              <a:t> </a:t>
            </a:r>
            <a:r>
              <a:rPr lang="en-US" dirty="0" err="1"/>
              <a:t>gp_vmem_protect_limit</a:t>
            </a:r>
            <a:endParaRPr lang="en-US" dirty="0"/>
          </a:p>
        </p:txBody>
      </p:sp>
      <p:pic>
        <p:nvPicPr>
          <p:cNvPr id="5" name="Picture 4" descr="Diagram, bubble chart&#10;&#10;Description automatically generated">
            <a:extLst>
              <a:ext uri="{FF2B5EF4-FFF2-40B4-BE49-F238E27FC236}">
                <a16:creationId xmlns:a16="http://schemas.microsoft.com/office/drawing/2014/main" id="{90DF1D37-9244-487B-977E-C7974898A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990882"/>
            <a:ext cx="5181600" cy="2020824"/>
          </a:xfrm>
          <a:prstGeom prst="rect">
            <a:avLst/>
          </a:prstGeom>
          <a:noFill/>
        </p:spPr>
      </p:pic>
    </p:spTree>
    <p:extLst>
      <p:ext uri="{BB962C8B-B14F-4D97-AF65-F5344CB8AC3E}">
        <p14:creationId xmlns:p14="http://schemas.microsoft.com/office/powerpoint/2010/main" val="1484563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s-MX"/>
              <a:t>Greenplum – GP workload manager</a:t>
            </a:r>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sz="half" idx="1"/>
          </p:nvPr>
        </p:nvSpPr>
        <p:spPr>
          <a:xfrm>
            <a:off x="838200" y="1825625"/>
            <a:ext cx="5257800" cy="4351338"/>
          </a:xfrm>
        </p:spPr>
        <p:txBody>
          <a:bodyPr>
            <a:normAutofit/>
          </a:bodyPr>
          <a:lstStyle/>
          <a:p>
            <a:pPr marL="0" indent="0">
              <a:buNone/>
            </a:pPr>
            <a:r>
              <a:rPr lang="es-MX" sz="2400" b="1" dirty="0" err="1"/>
              <a:t>Resource</a:t>
            </a:r>
            <a:r>
              <a:rPr lang="es-MX" sz="2400" b="1" dirty="0"/>
              <a:t> </a:t>
            </a:r>
            <a:r>
              <a:rPr lang="es-MX" sz="2400" b="1" dirty="0" err="1"/>
              <a:t>Queue</a:t>
            </a:r>
            <a:endParaRPr lang="es-MX" sz="2400" b="1" dirty="0"/>
          </a:p>
          <a:p>
            <a:pPr marL="0" indent="0">
              <a:buNone/>
            </a:pPr>
            <a:r>
              <a:rPr lang="es-MX" sz="2400" dirty="0" err="1"/>
              <a:t>Memory</a:t>
            </a:r>
            <a:r>
              <a:rPr lang="es-MX" sz="2400" dirty="0"/>
              <a:t> </a:t>
            </a:r>
            <a:r>
              <a:rPr lang="es-MX" sz="2400" dirty="0" err="1"/>
              <a:t>limit</a:t>
            </a:r>
            <a:r>
              <a:rPr lang="es-MX" sz="2400" dirty="0"/>
              <a:t>, la cantidad de memoria m</a:t>
            </a:r>
            <a:r>
              <a:rPr lang="en-US" sz="2400" dirty="0"/>
              <a:t>á</a:t>
            </a:r>
            <a:r>
              <a:rPr lang="es-MX" sz="2400" dirty="0" err="1"/>
              <a:t>xima</a:t>
            </a:r>
            <a:r>
              <a:rPr lang="es-MX" sz="2400" dirty="0"/>
              <a:t> que pueden utilizar todas las consultas de manera concurrente en un determinado momento.</a:t>
            </a:r>
          </a:p>
          <a:p>
            <a:pPr marL="0" indent="0">
              <a:buNone/>
            </a:pPr>
            <a:r>
              <a:rPr lang="es-MX" sz="2400" b="1" dirty="0"/>
              <a:t>Prioridad</a:t>
            </a:r>
          </a:p>
          <a:p>
            <a:pPr marL="0" indent="0">
              <a:buNone/>
            </a:pPr>
            <a:r>
              <a:rPr lang="es-MX" sz="2400" dirty="0"/>
              <a:t>Es una prioridad relativa de uso de CPU, LOW, MEDIUM, HIGH y MAX</a:t>
            </a:r>
          </a:p>
        </p:txBody>
      </p:sp>
      <p:sp>
        <p:nvSpPr>
          <p:cNvPr id="4" name="TextBox 3">
            <a:extLst>
              <a:ext uri="{FF2B5EF4-FFF2-40B4-BE49-F238E27FC236}">
                <a16:creationId xmlns:a16="http://schemas.microsoft.com/office/drawing/2014/main" id="{B36B2547-3343-4C7E-B6EA-3C683E27A2C9}"/>
              </a:ext>
            </a:extLst>
          </p:cNvPr>
          <p:cNvSpPr txBox="1"/>
          <p:nvPr/>
        </p:nvSpPr>
        <p:spPr>
          <a:xfrm>
            <a:off x="6538452" y="1917290"/>
            <a:ext cx="5506064" cy="2308324"/>
          </a:xfrm>
          <a:prstGeom prst="rect">
            <a:avLst/>
          </a:prstGeom>
          <a:noFill/>
        </p:spPr>
        <p:txBody>
          <a:bodyPr wrap="square" rtlCol="0">
            <a:spAutoFit/>
          </a:bodyPr>
          <a:lstStyle/>
          <a:p>
            <a:r>
              <a:rPr lang="es-MX" sz="2400" b="1" dirty="0">
                <a:latin typeface="Raleway" pitchFamily="2" charset="0"/>
              </a:rPr>
              <a:t>Active </a:t>
            </a:r>
            <a:r>
              <a:rPr lang="es-MX" sz="2400" b="1" dirty="0" err="1">
                <a:latin typeface="Raleway" pitchFamily="2" charset="0"/>
              </a:rPr>
              <a:t>statements</a:t>
            </a:r>
            <a:endParaRPr lang="es-MX" sz="2400" b="1" dirty="0">
              <a:latin typeface="Raleway" pitchFamily="2" charset="0"/>
            </a:endParaRPr>
          </a:p>
          <a:p>
            <a:r>
              <a:rPr lang="es-MX" sz="2400" dirty="0">
                <a:latin typeface="Raleway" pitchFamily="2" charset="0"/>
              </a:rPr>
              <a:t>El número de consultas activas de manera concurrente en un momento determinado, la memoria que hayamos elegido de limite será compartida a lo largo de este limite.</a:t>
            </a:r>
          </a:p>
        </p:txBody>
      </p:sp>
    </p:spTree>
    <p:extLst>
      <p:ext uri="{BB962C8B-B14F-4D97-AF65-F5344CB8AC3E}">
        <p14:creationId xmlns:p14="http://schemas.microsoft.com/office/powerpoint/2010/main" val="2701625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s-MX"/>
              <a:t>Greenplum – GP workload manager</a:t>
            </a:r>
          </a:p>
        </p:txBody>
      </p:sp>
      <p:sp>
        <p:nvSpPr>
          <p:cNvPr id="9" name="TextBox 8">
            <a:extLst>
              <a:ext uri="{FF2B5EF4-FFF2-40B4-BE49-F238E27FC236}">
                <a16:creationId xmlns:a16="http://schemas.microsoft.com/office/drawing/2014/main" id="{42C9D803-DA9F-4C50-8634-3A1394A05F3E}"/>
              </a:ext>
            </a:extLst>
          </p:cNvPr>
          <p:cNvSpPr txBox="1"/>
          <p:nvPr/>
        </p:nvSpPr>
        <p:spPr>
          <a:xfrm>
            <a:off x="1217971" y="2254238"/>
            <a:ext cx="9756058" cy="2585323"/>
          </a:xfrm>
          <a:prstGeom prst="rect">
            <a:avLst/>
          </a:prstGeom>
          <a:noFill/>
        </p:spPr>
        <p:txBody>
          <a:bodyPr wrap="square">
            <a:spAutoFit/>
          </a:bodyPr>
          <a:lstStyle/>
          <a:p>
            <a:r>
              <a:rPr kumimoji="0" lang="en-US" altLang="en-US" sz="1800" b="1" i="0" u="none" strike="noStrike" cap="none" normalizeH="0" baseline="0" dirty="0">
                <a:ln>
                  <a:noFill/>
                </a:ln>
                <a:solidFill>
                  <a:srgbClr val="000080"/>
                </a:solidFill>
                <a:effectLst/>
                <a:latin typeface="JetBrains Mono"/>
              </a:rPr>
              <a:t>create resource queue </a:t>
            </a:r>
            <a:r>
              <a:rPr kumimoji="0" lang="en-US" altLang="en-US" sz="1800" b="0" i="0" u="none" strike="noStrike" cap="none" normalizeH="0" baseline="0" dirty="0">
                <a:ln>
                  <a:noFill/>
                </a:ln>
                <a:solidFill>
                  <a:srgbClr val="000000"/>
                </a:solidFill>
                <a:effectLst/>
                <a:latin typeface="JetBrains Mono"/>
              </a:rPr>
              <a:t>reporting </a:t>
            </a:r>
            <a:r>
              <a:rPr kumimoji="0" lang="en-US" altLang="en-US" sz="1800" b="1" i="0" u="none" strike="noStrike" cap="none" normalizeH="0" baseline="0" dirty="0">
                <a:ln>
                  <a:noFill/>
                </a:ln>
                <a:solidFill>
                  <a:srgbClr val="000080"/>
                </a:solidFill>
                <a:effectLst/>
                <a:latin typeface="JetBrains Mono"/>
              </a:rPr>
              <a:t>with </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err="1">
                <a:ln>
                  <a:noFill/>
                </a:ln>
                <a:solidFill>
                  <a:srgbClr val="000080"/>
                </a:solidFill>
                <a:effectLst/>
                <a:latin typeface="JetBrains Mono"/>
              </a:rPr>
              <a:t>active_statements</a:t>
            </a:r>
            <a:r>
              <a:rPr kumimoji="0" lang="en-US" altLang="en-US" sz="1800" b="1" i="0" u="none" strike="noStrike" cap="none" normalizeH="0" baseline="0" dirty="0">
                <a:ln>
                  <a:noFill/>
                </a:ln>
                <a:solidFill>
                  <a:srgbClr val="000080"/>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000FF"/>
                </a:solidFill>
                <a:effectLst/>
                <a:latin typeface="JetBrains Mono"/>
              </a:rPr>
              <a:t>10</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000080"/>
                </a:solidFill>
                <a:effectLst/>
                <a:latin typeface="JetBrains Mono"/>
              </a:rPr>
              <a:t>memory_limit</a:t>
            </a:r>
            <a:r>
              <a:rPr kumimoji="0" lang="en-US" altLang="en-US" sz="1800" b="1" i="0" u="none" strike="noStrike" cap="none" normalizeH="0" baseline="0" dirty="0">
                <a:ln>
                  <a:noFill/>
                </a:ln>
                <a:solidFill>
                  <a:srgbClr val="000080"/>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8000"/>
                </a:solidFill>
                <a:effectLst/>
                <a:latin typeface="JetBrains Mono"/>
              </a:rPr>
              <a:t>'3GB'</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priority </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MAX</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create resource queue </a:t>
            </a:r>
            <a:r>
              <a:rPr kumimoji="0" lang="en-US" altLang="en-US" sz="1800" b="0" i="0" u="none" strike="noStrike" cap="none" normalizeH="0" baseline="0" dirty="0" err="1">
                <a:ln>
                  <a:noFill/>
                </a:ln>
                <a:solidFill>
                  <a:srgbClr val="000000"/>
                </a:solidFill>
                <a:effectLst/>
                <a:latin typeface="JetBrains Mono"/>
              </a:rPr>
              <a:t>etl</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with </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err="1">
                <a:ln>
                  <a:noFill/>
                </a:ln>
                <a:solidFill>
                  <a:srgbClr val="000080"/>
                </a:solidFill>
                <a:effectLst/>
                <a:latin typeface="JetBrains Mono"/>
              </a:rPr>
              <a:t>active_statements</a:t>
            </a:r>
            <a:r>
              <a:rPr kumimoji="0" lang="en-US" altLang="en-US" sz="1800" b="1" i="0" u="none" strike="noStrike" cap="none" normalizeH="0" baseline="0" dirty="0">
                <a:ln>
                  <a:noFill/>
                </a:ln>
                <a:solidFill>
                  <a:srgbClr val="000080"/>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000FF"/>
                </a:solidFill>
                <a:effectLst/>
                <a:latin typeface="JetBrains Mono"/>
              </a:rPr>
              <a:t>30</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000080"/>
                </a:solidFill>
                <a:effectLst/>
                <a:latin typeface="JetBrains Mono"/>
              </a:rPr>
              <a:t>memory_limit</a:t>
            </a:r>
            <a:r>
              <a:rPr kumimoji="0" lang="en-US" altLang="en-US" sz="1800" b="1" i="0" u="none" strike="noStrike" cap="none" normalizeH="0" baseline="0" dirty="0">
                <a:ln>
                  <a:noFill/>
                </a:ln>
                <a:solidFill>
                  <a:srgbClr val="000080"/>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8000"/>
                </a:solidFill>
                <a:effectLst/>
                <a:latin typeface="JetBrains Mono"/>
              </a:rPr>
              <a:t>'1GB'</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priority </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HIGH </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create resource queue </a:t>
            </a:r>
            <a:r>
              <a:rPr kumimoji="0" lang="en-US" altLang="en-US" sz="1800" b="0" i="0" u="none" strike="noStrike" cap="none" normalizeH="0" baseline="0" dirty="0">
                <a:ln>
                  <a:noFill/>
                </a:ln>
                <a:solidFill>
                  <a:srgbClr val="000000"/>
                </a:solidFill>
                <a:effectLst/>
                <a:latin typeface="JetBrains Mono"/>
              </a:rPr>
              <a:t>development </a:t>
            </a:r>
            <a:r>
              <a:rPr kumimoji="0" lang="en-US" altLang="en-US" sz="1800" b="1" i="0" u="none" strike="noStrike" cap="none" normalizeH="0" baseline="0" dirty="0">
                <a:ln>
                  <a:noFill/>
                </a:ln>
                <a:solidFill>
                  <a:srgbClr val="000080"/>
                </a:solidFill>
                <a:effectLst/>
                <a:latin typeface="JetBrains Mono"/>
              </a:rPr>
              <a:t>with </a:t>
            </a:r>
            <a:r>
              <a:rPr kumimoji="0" lang="en-US" altLang="en-US" sz="1800" b="0" i="0" u="none" strike="noStrike" cap="none" normalizeH="0" baseline="0" dirty="0">
                <a:ln>
                  <a:noFill/>
                </a:ln>
                <a:solidFill>
                  <a:srgbClr val="000000"/>
                </a:solidFill>
                <a:effectLst/>
                <a:latin typeface="JetBrains Mono"/>
              </a:rPr>
              <a:t>(</a:t>
            </a:r>
            <a:r>
              <a:rPr kumimoji="0" lang="en-US" altLang="en-US" sz="1800" b="1" i="0" u="none" strike="noStrike" cap="none" normalizeH="0" baseline="0" dirty="0" err="1">
                <a:ln>
                  <a:noFill/>
                </a:ln>
                <a:solidFill>
                  <a:srgbClr val="000080"/>
                </a:solidFill>
                <a:effectLst/>
                <a:latin typeface="JetBrains Mono"/>
              </a:rPr>
              <a:t>active_statements</a:t>
            </a:r>
            <a:r>
              <a:rPr kumimoji="0" lang="en-US" altLang="en-US" sz="1800" b="1" i="0" u="none" strike="noStrike" cap="none" normalizeH="0" baseline="0" dirty="0">
                <a:ln>
                  <a:noFill/>
                </a:ln>
                <a:solidFill>
                  <a:srgbClr val="000080"/>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 </a:t>
            </a:r>
            <a:r>
              <a:rPr kumimoji="0" lang="en-US" altLang="en-US" sz="1800" b="0" i="0" u="none" strike="noStrike" cap="none" normalizeH="0" baseline="0" dirty="0">
                <a:ln>
                  <a:noFill/>
                </a:ln>
                <a:solidFill>
                  <a:srgbClr val="0000FF"/>
                </a:solidFill>
                <a:effectLst/>
                <a:latin typeface="JetBrains Mono"/>
              </a:rPr>
              <a:t>50</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000080"/>
                </a:solidFill>
                <a:effectLst/>
                <a:latin typeface="JetBrains Mono"/>
              </a:rPr>
              <a:t>memory_limit</a:t>
            </a:r>
            <a:r>
              <a:rPr kumimoji="0" lang="en-US" altLang="en-US" sz="1800" b="1" i="0" u="none" strike="noStrike" cap="none" normalizeH="0" baseline="0" dirty="0">
                <a:ln>
                  <a:noFill/>
                </a:ln>
                <a:solidFill>
                  <a:srgbClr val="000080"/>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8000"/>
                </a:solidFill>
                <a:effectLst/>
                <a:latin typeface="JetBrains Mono"/>
              </a:rPr>
              <a:t>'500MB'</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priority </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medium</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alter role </a:t>
            </a:r>
            <a:r>
              <a:rPr kumimoji="0" lang="en-US" altLang="en-US" sz="1800" b="0" i="0" u="none" strike="noStrike" cap="none" normalizeH="0" baseline="0" dirty="0" err="1">
                <a:ln>
                  <a:noFill/>
                </a:ln>
                <a:solidFill>
                  <a:srgbClr val="000000"/>
                </a:solidFill>
                <a:effectLst/>
                <a:latin typeface="JetBrains Mono"/>
              </a:rPr>
              <a:t>usuario</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resource queue </a:t>
            </a:r>
            <a:r>
              <a:rPr kumimoji="0" lang="en-US" altLang="en-US" sz="1800" b="0" i="0" u="none" strike="noStrike" cap="none" normalizeH="0" baseline="0" dirty="0">
                <a:ln>
                  <a:noFill/>
                </a:ln>
                <a:solidFill>
                  <a:srgbClr val="000000"/>
                </a:solidFill>
                <a:effectLst/>
                <a:latin typeface="JetBrains Mono"/>
              </a:rPr>
              <a:t>development;</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create user </a:t>
            </a:r>
            <a:r>
              <a:rPr kumimoji="0" lang="en-US" altLang="en-US" sz="1800" b="0" i="0" u="none" strike="noStrike" cap="none" normalizeH="0" baseline="0" dirty="0" err="1">
                <a:ln>
                  <a:noFill/>
                </a:ln>
                <a:solidFill>
                  <a:srgbClr val="000000"/>
                </a:solidFill>
                <a:effectLst/>
                <a:latin typeface="JetBrains Mono"/>
              </a:rPr>
              <a:t>etl_user</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with login encrypted password </a:t>
            </a:r>
            <a:r>
              <a:rPr kumimoji="0" lang="en-US" altLang="en-US" sz="1800" b="1" i="0" u="none" strike="noStrike" cap="none" normalizeH="0" baseline="0" dirty="0">
                <a:ln>
                  <a:noFill/>
                </a:ln>
                <a:solidFill>
                  <a:srgbClr val="008000"/>
                </a:solidFill>
                <a:effectLst/>
                <a:latin typeface="JetBrains Mono"/>
              </a:rPr>
              <a:t>'</a:t>
            </a:r>
            <a:r>
              <a:rPr kumimoji="0" lang="en-US" altLang="en-US" sz="1800" b="1" i="0" u="none" strike="noStrike" cap="none" normalizeH="0" baseline="0" dirty="0" err="1">
                <a:ln>
                  <a:noFill/>
                </a:ln>
                <a:solidFill>
                  <a:srgbClr val="008000"/>
                </a:solidFill>
                <a:effectLst/>
                <a:latin typeface="JetBrains Mono"/>
              </a:rPr>
              <a:t>etl_user_pass</a:t>
            </a:r>
            <a:r>
              <a:rPr kumimoji="0" lang="en-US" altLang="en-US" sz="1800" b="1" i="0" u="none" strike="noStrike" cap="none" normalizeH="0" baseline="0" dirty="0">
                <a:ln>
                  <a:noFill/>
                </a:ln>
                <a:solidFill>
                  <a:srgbClr val="008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resource queue </a:t>
            </a:r>
            <a:r>
              <a:rPr kumimoji="0" lang="en-US" altLang="en-US" sz="1800" b="0" i="0" u="none" strike="noStrike" cap="none" normalizeH="0" baseline="0" dirty="0" err="1">
                <a:ln>
                  <a:noFill/>
                </a:ln>
                <a:solidFill>
                  <a:srgbClr val="000000"/>
                </a:solidFill>
                <a:effectLst/>
                <a:latin typeface="JetBrains Mono"/>
              </a:rPr>
              <a:t>etl</a:t>
            </a:r>
            <a:r>
              <a:rPr kumimoji="0" lang="en-US" altLang="en-US" sz="1800" b="0" i="0" u="none" strike="noStrike" cap="none" normalizeH="0" baseline="0" dirty="0">
                <a:ln>
                  <a:noFill/>
                </a:ln>
                <a:solidFill>
                  <a:srgbClr val="000000"/>
                </a:solidFill>
                <a:effectLst/>
                <a:latin typeface="JetBrains Mono"/>
              </a:rPr>
              <a:t>;</a:t>
            </a:r>
            <a:br>
              <a:rPr kumimoji="0" lang="en-US" altLang="en-US" sz="1800" b="0" i="0" u="none" strike="noStrike" cap="none" normalizeH="0" baseline="0" dirty="0">
                <a:ln>
                  <a:noFill/>
                </a:ln>
                <a:solidFill>
                  <a:srgbClr val="000000"/>
                </a:solidFill>
                <a:effectLst/>
                <a:latin typeface="JetBrains Mono"/>
              </a:rPr>
            </a:br>
            <a:r>
              <a:rPr kumimoji="0" lang="en-US" altLang="en-US" sz="1800" b="1" i="0" u="none" strike="noStrike" cap="none" normalizeH="0" baseline="0" dirty="0">
                <a:ln>
                  <a:noFill/>
                </a:ln>
                <a:solidFill>
                  <a:srgbClr val="000080"/>
                </a:solidFill>
                <a:effectLst/>
                <a:latin typeface="JetBrains Mono"/>
              </a:rPr>
              <a:t>create user </a:t>
            </a:r>
            <a:r>
              <a:rPr kumimoji="0" lang="en-US" altLang="en-US" sz="1800" b="0" i="0" u="none" strike="noStrike" cap="none" normalizeH="0" baseline="0" dirty="0" err="1">
                <a:ln>
                  <a:noFill/>
                </a:ln>
                <a:solidFill>
                  <a:srgbClr val="000000"/>
                </a:solidFill>
                <a:effectLst/>
                <a:latin typeface="JetBrains Mono"/>
              </a:rPr>
              <a:t>bi_user</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with login encrypted password </a:t>
            </a:r>
            <a:r>
              <a:rPr kumimoji="0" lang="en-US" altLang="en-US" sz="1800" b="1" i="0" u="none" strike="noStrike" cap="none" normalizeH="0" baseline="0" dirty="0">
                <a:ln>
                  <a:noFill/>
                </a:ln>
                <a:solidFill>
                  <a:srgbClr val="008000"/>
                </a:solidFill>
                <a:effectLst/>
                <a:latin typeface="JetBrains Mono"/>
              </a:rPr>
              <a:t>'</a:t>
            </a:r>
            <a:r>
              <a:rPr kumimoji="0" lang="en-US" altLang="en-US" sz="1800" b="1" i="0" u="none" strike="noStrike" cap="none" normalizeH="0" baseline="0" dirty="0" err="1">
                <a:ln>
                  <a:noFill/>
                </a:ln>
                <a:solidFill>
                  <a:srgbClr val="008000"/>
                </a:solidFill>
                <a:effectLst/>
                <a:latin typeface="JetBrains Mono"/>
              </a:rPr>
              <a:t>bi_user_pass</a:t>
            </a:r>
            <a:r>
              <a:rPr kumimoji="0" lang="en-US" altLang="en-US" sz="1800" b="1" i="0" u="none" strike="noStrike" cap="none" normalizeH="0" baseline="0" dirty="0">
                <a:ln>
                  <a:noFill/>
                </a:ln>
                <a:solidFill>
                  <a:srgbClr val="008000"/>
                </a:solidFill>
                <a:effectLst/>
                <a:latin typeface="JetBrains Mono"/>
              </a:rPr>
              <a:t>' </a:t>
            </a:r>
            <a:r>
              <a:rPr kumimoji="0" lang="en-US" altLang="en-US" sz="1800" b="1" i="0" u="none" strike="noStrike" cap="none" normalizeH="0" baseline="0" dirty="0">
                <a:ln>
                  <a:noFill/>
                </a:ln>
                <a:solidFill>
                  <a:srgbClr val="000080"/>
                </a:solidFill>
                <a:effectLst/>
                <a:latin typeface="JetBrains Mono"/>
              </a:rPr>
              <a:t>resource queue </a:t>
            </a:r>
            <a:r>
              <a:rPr kumimoji="0" lang="en-US" altLang="en-US" sz="1800" b="0" i="0" u="none" strike="noStrike" cap="none" normalizeH="0" baseline="0" dirty="0">
                <a:ln>
                  <a:noFill/>
                </a:ln>
                <a:solidFill>
                  <a:srgbClr val="000000"/>
                </a:solidFill>
                <a:effectLst/>
                <a:latin typeface="JetBrains Mono"/>
              </a:rPr>
              <a:t>reporting;</a:t>
            </a:r>
            <a:endParaRPr lang="en-US" dirty="0"/>
          </a:p>
        </p:txBody>
      </p:sp>
    </p:spTree>
    <p:extLst>
      <p:ext uri="{BB962C8B-B14F-4D97-AF65-F5344CB8AC3E}">
        <p14:creationId xmlns:p14="http://schemas.microsoft.com/office/powerpoint/2010/main" val="2857022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s-MX"/>
              <a:t>Greenplum – GP workload manager</a:t>
            </a:r>
          </a:p>
        </p:txBody>
      </p:sp>
      <p:sp>
        <p:nvSpPr>
          <p:cNvPr id="5" name="Rectangle 3">
            <a:extLst>
              <a:ext uri="{FF2B5EF4-FFF2-40B4-BE49-F238E27FC236}">
                <a16:creationId xmlns:a16="http://schemas.microsoft.com/office/drawing/2014/main" id="{A51E36A6-8B7F-403E-A4CE-B34C793C5F12}"/>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C6BB3D1-072E-406B-B65F-7CEB3648E577}"/>
              </a:ext>
            </a:extLst>
          </p:cNvPr>
          <p:cNvSpPr txBox="1"/>
          <p:nvPr/>
        </p:nvSpPr>
        <p:spPr>
          <a:xfrm>
            <a:off x="985683" y="1690688"/>
            <a:ext cx="9652819"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000080"/>
                </a:solidFill>
                <a:latin typeface="JetBrains Mono"/>
              </a:rPr>
              <a:t>-- </a:t>
            </a:r>
            <a:r>
              <a:rPr lang="en-US" altLang="en-US" sz="2400" b="1" dirty="0" err="1">
                <a:solidFill>
                  <a:srgbClr val="000080"/>
                </a:solidFill>
                <a:latin typeface="JetBrains Mono"/>
              </a:rPr>
              <a:t>Estatus</a:t>
            </a:r>
            <a:r>
              <a:rPr lang="en-US" altLang="en-US" sz="2400" b="1" dirty="0">
                <a:solidFill>
                  <a:srgbClr val="000080"/>
                </a:solidFill>
                <a:latin typeface="JetBrains Mono"/>
              </a:rPr>
              <a:t> de las colas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0"/>
                </a:solidFill>
                <a:effectLst/>
                <a:latin typeface="JetBrains Mono"/>
              </a:rPr>
              <a:t>SELECT </a:t>
            </a:r>
            <a:r>
              <a:rPr kumimoji="0" lang="en-US" altLang="en-US" sz="2400" b="0" i="1" u="none" strike="noStrike" cap="none" normalizeH="0" baseline="0" dirty="0">
                <a:ln>
                  <a:noFill/>
                </a:ln>
                <a:solidFill>
                  <a:srgbClr val="000000"/>
                </a:solidFill>
                <a:effectLst/>
                <a:latin typeface="JetBrains Mono"/>
              </a:rPr>
              <a:t>* </a:t>
            </a:r>
            <a:r>
              <a:rPr kumimoji="0" lang="en-US" altLang="en-US" sz="2400" b="1" i="0" u="none" strike="noStrike" cap="none" normalizeH="0" baseline="0" dirty="0">
                <a:ln>
                  <a:noFill/>
                </a:ln>
                <a:solidFill>
                  <a:srgbClr val="000080"/>
                </a:solidFill>
                <a:effectLst/>
                <a:latin typeface="JetBrains Mono"/>
              </a:rPr>
              <a:t>FROM </a:t>
            </a:r>
            <a:r>
              <a:rPr kumimoji="0" lang="en-US" altLang="en-US" sz="2400" b="0" i="0" u="none" strike="noStrike" cap="none" normalizeH="0" baseline="0" dirty="0" err="1">
                <a:ln>
                  <a:noFill/>
                </a:ln>
                <a:solidFill>
                  <a:srgbClr val="000000"/>
                </a:solidFill>
                <a:effectLst/>
                <a:latin typeface="JetBrains Mono"/>
              </a:rPr>
              <a:t>gp_toolkit.gp_resqueue_status</a:t>
            </a:r>
            <a:r>
              <a:rPr kumimoji="0" lang="en-US" altLang="en-US" sz="2400" b="0" i="0" u="none" strike="noStrike" cap="none" normalizeH="0" baseline="0" dirty="0">
                <a:ln>
                  <a:noFill/>
                </a:ln>
                <a:solidFill>
                  <a:srgbClr val="000000"/>
                </a:solidFill>
                <a:effectLst/>
                <a:latin typeface="JetBrains Mono"/>
              </a:rPr>
              <a:t>;</a:t>
            </a:r>
            <a:br>
              <a:rPr kumimoji="0" lang="en-US" altLang="en-US" sz="2400" b="0" i="0" u="none" strike="noStrike" cap="none" normalizeH="0" baseline="0" dirty="0">
                <a:ln>
                  <a:noFill/>
                </a:ln>
                <a:solidFill>
                  <a:srgbClr val="000000"/>
                </a:solidFill>
                <a:effectLst/>
                <a:latin typeface="JetBrains Mono"/>
              </a:rPr>
            </a:br>
            <a:endParaRPr kumimoji="0" lang="en-US" altLang="en-US" sz="2400" b="0" i="0" u="none" strike="noStrike" cap="none" normalizeH="0" baseline="0" dirty="0">
              <a:ln>
                <a:noFill/>
              </a:ln>
              <a:solidFill>
                <a:srgbClr val="000000"/>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JetBrains Mono"/>
              </a:rPr>
              <a:t>-- </a:t>
            </a:r>
            <a:r>
              <a:rPr kumimoji="0" lang="en-US" altLang="en-US" sz="2400" b="0" i="0" u="none" strike="noStrike" cap="none" normalizeH="0" baseline="0" dirty="0" err="1">
                <a:ln>
                  <a:noFill/>
                </a:ln>
                <a:solidFill>
                  <a:srgbClr val="000000"/>
                </a:solidFill>
                <a:effectLst/>
                <a:latin typeface="JetBrains Mono"/>
              </a:rPr>
              <a:t>Consultas</a:t>
            </a:r>
            <a:r>
              <a:rPr kumimoji="0" lang="en-US" altLang="en-US" sz="2400" b="0" i="0" u="none" strike="noStrike" cap="none" normalizeH="0" baseline="0" dirty="0">
                <a:ln>
                  <a:noFill/>
                </a:ln>
                <a:solidFill>
                  <a:srgbClr val="000000"/>
                </a:solidFill>
                <a:effectLst/>
                <a:latin typeface="JetBrains Mono"/>
              </a:rPr>
              <a:t> </a:t>
            </a:r>
            <a:r>
              <a:rPr kumimoji="0" lang="en-US" altLang="en-US" sz="2400" b="0" i="0" u="none" strike="noStrike" cap="none" normalizeH="0" baseline="0" dirty="0" err="1">
                <a:ln>
                  <a:noFill/>
                </a:ln>
                <a:solidFill>
                  <a:srgbClr val="000000"/>
                </a:solidFill>
                <a:effectLst/>
                <a:latin typeface="JetBrains Mono"/>
              </a:rPr>
              <a:t>esperando</a:t>
            </a:r>
            <a:r>
              <a:rPr kumimoji="0" lang="en-US" altLang="en-US" sz="2400" b="0" i="0" u="none" strike="noStrike" cap="none" normalizeH="0" baseline="0" dirty="0">
                <a:ln>
                  <a:noFill/>
                </a:ln>
                <a:solidFill>
                  <a:srgbClr val="000000"/>
                </a:solidFill>
                <a:effectLst/>
                <a:latin typeface="JetBrains Mono"/>
              </a:rPr>
              <a:t> </a:t>
            </a:r>
            <a:r>
              <a:rPr kumimoji="0" lang="en-US" altLang="en-US" sz="2400" b="0" i="0" u="none" strike="noStrike" cap="none" normalizeH="0" baseline="0" dirty="0" err="1">
                <a:ln>
                  <a:noFill/>
                </a:ln>
                <a:solidFill>
                  <a:srgbClr val="000000"/>
                </a:solidFill>
                <a:effectLst/>
                <a:latin typeface="JetBrains Mono"/>
              </a:rPr>
              <a:t>en</a:t>
            </a:r>
            <a:r>
              <a:rPr kumimoji="0" lang="en-US" altLang="en-US" sz="2400" b="0" i="0" u="none" strike="noStrike" cap="none" normalizeH="0" baseline="0" dirty="0">
                <a:ln>
                  <a:noFill/>
                </a:ln>
                <a:solidFill>
                  <a:srgbClr val="000000"/>
                </a:solidFill>
                <a:effectLst/>
                <a:latin typeface="JetBrains Mono"/>
              </a:rPr>
              <a:t> las colas</a:t>
            </a:r>
            <a:br>
              <a:rPr kumimoji="0" lang="en-US" altLang="en-US" sz="2400" b="0" i="0" u="none" strike="noStrike" cap="none" normalizeH="0" baseline="0" dirty="0">
                <a:ln>
                  <a:noFill/>
                </a:ln>
                <a:solidFill>
                  <a:srgbClr val="000000"/>
                </a:solidFill>
                <a:effectLst/>
                <a:latin typeface="JetBrains Mono"/>
              </a:rPr>
            </a:br>
            <a:r>
              <a:rPr kumimoji="0" lang="en-US" altLang="en-US" sz="2400" b="1" i="0" u="none" strike="noStrike" cap="none" normalizeH="0" baseline="0" dirty="0">
                <a:ln>
                  <a:noFill/>
                </a:ln>
                <a:solidFill>
                  <a:srgbClr val="000080"/>
                </a:solidFill>
                <a:effectLst/>
                <a:latin typeface="JetBrains Mono"/>
              </a:rPr>
              <a:t>SELECT </a:t>
            </a:r>
            <a:r>
              <a:rPr kumimoji="0" lang="en-US" altLang="en-US" sz="2400" b="0" i="1" u="none" strike="noStrike" cap="none" normalizeH="0" baseline="0" dirty="0">
                <a:ln>
                  <a:noFill/>
                </a:ln>
                <a:solidFill>
                  <a:srgbClr val="000000"/>
                </a:solidFill>
                <a:effectLst/>
                <a:latin typeface="JetBrains Mono"/>
              </a:rPr>
              <a:t>*  </a:t>
            </a:r>
            <a:r>
              <a:rPr kumimoji="0" lang="en-US" altLang="en-US" sz="2400" b="1" i="0" u="none" strike="noStrike" cap="none" normalizeH="0" baseline="0" dirty="0">
                <a:ln>
                  <a:noFill/>
                </a:ln>
                <a:solidFill>
                  <a:srgbClr val="000080"/>
                </a:solidFill>
                <a:effectLst/>
                <a:latin typeface="JetBrains Mono"/>
              </a:rPr>
              <a:t>FROM </a:t>
            </a:r>
            <a:r>
              <a:rPr kumimoji="0" lang="en-US" altLang="en-US" sz="2400" b="0" i="0" u="none" strike="noStrike" cap="none" normalizeH="0" baseline="0" dirty="0" err="1">
                <a:ln>
                  <a:noFill/>
                </a:ln>
                <a:solidFill>
                  <a:srgbClr val="000000"/>
                </a:solidFill>
                <a:effectLst/>
                <a:latin typeface="JetBrains Mono"/>
              </a:rPr>
              <a:t>gp_toolkit.gp_locks_on_resqueue</a:t>
            </a:r>
            <a:br>
              <a:rPr kumimoji="0" lang="en-US" altLang="en-US" sz="2400" b="0" i="0" u="none" strike="noStrike" cap="none" normalizeH="0" baseline="0" dirty="0">
                <a:ln>
                  <a:noFill/>
                </a:ln>
                <a:solidFill>
                  <a:srgbClr val="000000"/>
                </a:solidFill>
                <a:effectLst/>
                <a:latin typeface="JetBrains Mono"/>
              </a:rPr>
            </a:br>
            <a:r>
              <a:rPr kumimoji="0" lang="en-US" altLang="en-US" sz="2400" b="1" i="0" u="none" strike="noStrike" cap="none" normalizeH="0" baseline="0" dirty="0">
                <a:ln>
                  <a:noFill/>
                </a:ln>
                <a:solidFill>
                  <a:srgbClr val="000080"/>
                </a:solidFill>
                <a:effectLst/>
                <a:latin typeface="JetBrains Mono"/>
              </a:rPr>
              <a:t>WHERE </a:t>
            </a:r>
            <a:r>
              <a:rPr kumimoji="0" lang="en-US" altLang="en-US" sz="2400" b="1" i="0" u="none" strike="noStrike" cap="none" normalizeH="0" baseline="0" dirty="0" err="1">
                <a:ln>
                  <a:noFill/>
                </a:ln>
                <a:solidFill>
                  <a:srgbClr val="660E7A"/>
                </a:solidFill>
                <a:effectLst/>
                <a:latin typeface="JetBrains Mono"/>
              </a:rPr>
              <a:t>lorwaiting</a:t>
            </a:r>
            <a:r>
              <a:rPr kumimoji="0" lang="en-US" altLang="en-US" sz="2400" b="1" i="0" u="none" strike="noStrike" cap="none" normalizeH="0" baseline="0" dirty="0">
                <a:ln>
                  <a:noFill/>
                </a:ln>
                <a:solidFill>
                  <a:srgbClr val="660E7A"/>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 </a:t>
            </a:r>
            <a:r>
              <a:rPr kumimoji="0" lang="en-US" altLang="en-US" sz="2400" b="1" i="0" u="none" strike="noStrike" cap="none" normalizeH="0" baseline="0" dirty="0">
                <a:ln>
                  <a:noFill/>
                </a:ln>
                <a:solidFill>
                  <a:srgbClr val="008000"/>
                </a:solidFill>
                <a:effectLst/>
                <a:latin typeface="JetBrains Mono"/>
              </a:rPr>
              <a:t>'true'</a:t>
            </a:r>
            <a:r>
              <a:rPr kumimoji="0" lang="en-US" altLang="en-US" sz="2400" b="0" i="0" u="none" strike="noStrike" cap="none" normalizeH="0" baseline="0" dirty="0">
                <a:ln>
                  <a:noFill/>
                </a:ln>
                <a:solidFill>
                  <a:srgbClr val="000000"/>
                </a:solidFill>
                <a:effectLst/>
                <a:latin typeface="JetBrains Mon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pic>
        <p:nvPicPr>
          <p:cNvPr id="10" name="Picture 9" descr="Graphical user interface, table&#10;&#10;Description automatically generated">
            <a:extLst>
              <a:ext uri="{FF2B5EF4-FFF2-40B4-BE49-F238E27FC236}">
                <a16:creationId xmlns:a16="http://schemas.microsoft.com/office/drawing/2014/main" id="{E9A46F95-F01E-4BEA-B125-0121B7067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673" y="4178216"/>
            <a:ext cx="7784127" cy="1942857"/>
          </a:xfrm>
          <a:prstGeom prst="rect">
            <a:avLst/>
          </a:prstGeom>
        </p:spPr>
      </p:pic>
    </p:spTree>
    <p:extLst>
      <p:ext uri="{BB962C8B-B14F-4D97-AF65-F5344CB8AC3E}">
        <p14:creationId xmlns:p14="http://schemas.microsoft.com/office/powerpoint/2010/main" val="289260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BDC33987-99B2-435C-993C-277D2286A63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5000"/>
                    </a14:imgEffect>
                  </a14:imgLayer>
                </a14:imgProps>
              </a:ext>
              <a:ext uri="{28A0092B-C50C-407E-A947-70E740481C1C}">
                <a14:useLocalDpi xmlns:a14="http://schemas.microsoft.com/office/drawing/2010/main" val="0"/>
              </a:ext>
            </a:extLst>
          </a:blip>
          <a:srcRect t="44607" r="1387" b="12306"/>
          <a:stretch/>
        </p:blipFill>
        <p:spPr>
          <a:xfrm>
            <a:off x="0" y="1808326"/>
            <a:ext cx="12192000" cy="3551373"/>
          </a:xfrm>
          <a:prstGeom prst="rect">
            <a:avLst/>
          </a:prstGeom>
        </p:spPr>
      </p:pic>
      <p:sp>
        <p:nvSpPr>
          <p:cNvPr id="46" name="Rectangle 45">
            <a:extLst>
              <a:ext uri="{FF2B5EF4-FFF2-40B4-BE49-F238E27FC236}">
                <a16:creationId xmlns:a16="http://schemas.microsoft.com/office/drawing/2014/main" id="{9E490B40-9F1F-4FA3-B387-8A2CC6E5A4AF}"/>
              </a:ext>
            </a:extLst>
          </p:cNvPr>
          <p:cNvSpPr/>
          <p:nvPr/>
        </p:nvSpPr>
        <p:spPr>
          <a:xfrm>
            <a:off x="-9943" y="1808326"/>
            <a:ext cx="12192000" cy="3551373"/>
          </a:xfrm>
          <a:prstGeom prst="rect">
            <a:avLst/>
          </a:prstGeom>
          <a:solidFill>
            <a:schemeClr val="accent5">
              <a:lumMod val="20000"/>
              <a:lumOff val="8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9" name="Group 4">
            <a:extLst>
              <a:ext uri="{FF2B5EF4-FFF2-40B4-BE49-F238E27FC236}">
                <a16:creationId xmlns:a16="http://schemas.microsoft.com/office/drawing/2014/main" id="{DCD55783-D89B-4683-837F-12F6DEFE8FD5}"/>
              </a:ext>
            </a:extLst>
          </p:cNvPr>
          <p:cNvGrpSpPr>
            <a:grpSpLocks noChangeAspect="1"/>
          </p:cNvGrpSpPr>
          <p:nvPr/>
        </p:nvGrpSpPr>
        <p:grpSpPr bwMode="auto">
          <a:xfrm>
            <a:off x="3361551" y="818130"/>
            <a:ext cx="5465723" cy="5204639"/>
            <a:chOff x="1756" y="237"/>
            <a:chExt cx="4166" cy="3967"/>
          </a:xfrm>
        </p:grpSpPr>
        <p:sp>
          <p:nvSpPr>
            <p:cNvPr id="11" name="Freeform 5">
              <a:extLst>
                <a:ext uri="{FF2B5EF4-FFF2-40B4-BE49-F238E27FC236}">
                  <a16:creationId xmlns:a16="http://schemas.microsoft.com/office/drawing/2014/main" id="{1120F178-EEB1-49E1-823A-1C76467B3DBB}"/>
                </a:ext>
              </a:extLst>
            </p:cNvPr>
            <p:cNvSpPr>
              <a:spLocks/>
            </p:cNvSpPr>
            <p:nvPr/>
          </p:nvSpPr>
          <p:spPr bwMode="auto">
            <a:xfrm>
              <a:off x="3839" y="237"/>
              <a:ext cx="1825" cy="1922"/>
            </a:xfrm>
            <a:custGeom>
              <a:avLst/>
              <a:gdLst>
                <a:gd name="T0" fmla="*/ 0 w 769"/>
                <a:gd name="T1" fmla="*/ 0 h 809"/>
                <a:gd name="T2" fmla="*/ 769 w 769"/>
                <a:gd name="T3" fmla="*/ 559 h 809"/>
                <a:gd name="T4" fmla="*/ 0 w 769"/>
                <a:gd name="T5" fmla="*/ 809 h 809"/>
                <a:gd name="T6" fmla="*/ 0 w 769"/>
                <a:gd name="T7" fmla="*/ 0 h 809"/>
              </a:gdLst>
              <a:ahLst/>
              <a:cxnLst>
                <a:cxn ang="0">
                  <a:pos x="T0" y="T1"/>
                </a:cxn>
                <a:cxn ang="0">
                  <a:pos x="T2" y="T3"/>
                </a:cxn>
                <a:cxn ang="0">
                  <a:pos x="T4" y="T5"/>
                </a:cxn>
                <a:cxn ang="0">
                  <a:pos x="T6" y="T7"/>
                </a:cxn>
              </a:cxnLst>
              <a:rect l="0" t="0" r="r" b="b"/>
              <a:pathLst>
                <a:path w="769" h="809">
                  <a:moveTo>
                    <a:pt x="0" y="0"/>
                  </a:moveTo>
                  <a:cubicBezTo>
                    <a:pt x="350" y="0"/>
                    <a:pt x="661" y="226"/>
                    <a:pt x="769" y="559"/>
                  </a:cubicBezTo>
                  <a:cubicBezTo>
                    <a:pt x="0" y="809"/>
                    <a:pt x="0" y="809"/>
                    <a:pt x="0" y="809"/>
                  </a:cubicBezTo>
                  <a:cubicBezTo>
                    <a:pt x="0" y="0"/>
                    <a:pt x="0" y="0"/>
                    <a:pt x="0" y="0"/>
                  </a:cubicBezTo>
                  <a:close/>
                </a:path>
              </a:pathLst>
            </a:custGeom>
            <a:solidFill>
              <a:srgbClr val="121888"/>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6">
              <a:extLst>
                <a:ext uri="{FF2B5EF4-FFF2-40B4-BE49-F238E27FC236}">
                  <a16:creationId xmlns:a16="http://schemas.microsoft.com/office/drawing/2014/main" id="{AC7CF7DF-FE2A-4D24-AE2C-16A2367FDF48}"/>
                </a:ext>
              </a:extLst>
            </p:cNvPr>
            <p:cNvSpPr>
              <a:spLocks/>
            </p:cNvSpPr>
            <p:nvPr/>
          </p:nvSpPr>
          <p:spPr bwMode="auto">
            <a:xfrm>
              <a:off x="3839" y="1565"/>
              <a:ext cx="2083" cy="2149"/>
            </a:xfrm>
            <a:custGeom>
              <a:avLst/>
              <a:gdLst>
                <a:gd name="T0" fmla="*/ 769 w 878"/>
                <a:gd name="T1" fmla="*/ 0 h 905"/>
                <a:gd name="T2" fmla="*/ 475 w 878"/>
                <a:gd name="T3" fmla="*/ 905 h 905"/>
                <a:gd name="T4" fmla="*/ 0 w 878"/>
                <a:gd name="T5" fmla="*/ 250 h 905"/>
                <a:gd name="T6" fmla="*/ 769 w 878"/>
                <a:gd name="T7" fmla="*/ 0 h 905"/>
              </a:gdLst>
              <a:ahLst/>
              <a:cxnLst>
                <a:cxn ang="0">
                  <a:pos x="T0" y="T1"/>
                </a:cxn>
                <a:cxn ang="0">
                  <a:pos x="T2" y="T3"/>
                </a:cxn>
                <a:cxn ang="0">
                  <a:pos x="T4" y="T5"/>
                </a:cxn>
                <a:cxn ang="0">
                  <a:pos x="T6" y="T7"/>
                </a:cxn>
              </a:cxnLst>
              <a:rect l="0" t="0" r="r" b="b"/>
              <a:pathLst>
                <a:path w="878" h="905">
                  <a:moveTo>
                    <a:pt x="769" y="0"/>
                  </a:moveTo>
                  <a:cubicBezTo>
                    <a:pt x="878" y="333"/>
                    <a:pt x="759" y="699"/>
                    <a:pt x="475" y="905"/>
                  </a:cubicBezTo>
                  <a:cubicBezTo>
                    <a:pt x="0" y="250"/>
                    <a:pt x="0" y="250"/>
                    <a:pt x="0" y="250"/>
                  </a:cubicBezTo>
                  <a:cubicBezTo>
                    <a:pt x="769" y="0"/>
                    <a:pt x="769" y="0"/>
                    <a:pt x="769" y="0"/>
                  </a:cubicBezTo>
                  <a:close/>
                </a:path>
              </a:pathLst>
            </a:custGeom>
            <a:solidFill>
              <a:srgbClr val="0C105C"/>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7">
              <a:extLst>
                <a:ext uri="{FF2B5EF4-FFF2-40B4-BE49-F238E27FC236}">
                  <a16:creationId xmlns:a16="http://schemas.microsoft.com/office/drawing/2014/main" id="{1B6A3161-B778-4BD6-89FB-BDBFA291B54D}"/>
                </a:ext>
              </a:extLst>
            </p:cNvPr>
            <p:cNvSpPr>
              <a:spLocks/>
            </p:cNvSpPr>
            <p:nvPr/>
          </p:nvSpPr>
          <p:spPr bwMode="auto">
            <a:xfrm>
              <a:off x="2709" y="2159"/>
              <a:ext cx="2257" cy="2045"/>
            </a:xfrm>
            <a:custGeom>
              <a:avLst/>
              <a:gdLst>
                <a:gd name="T0" fmla="*/ 951 w 951"/>
                <a:gd name="T1" fmla="*/ 655 h 861"/>
                <a:gd name="T2" fmla="*/ 0 w 951"/>
                <a:gd name="T3" fmla="*/ 655 h 861"/>
                <a:gd name="T4" fmla="*/ 476 w 951"/>
                <a:gd name="T5" fmla="*/ 0 h 861"/>
                <a:gd name="T6" fmla="*/ 951 w 951"/>
                <a:gd name="T7" fmla="*/ 655 h 861"/>
              </a:gdLst>
              <a:ahLst/>
              <a:cxnLst>
                <a:cxn ang="0">
                  <a:pos x="T0" y="T1"/>
                </a:cxn>
                <a:cxn ang="0">
                  <a:pos x="T2" y="T3"/>
                </a:cxn>
                <a:cxn ang="0">
                  <a:pos x="T4" y="T5"/>
                </a:cxn>
                <a:cxn ang="0">
                  <a:pos x="T6" y="T7"/>
                </a:cxn>
              </a:cxnLst>
              <a:rect l="0" t="0" r="r" b="b"/>
              <a:pathLst>
                <a:path w="951" h="861">
                  <a:moveTo>
                    <a:pt x="951" y="655"/>
                  </a:moveTo>
                  <a:cubicBezTo>
                    <a:pt x="668" y="861"/>
                    <a:pt x="284" y="861"/>
                    <a:pt x="0" y="655"/>
                  </a:cubicBezTo>
                  <a:cubicBezTo>
                    <a:pt x="476" y="0"/>
                    <a:pt x="476" y="0"/>
                    <a:pt x="476" y="0"/>
                  </a:cubicBezTo>
                  <a:cubicBezTo>
                    <a:pt x="951" y="655"/>
                    <a:pt x="951" y="655"/>
                    <a:pt x="951" y="655"/>
                  </a:cubicBezTo>
                  <a:close/>
                </a:path>
              </a:pathLst>
            </a:custGeom>
            <a:solidFill>
              <a:srgbClr val="080A3A"/>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8">
              <a:extLst>
                <a:ext uri="{FF2B5EF4-FFF2-40B4-BE49-F238E27FC236}">
                  <a16:creationId xmlns:a16="http://schemas.microsoft.com/office/drawing/2014/main" id="{5F2CA343-CE2B-4FCB-9F00-E44460E33910}"/>
                </a:ext>
              </a:extLst>
            </p:cNvPr>
            <p:cNvSpPr>
              <a:spLocks/>
            </p:cNvSpPr>
            <p:nvPr/>
          </p:nvSpPr>
          <p:spPr bwMode="auto">
            <a:xfrm>
              <a:off x="1756" y="1565"/>
              <a:ext cx="2083" cy="2149"/>
            </a:xfrm>
            <a:custGeom>
              <a:avLst/>
              <a:gdLst>
                <a:gd name="T0" fmla="*/ 402 w 878"/>
                <a:gd name="T1" fmla="*/ 905 h 905"/>
                <a:gd name="T2" fmla="*/ 108 w 878"/>
                <a:gd name="T3" fmla="*/ 0 h 905"/>
                <a:gd name="T4" fmla="*/ 878 w 878"/>
                <a:gd name="T5" fmla="*/ 250 h 905"/>
                <a:gd name="T6" fmla="*/ 402 w 878"/>
                <a:gd name="T7" fmla="*/ 905 h 905"/>
              </a:gdLst>
              <a:ahLst/>
              <a:cxnLst>
                <a:cxn ang="0">
                  <a:pos x="T0" y="T1"/>
                </a:cxn>
                <a:cxn ang="0">
                  <a:pos x="T2" y="T3"/>
                </a:cxn>
                <a:cxn ang="0">
                  <a:pos x="T4" y="T5"/>
                </a:cxn>
                <a:cxn ang="0">
                  <a:pos x="T6" y="T7"/>
                </a:cxn>
              </a:cxnLst>
              <a:rect l="0" t="0" r="r" b="b"/>
              <a:pathLst>
                <a:path w="878" h="905">
                  <a:moveTo>
                    <a:pt x="402" y="905"/>
                  </a:moveTo>
                  <a:cubicBezTo>
                    <a:pt x="118" y="699"/>
                    <a:pt x="0" y="333"/>
                    <a:pt x="108" y="0"/>
                  </a:cubicBezTo>
                  <a:cubicBezTo>
                    <a:pt x="878" y="250"/>
                    <a:pt x="878" y="250"/>
                    <a:pt x="878" y="250"/>
                  </a:cubicBezTo>
                  <a:cubicBezTo>
                    <a:pt x="402" y="905"/>
                    <a:pt x="402" y="905"/>
                    <a:pt x="402" y="905"/>
                  </a:cubicBezTo>
                  <a:close/>
                </a:path>
              </a:pathLst>
            </a:custGeom>
            <a:solidFill>
              <a:srgbClr val="2741CC"/>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9">
              <a:extLst>
                <a:ext uri="{FF2B5EF4-FFF2-40B4-BE49-F238E27FC236}">
                  <a16:creationId xmlns:a16="http://schemas.microsoft.com/office/drawing/2014/main" id="{F5F87078-7DB4-4A7F-86D0-5422F1307081}"/>
                </a:ext>
              </a:extLst>
            </p:cNvPr>
            <p:cNvSpPr>
              <a:spLocks/>
            </p:cNvSpPr>
            <p:nvPr/>
          </p:nvSpPr>
          <p:spPr bwMode="auto">
            <a:xfrm>
              <a:off x="2012" y="237"/>
              <a:ext cx="1827" cy="1922"/>
            </a:xfrm>
            <a:custGeom>
              <a:avLst/>
              <a:gdLst>
                <a:gd name="T0" fmla="*/ 0 w 770"/>
                <a:gd name="T1" fmla="*/ 559 h 809"/>
                <a:gd name="T2" fmla="*/ 770 w 770"/>
                <a:gd name="T3" fmla="*/ 0 h 809"/>
                <a:gd name="T4" fmla="*/ 770 w 770"/>
                <a:gd name="T5" fmla="*/ 809 h 809"/>
                <a:gd name="T6" fmla="*/ 0 w 770"/>
                <a:gd name="T7" fmla="*/ 559 h 809"/>
              </a:gdLst>
              <a:ahLst/>
              <a:cxnLst>
                <a:cxn ang="0">
                  <a:pos x="T0" y="T1"/>
                </a:cxn>
                <a:cxn ang="0">
                  <a:pos x="T2" y="T3"/>
                </a:cxn>
                <a:cxn ang="0">
                  <a:pos x="T4" y="T5"/>
                </a:cxn>
                <a:cxn ang="0">
                  <a:pos x="T6" y="T7"/>
                </a:cxn>
              </a:cxnLst>
              <a:rect l="0" t="0" r="r" b="b"/>
              <a:pathLst>
                <a:path w="770" h="809">
                  <a:moveTo>
                    <a:pt x="0" y="559"/>
                  </a:moveTo>
                  <a:cubicBezTo>
                    <a:pt x="108" y="226"/>
                    <a:pt x="419" y="0"/>
                    <a:pt x="770" y="0"/>
                  </a:cubicBezTo>
                  <a:cubicBezTo>
                    <a:pt x="770" y="809"/>
                    <a:pt x="770" y="809"/>
                    <a:pt x="770" y="809"/>
                  </a:cubicBezTo>
                  <a:cubicBezTo>
                    <a:pt x="0" y="559"/>
                    <a:pt x="0" y="559"/>
                    <a:pt x="0" y="559"/>
                  </a:cubicBezTo>
                  <a:close/>
                </a:path>
              </a:pathLst>
            </a:custGeom>
            <a:solidFill>
              <a:srgbClr val="1820B8"/>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16" name="Oval 15">
            <a:extLst>
              <a:ext uri="{FF2B5EF4-FFF2-40B4-BE49-F238E27FC236}">
                <a16:creationId xmlns:a16="http://schemas.microsoft.com/office/drawing/2014/main" id="{9C29059C-E2C2-431C-825C-B1CADD5F2F8C}"/>
              </a:ext>
            </a:extLst>
          </p:cNvPr>
          <p:cNvSpPr/>
          <p:nvPr/>
        </p:nvSpPr>
        <p:spPr>
          <a:xfrm>
            <a:off x="4840224" y="2087543"/>
            <a:ext cx="2504441" cy="25044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D1D1A198-EA2B-44FC-8817-1432473B265E}"/>
              </a:ext>
            </a:extLst>
          </p:cNvPr>
          <p:cNvSpPr/>
          <p:nvPr/>
        </p:nvSpPr>
        <p:spPr>
          <a:xfrm rot="19061610">
            <a:off x="4722831" y="2038519"/>
            <a:ext cx="1847995" cy="921794"/>
          </a:xfrm>
          <a:prstGeom prst="rect">
            <a:avLst/>
          </a:prstGeom>
        </p:spPr>
        <p:txBody>
          <a:bodyPr wrap="square" lIns="0" tIns="0" rIns="0" bIns="0" anchor="ctr" anchorCtr="0">
            <a:prstTxWarp prst="textArchUp">
              <a:avLst/>
            </a:prstTxWarp>
            <a:noAutofit/>
          </a:bodyPr>
          <a:lstStyle/>
          <a:p>
            <a:pPr algn="ctr">
              <a:spcAft>
                <a:spcPts val="1200"/>
              </a:spcAft>
            </a:pPr>
            <a:r>
              <a:rPr lang="en-ID" sz="2400" b="1" dirty="0" err="1">
                <a:solidFill>
                  <a:schemeClr val="bg1"/>
                </a:solidFill>
                <a:latin typeface="Georgia" panose="02040502050405020303" pitchFamily="18" charset="0"/>
              </a:rPr>
              <a:t>Proceso</a:t>
            </a:r>
            <a:r>
              <a:rPr lang="en-ID" sz="2400" b="1" dirty="0">
                <a:solidFill>
                  <a:schemeClr val="bg1"/>
                </a:solidFill>
                <a:latin typeface="Georgia" panose="02040502050405020303" pitchFamily="18" charset="0"/>
              </a:rPr>
              <a:t> de </a:t>
            </a:r>
          </a:p>
          <a:p>
            <a:pPr algn="ctr">
              <a:spcAft>
                <a:spcPts val="1200"/>
              </a:spcAft>
            </a:pPr>
            <a:r>
              <a:rPr lang="en-ID" sz="2400" b="1" dirty="0" err="1">
                <a:solidFill>
                  <a:schemeClr val="bg1"/>
                </a:solidFill>
                <a:latin typeface="Georgia" panose="02040502050405020303" pitchFamily="18" charset="0"/>
              </a:rPr>
              <a:t>negocio</a:t>
            </a:r>
            <a:endParaRPr lang="en-ID" sz="2400" b="1" dirty="0">
              <a:solidFill>
                <a:schemeClr val="bg1"/>
              </a:solidFill>
              <a:latin typeface="Georgia" panose="02040502050405020303" pitchFamily="18" charset="0"/>
            </a:endParaRPr>
          </a:p>
        </p:txBody>
      </p:sp>
      <p:sp>
        <p:nvSpPr>
          <p:cNvPr id="18" name="Rectangle 17">
            <a:extLst>
              <a:ext uri="{FF2B5EF4-FFF2-40B4-BE49-F238E27FC236}">
                <a16:creationId xmlns:a16="http://schemas.microsoft.com/office/drawing/2014/main" id="{CFC36ADD-9696-4F63-A0D5-3797695CDBCC}"/>
              </a:ext>
            </a:extLst>
          </p:cNvPr>
          <p:cNvSpPr/>
          <p:nvPr/>
        </p:nvSpPr>
        <p:spPr>
          <a:xfrm rot="2339550">
            <a:off x="5713491" y="1701742"/>
            <a:ext cx="2032795" cy="1261443"/>
          </a:xfrm>
          <a:prstGeom prst="rect">
            <a:avLst/>
          </a:prstGeom>
        </p:spPr>
        <p:txBody>
          <a:bodyPr wrap="square" lIns="0" tIns="0" rIns="0" bIns="0" anchor="ctr" anchorCtr="0">
            <a:prstTxWarp prst="textArchUp">
              <a:avLst/>
            </a:prstTxWarp>
            <a:noAutofit/>
          </a:bodyPr>
          <a:lstStyle/>
          <a:p>
            <a:pPr algn="ctr">
              <a:spcAft>
                <a:spcPts val="1200"/>
              </a:spcAft>
            </a:pPr>
            <a:r>
              <a:rPr lang="en-ID" sz="2400" b="1" dirty="0" err="1">
                <a:solidFill>
                  <a:schemeClr val="bg1"/>
                </a:solidFill>
                <a:latin typeface="Georgia" panose="02040502050405020303" pitchFamily="18" charset="0"/>
              </a:rPr>
              <a:t>Granularidad</a:t>
            </a:r>
            <a:endParaRPr lang="en-ID" sz="2400" b="1" dirty="0">
              <a:solidFill>
                <a:schemeClr val="bg1"/>
              </a:solidFill>
              <a:latin typeface="Georgia" panose="02040502050405020303" pitchFamily="18" charset="0"/>
            </a:endParaRPr>
          </a:p>
        </p:txBody>
      </p:sp>
      <p:sp>
        <p:nvSpPr>
          <p:cNvPr id="19" name="Rectangle 18">
            <a:extLst>
              <a:ext uri="{FF2B5EF4-FFF2-40B4-BE49-F238E27FC236}">
                <a16:creationId xmlns:a16="http://schemas.microsoft.com/office/drawing/2014/main" id="{8262795E-15B1-4711-AB0D-0B8398FE190A}"/>
              </a:ext>
            </a:extLst>
          </p:cNvPr>
          <p:cNvSpPr/>
          <p:nvPr/>
        </p:nvSpPr>
        <p:spPr>
          <a:xfrm rot="18000000">
            <a:off x="6189999" y="3094754"/>
            <a:ext cx="2459683" cy="1261443"/>
          </a:xfrm>
          <a:prstGeom prst="rect">
            <a:avLst/>
          </a:prstGeom>
        </p:spPr>
        <p:txBody>
          <a:bodyPr wrap="square" lIns="0" tIns="0" rIns="0" bIns="0" anchor="ctr" anchorCtr="0">
            <a:prstTxWarp prst="textArchDown">
              <a:avLst/>
            </a:prstTxWarp>
            <a:noAutofit/>
          </a:bodyPr>
          <a:lstStyle/>
          <a:p>
            <a:pPr algn="ctr">
              <a:spcAft>
                <a:spcPts val="1200"/>
              </a:spcAft>
            </a:pPr>
            <a:r>
              <a:rPr lang="en-ID" sz="2400" b="1" dirty="0" err="1">
                <a:solidFill>
                  <a:schemeClr val="bg1"/>
                </a:solidFill>
                <a:latin typeface="Georgia" panose="02040502050405020303" pitchFamily="18" charset="0"/>
              </a:rPr>
              <a:t>Dimensiones</a:t>
            </a:r>
            <a:endParaRPr lang="en-ID" sz="2400" b="1" dirty="0">
              <a:solidFill>
                <a:schemeClr val="bg1"/>
              </a:solidFill>
              <a:latin typeface="Georgia" panose="02040502050405020303" pitchFamily="18" charset="0"/>
            </a:endParaRPr>
          </a:p>
        </p:txBody>
      </p:sp>
      <p:sp>
        <p:nvSpPr>
          <p:cNvPr id="20" name="Rectangle 19">
            <a:extLst>
              <a:ext uri="{FF2B5EF4-FFF2-40B4-BE49-F238E27FC236}">
                <a16:creationId xmlns:a16="http://schemas.microsoft.com/office/drawing/2014/main" id="{B53B6C8A-AA9F-4D06-941B-2C734C156254}"/>
              </a:ext>
            </a:extLst>
          </p:cNvPr>
          <p:cNvSpPr/>
          <p:nvPr/>
        </p:nvSpPr>
        <p:spPr>
          <a:xfrm>
            <a:off x="4581956" y="4098256"/>
            <a:ext cx="2976216" cy="1261443"/>
          </a:xfrm>
          <a:prstGeom prst="rect">
            <a:avLst/>
          </a:prstGeom>
        </p:spPr>
        <p:txBody>
          <a:bodyPr wrap="square" lIns="0" tIns="0" rIns="0" bIns="0" anchor="ctr" anchorCtr="0">
            <a:prstTxWarp prst="textArchDown">
              <a:avLst/>
            </a:prstTxWarp>
            <a:noAutofit/>
          </a:bodyPr>
          <a:lstStyle/>
          <a:p>
            <a:pPr algn="ctr">
              <a:spcAft>
                <a:spcPts val="1200"/>
              </a:spcAft>
            </a:pPr>
            <a:r>
              <a:rPr lang="en-ID" sz="2400" b="1" dirty="0" err="1">
                <a:solidFill>
                  <a:schemeClr val="bg1"/>
                </a:solidFill>
                <a:latin typeface="Georgia" panose="02040502050405020303" pitchFamily="18" charset="0"/>
              </a:rPr>
              <a:t>Hechos</a:t>
            </a:r>
            <a:endParaRPr lang="en-ID" sz="2400" b="1" dirty="0">
              <a:solidFill>
                <a:schemeClr val="bg1"/>
              </a:solidFill>
              <a:latin typeface="Georgia" panose="02040502050405020303" pitchFamily="18" charset="0"/>
            </a:endParaRPr>
          </a:p>
        </p:txBody>
      </p:sp>
      <p:sp>
        <p:nvSpPr>
          <p:cNvPr id="21" name="Rectangle 20">
            <a:extLst>
              <a:ext uri="{FF2B5EF4-FFF2-40B4-BE49-F238E27FC236}">
                <a16:creationId xmlns:a16="http://schemas.microsoft.com/office/drawing/2014/main" id="{DA5FD8C6-2904-4A5D-AF5E-4C9511123155}"/>
              </a:ext>
            </a:extLst>
          </p:cNvPr>
          <p:cNvSpPr/>
          <p:nvPr/>
        </p:nvSpPr>
        <p:spPr>
          <a:xfrm rot="3935481">
            <a:off x="3576675" y="2968611"/>
            <a:ext cx="2976216" cy="1261443"/>
          </a:xfrm>
          <a:prstGeom prst="rect">
            <a:avLst/>
          </a:prstGeom>
        </p:spPr>
        <p:txBody>
          <a:bodyPr wrap="square" lIns="0" tIns="0" rIns="0" bIns="0" anchor="ctr" anchorCtr="0">
            <a:prstTxWarp prst="textArchDown">
              <a:avLst/>
            </a:prstTxWarp>
            <a:noAutofit/>
          </a:bodyPr>
          <a:lstStyle/>
          <a:p>
            <a:pPr algn="ctr">
              <a:spcAft>
                <a:spcPts val="1200"/>
              </a:spcAft>
            </a:pPr>
            <a:r>
              <a:rPr lang="en-ID" sz="2400" b="1" dirty="0">
                <a:solidFill>
                  <a:schemeClr val="bg1"/>
                </a:solidFill>
                <a:latin typeface="Georgia" panose="02040502050405020303" pitchFamily="18" charset="0"/>
              </a:rPr>
              <a:t>Validar y </a:t>
            </a:r>
          </a:p>
          <a:p>
            <a:pPr algn="ctr">
              <a:spcAft>
                <a:spcPts val="1200"/>
              </a:spcAft>
            </a:pPr>
            <a:r>
              <a:rPr lang="en-ID" sz="2400" b="1" dirty="0" err="1">
                <a:solidFill>
                  <a:schemeClr val="bg1"/>
                </a:solidFill>
                <a:latin typeface="Georgia" panose="02040502050405020303" pitchFamily="18" charset="0"/>
              </a:rPr>
              <a:t>repetir</a:t>
            </a:r>
            <a:endParaRPr lang="en-ID" sz="2400" b="1" dirty="0">
              <a:solidFill>
                <a:schemeClr val="bg1"/>
              </a:solidFill>
              <a:latin typeface="Georgia" panose="02040502050405020303" pitchFamily="18" charset="0"/>
            </a:endParaRPr>
          </a:p>
        </p:txBody>
      </p:sp>
      <p:sp>
        <p:nvSpPr>
          <p:cNvPr id="22" name="Oval 21">
            <a:extLst>
              <a:ext uri="{FF2B5EF4-FFF2-40B4-BE49-F238E27FC236}">
                <a16:creationId xmlns:a16="http://schemas.microsoft.com/office/drawing/2014/main" id="{FA7BB9B1-7689-4132-BD5C-6A75EDF93818}"/>
              </a:ext>
            </a:extLst>
          </p:cNvPr>
          <p:cNvSpPr/>
          <p:nvPr/>
        </p:nvSpPr>
        <p:spPr>
          <a:xfrm>
            <a:off x="4005921" y="975453"/>
            <a:ext cx="832873" cy="832873"/>
          </a:xfrm>
          <a:prstGeom prst="ellipse">
            <a:avLst/>
          </a:prstGeom>
          <a:solidFill>
            <a:srgbClr val="E8987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4C934E61-807E-431D-A2D7-E23FBE06D2EC}"/>
              </a:ext>
            </a:extLst>
          </p:cNvPr>
          <p:cNvSpPr/>
          <p:nvPr/>
        </p:nvSpPr>
        <p:spPr>
          <a:xfrm>
            <a:off x="3925614" y="940132"/>
            <a:ext cx="336177" cy="336177"/>
          </a:xfrm>
          <a:prstGeom prst="ellipse">
            <a:avLst/>
          </a:prstGeom>
          <a:solidFill>
            <a:srgbClr val="C98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Georgia" panose="02040502050405020303" pitchFamily="18" charset="0"/>
              </a:rPr>
              <a:t>1</a:t>
            </a:r>
            <a:endParaRPr lang="en-ID" b="1" i="1" dirty="0">
              <a:solidFill>
                <a:schemeClr val="bg1"/>
              </a:solidFill>
              <a:latin typeface="Georgia" panose="02040502050405020303" pitchFamily="18" charset="0"/>
            </a:endParaRPr>
          </a:p>
        </p:txBody>
      </p:sp>
      <p:sp>
        <p:nvSpPr>
          <p:cNvPr id="24" name="Oval 23">
            <a:extLst>
              <a:ext uri="{FF2B5EF4-FFF2-40B4-BE49-F238E27FC236}">
                <a16:creationId xmlns:a16="http://schemas.microsoft.com/office/drawing/2014/main" id="{079757F1-F912-492A-BCCC-CF62208A256A}"/>
              </a:ext>
            </a:extLst>
          </p:cNvPr>
          <p:cNvSpPr/>
          <p:nvPr/>
        </p:nvSpPr>
        <p:spPr>
          <a:xfrm>
            <a:off x="7396821" y="975453"/>
            <a:ext cx="832873" cy="832873"/>
          </a:xfrm>
          <a:prstGeom prst="ellipse">
            <a:avLst/>
          </a:prstGeom>
          <a:solidFill>
            <a:srgbClr val="E8987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1EDD72FB-6B07-49AC-9149-B7AD53E28E59}"/>
              </a:ext>
            </a:extLst>
          </p:cNvPr>
          <p:cNvSpPr/>
          <p:nvPr/>
        </p:nvSpPr>
        <p:spPr>
          <a:xfrm>
            <a:off x="7984517" y="940132"/>
            <a:ext cx="336177" cy="336177"/>
          </a:xfrm>
          <a:prstGeom prst="ellipse">
            <a:avLst/>
          </a:prstGeom>
          <a:solidFill>
            <a:srgbClr val="C98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Georgia" panose="02040502050405020303" pitchFamily="18" charset="0"/>
              </a:rPr>
              <a:t>2</a:t>
            </a:r>
            <a:endParaRPr lang="en-ID" b="1" i="1" dirty="0">
              <a:solidFill>
                <a:schemeClr val="bg1"/>
              </a:solidFill>
              <a:latin typeface="Georgia" panose="02040502050405020303" pitchFamily="18" charset="0"/>
            </a:endParaRPr>
          </a:p>
        </p:txBody>
      </p:sp>
      <p:sp>
        <p:nvSpPr>
          <p:cNvPr id="26" name="Oval 25">
            <a:extLst>
              <a:ext uri="{FF2B5EF4-FFF2-40B4-BE49-F238E27FC236}">
                <a16:creationId xmlns:a16="http://schemas.microsoft.com/office/drawing/2014/main" id="{F5A1462B-9D37-4798-A356-9F535ADA6AD3}"/>
              </a:ext>
            </a:extLst>
          </p:cNvPr>
          <p:cNvSpPr/>
          <p:nvPr/>
        </p:nvSpPr>
        <p:spPr>
          <a:xfrm>
            <a:off x="8139771" y="3785328"/>
            <a:ext cx="832873" cy="832873"/>
          </a:xfrm>
          <a:prstGeom prst="ellipse">
            <a:avLst/>
          </a:prstGeom>
          <a:solidFill>
            <a:srgbClr val="E8987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26">
            <a:extLst>
              <a:ext uri="{FF2B5EF4-FFF2-40B4-BE49-F238E27FC236}">
                <a16:creationId xmlns:a16="http://schemas.microsoft.com/office/drawing/2014/main" id="{E5D5DADE-D035-4C7B-A6B5-1CE3F8D1696B}"/>
              </a:ext>
            </a:extLst>
          </p:cNvPr>
          <p:cNvSpPr/>
          <p:nvPr/>
        </p:nvSpPr>
        <p:spPr>
          <a:xfrm>
            <a:off x="8693865" y="4345089"/>
            <a:ext cx="336177" cy="336177"/>
          </a:xfrm>
          <a:prstGeom prst="ellipse">
            <a:avLst/>
          </a:prstGeom>
          <a:solidFill>
            <a:srgbClr val="C98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Georgia" panose="02040502050405020303" pitchFamily="18" charset="0"/>
              </a:rPr>
              <a:t>3</a:t>
            </a:r>
            <a:endParaRPr lang="en-ID" b="1" i="1" dirty="0">
              <a:solidFill>
                <a:schemeClr val="bg1"/>
              </a:solidFill>
              <a:latin typeface="Georgia" panose="02040502050405020303" pitchFamily="18" charset="0"/>
            </a:endParaRPr>
          </a:p>
        </p:txBody>
      </p:sp>
      <p:sp>
        <p:nvSpPr>
          <p:cNvPr id="28" name="Oval 27">
            <a:extLst>
              <a:ext uri="{FF2B5EF4-FFF2-40B4-BE49-F238E27FC236}">
                <a16:creationId xmlns:a16="http://schemas.microsoft.com/office/drawing/2014/main" id="{5B99884E-D4A6-4E47-B55D-EC289D481407}"/>
              </a:ext>
            </a:extLst>
          </p:cNvPr>
          <p:cNvSpPr/>
          <p:nvPr/>
        </p:nvSpPr>
        <p:spPr>
          <a:xfrm>
            <a:off x="3139587" y="3785328"/>
            <a:ext cx="832873" cy="832873"/>
          </a:xfrm>
          <a:prstGeom prst="ellipse">
            <a:avLst/>
          </a:prstGeom>
          <a:solidFill>
            <a:srgbClr val="E8987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Oval 28">
            <a:extLst>
              <a:ext uri="{FF2B5EF4-FFF2-40B4-BE49-F238E27FC236}">
                <a16:creationId xmlns:a16="http://schemas.microsoft.com/office/drawing/2014/main" id="{072390E7-35B3-4B2D-8DA1-5D58BD041ED9}"/>
              </a:ext>
            </a:extLst>
          </p:cNvPr>
          <p:cNvSpPr/>
          <p:nvPr/>
        </p:nvSpPr>
        <p:spPr>
          <a:xfrm>
            <a:off x="3106941" y="4345089"/>
            <a:ext cx="336177" cy="336177"/>
          </a:xfrm>
          <a:prstGeom prst="ellipse">
            <a:avLst/>
          </a:prstGeom>
          <a:solidFill>
            <a:srgbClr val="C98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Georgia" panose="02040502050405020303" pitchFamily="18" charset="0"/>
              </a:rPr>
              <a:t>5</a:t>
            </a:r>
            <a:endParaRPr lang="en-ID" b="1" i="1" dirty="0">
              <a:solidFill>
                <a:schemeClr val="bg1"/>
              </a:solidFill>
              <a:latin typeface="Georgia" panose="02040502050405020303" pitchFamily="18" charset="0"/>
            </a:endParaRPr>
          </a:p>
        </p:txBody>
      </p:sp>
      <p:sp>
        <p:nvSpPr>
          <p:cNvPr id="30" name="Oval 29">
            <a:extLst>
              <a:ext uri="{FF2B5EF4-FFF2-40B4-BE49-F238E27FC236}">
                <a16:creationId xmlns:a16="http://schemas.microsoft.com/office/drawing/2014/main" id="{7243DB3E-AC0E-436A-8CFC-E956F1141ECC}"/>
              </a:ext>
            </a:extLst>
          </p:cNvPr>
          <p:cNvSpPr/>
          <p:nvPr/>
        </p:nvSpPr>
        <p:spPr>
          <a:xfrm>
            <a:off x="5669621" y="5534753"/>
            <a:ext cx="832873" cy="832873"/>
          </a:xfrm>
          <a:prstGeom prst="ellipse">
            <a:avLst/>
          </a:prstGeom>
          <a:solidFill>
            <a:srgbClr val="E8987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Oval 30">
            <a:extLst>
              <a:ext uri="{FF2B5EF4-FFF2-40B4-BE49-F238E27FC236}">
                <a16:creationId xmlns:a16="http://schemas.microsoft.com/office/drawing/2014/main" id="{0C555AA7-BDF6-44DB-8B93-943996988AA9}"/>
              </a:ext>
            </a:extLst>
          </p:cNvPr>
          <p:cNvSpPr/>
          <p:nvPr/>
        </p:nvSpPr>
        <p:spPr>
          <a:xfrm>
            <a:off x="5925265" y="6148489"/>
            <a:ext cx="336177" cy="336177"/>
          </a:xfrm>
          <a:prstGeom prst="ellipse">
            <a:avLst/>
          </a:prstGeom>
          <a:solidFill>
            <a:srgbClr val="C98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Georgia" panose="02040502050405020303" pitchFamily="18" charset="0"/>
              </a:rPr>
              <a:t>4</a:t>
            </a:r>
            <a:endParaRPr lang="en-ID" b="1" i="1" dirty="0">
              <a:solidFill>
                <a:schemeClr val="bg1"/>
              </a:solidFill>
              <a:latin typeface="Georgia" panose="02040502050405020303" pitchFamily="18" charset="0"/>
            </a:endParaRPr>
          </a:p>
        </p:txBody>
      </p:sp>
      <p:grpSp>
        <p:nvGrpSpPr>
          <p:cNvPr id="32" name="Group 31">
            <a:extLst>
              <a:ext uri="{FF2B5EF4-FFF2-40B4-BE49-F238E27FC236}">
                <a16:creationId xmlns:a16="http://schemas.microsoft.com/office/drawing/2014/main" id="{4CEB7F91-943D-443D-BBE9-C039ABBEC461}"/>
              </a:ext>
            </a:extLst>
          </p:cNvPr>
          <p:cNvGrpSpPr/>
          <p:nvPr/>
        </p:nvGrpSpPr>
        <p:grpSpPr>
          <a:xfrm>
            <a:off x="4242176" y="1210914"/>
            <a:ext cx="360363" cy="361950"/>
            <a:chOff x="4833938" y="3970338"/>
            <a:chExt cx="360363" cy="361950"/>
          </a:xfrm>
          <a:solidFill>
            <a:schemeClr val="bg1"/>
          </a:solidFill>
          <a:effectLst>
            <a:outerShdw blurRad="50800" dist="38100" dir="2700000" algn="tl" rotWithShape="0">
              <a:prstClr val="black">
                <a:alpha val="20000"/>
              </a:prstClr>
            </a:outerShdw>
          </a:effectLst>
        </p:grpSpPr>
        <p:sp>
          <p:nvSpPr>
            <p:cNvPr id="33" name="Freeform 55">
              <a:extLst>
                <a:ext uri="{FF2B5EF4-FFF2-40B4-BE49-F238E27FC236}">
                  <a16:creationId xmlns:a16="http://schemas.microsoft.com/office/drawing/2014/main" id="{EE664C37-9590-4844-98E8-C1E45B472F9E}"/>
                </a:ext>
              </a:extLst>
            </p:cNvPr>
            <p:cNvSpPr>
              <a:spLocks/>
            </p:cNvSpPr>
            <p:nvPr/>
          </p:nvSpPr>
          <p:spPr bwMode="auto">
            <a:xfrm>
              <a:off x="4833938" y="4030663"/>
              <a:ext cx="300038" cy="301625"/>
            </a:xfrm>
            <a:custGeom>
              <a:avLst/>
              <a:gdLst>
                <a:gd name="T0" fmla="*/ 14 w 80"/>
                <a:gd name="T1" fmla="*/ 72 h 80"/>
                <a:gd name="T2" fmla="*/ 8 w 80"/>
                <a:gd name="T3" fmla="*/ 66 h 80"/>
                <a:gd name="T4" fmla="*/ 8 w 80"/>
                <a:gd name="T5" fmla="*/ 0 h 80"/>
                <a:gd name="T6" fmla="*/ 2 w 80"/>
                <a:gd name="T7" fmla="*/ 0 h 80"/>
                <a:gd name="T8" fmla="*/ 0 w 80"/>
                <a:gd name="T9" fmla="*/ 2 h 80"/>
                <a:gd name="T10" fmla="*/ 0 w 80"/>
                <a:gd name="T11" fmla="*/ 78 h 80"/>
                <a:gd name="T12" fmla="*/ 2 w 80"/>
                <a:gd name="T13" fmla="*/ 80 h 80"/>
                <a:gd name="T14" fmla="*/ 78 w 80"/>
                <a:gd name="T15" fmla="*/ 80 h 80"/>
                <a:gd name="T16" fmla="*/ 80 w 80"/>
                <a:gd name="T17" fmla="*/ 78 h 80"/>
                <a:gd name="T18" fmla="*/ 80 w 80"/>
                <a:gd name="T19" fmla="*/ 72 h 80"/>
                <a:gd name="T20" fmla="*/ 14 w 80"/>
                <a:gd name="T2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80">
                  <a:moveTo>
                    <a:pt x="14" y="72"/>
                  </a:moveTo>
                  <a:cubicBezTo>
                    <a:pt x="11" y="72"/>
                    <a:pt x="8" y="69"/>
                    <a:pt x="8" y="66"/>
                  </a:cubicBezTo>
                  <a:cubicBezTo>
                    <a:pt x="8" y="0"/>
                    <a:pt x="8" y="0"/>
                    <a:pt x="8" y="0"/>
                  </a:cubicBezTo>
                  <a:cubicBezTo>
                    <a:pt x="2" y="0"/>
                    <a:pt x="2" y="0"/>
                    <a:pt x="2" y="0"/>
                  </a:cubicBezTo>
                  <a:cubicBezTo>
                    <a:pt x="1" y="0"/>
                    <a:pt x="0" y="1"/>
                    <a:pt x="0" y="2"/>
                  </a:cubicBezTo>
                  <a:cubicBezTo>
                    <a:pt x="0" y="78"/>
                    <a:pt x="0" y="78"/>
                    <a:pt x="0" y="78"/>
                  </a:cubicBezTo>
                  <a:cubicBezTo>
                    <a:pt x="0" y="79"/>
                    <a:pt x="1" y="80"/>
                    <a:pt x="2" y="80"/>
                  </a:cubicBezTo>
                  <a:cubicBezTo>
                    <a:pt x="78" y="80"/>
                    <a:pt x="78" y="80"/>
                    <a:pt x="78" y="80"/>
                  </a:cubicBezTo>
                  <a:cubicBezTo>
                    <a:pt x="79" y="80"/>
                    <a:pt x="80" y="79"/>
                    <a:pt x="80" y="78"/>
                  </a:cubicBezTo>
                  <a:cubicBezTo>
                    <a:pt x="80" y="72"/>
                    <a:pt x="80" y="72"/>
                    <a:pt x="80" y="72"/>
                  </a:cubicBezTo>
                  <a:lnTo>
                    <a:pt x="1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56">
              <a:extLst>
                <a:ext uri="{FF2B5EF4-FFF2-40B4-BE49-F238E27FC236}">
                  <a16:creationId xmlns:a16="http://schemas.microsoft.com/office/drawing/2014/main" id="{73DB74B8-7950-417F-837C-9C99B5B57A3B}"/>
                </a:ext>
              </a:extLst>
            </p:cNvPr>
            <p:cNvSpPr>
              <a:spLocks noEditPoints="1"/>
            </p:cNvSpPr>
            <p:nvPr/>
          </p:nvSpPr>
          <p:spPr bwMode="auto">
            <a:xfrm>
              <a:off x="4878388" y="3970338"/>
              <a:ext cx="315913" cy="317500"/>
            </a:xfrm>
            <a:custGeom>
              <a:avLst/>
              <a:gdLst>
                <a:gd name="T0" fmla="*/ 82 w 84"/>
                <a:gd name="T1" fmla="*/ 0 h 84"/>
                <a:gd name="T2" fmla="*/ 2 w 84"/>
                <a:gd name="T3" fmla="*/ 0 h 84"/>
                <a:gd name="T4" fmla="*/ 0 w 84"/>
                <a:gd name="T5" fmla="*/ 2 h 84"/>
                <a:gd name="T6" fmla="*/ 0 w 84"/>
                <a:gd name="T7" fmla="*/ 82 h 84"/>
                <a:gd name="T8" fmla="*/ 2 w 84"/>
                <a:gd name="T9" fmla="*/ 84 h 84"/>
                <a:gd name="T10" fmla="*/ 82 w 84"/>
                <a:gd name="T11" fmla="*/ 84 h 84"/>
                <a:gd name="T12" fmla="*/ 84 w 84"/>
                <a:gd name="T13" fmla="*/ 82 h 84"/>
                <a:gd name="T14" fmla="*/ 84 w 84"/>
                <a:gd name="T15" fmla="*/ 2 h 84"/>
                <a:gd name="T16" fmla="*/ 82 w 84"/>
                <a:gd name="T17" fmla="*/ 0 h 84"/>
                <a:gd name="T18" fmla="*/ 40 w 84"/>
                <a:gd name="T19" fmla="*/ 68 h 84"/>
                <a:gd name="T20" fmla="*/ 16 w 84"/>
                <a:gd name="T21" fmla="*/ 68 h 84"/>
                <a:gd name="T22" fmla="*/ 14 w 84"/>
                <a:gd name="T23" fmla="*/ 66 h 84"/>
                <a:gd name="T24" fmla="*/ 16 w 84"/>
                <a:gd name="T25" fmla="*/ 64 h 84"/>
                <a:gd name="T26" fmla="*/ 40 w 84"/>
                <a:gd name="T27" fmla="*/ 64 h 84"/>
                <a:gd name="T28" fmla="*/ 42 w 84"/>
                <a:gd name="T29" fmla="*/ 66 h 84"/>
                <a:gd name="T30" fmla="*/ 40 w 84"/>
                <a:gd name="T31" fmla="*/ 68 h 84"/>
                <a:gd name="T32" fmla="*/ 68 w 84"/>
                <a:gd name="T33" fmla="*/ 60 h 84"/>
                <a:gd name="T34" fmla="*/ 16 w 84"/>
                <a:gd name="T35" fmla="*/ 60 h 84"/>
                <a:gd name="T36" fmla="*/ 14 w 84"/>
                <a:gd name="T37" fmla="*/ 58 h 84"/>
                <a:gd name="T38" fmla="*/ 16 w 84"/>
                <a:gd name="T39" fmla="*/ 56 h 84"/>
                <a:gd name="T40" fmla="*/ 68 w 84"/>
                <a:gd name="T41" fmla="*/ 56 h 84"/>
                <a:gd name="T42" fmla="*/ 70 w 84"/>
                <a:gd name="T43" fmla="*/ 58 h 84"/>
                <a:gd name="T44" fmla="*/ 68 w 84"/>
                <a:gd name="T45" fmla="*/ 60 h 84"/>
                <a:gd name="T46" fmla="*/ 68 w 84"/>
                <a:gd name="T47" fmla="*/ 52 h 84"/>
                <a:gd name="T48" fmla="*/ 16 w 84"/>
                <a:gd name="T49" fmla="*/ 52 h 84"/>
                <a:gd name="T50" fmla="*/ 14 w 84"/>
                <a:gd name="T51" fmla="*/ 50 h 84"/>
                <a:gd name="T52" fmla="*/ 16 w 84"/>
                <a:gd name="T53" fmla="*/ 48 h 84"/>
                <a:gd name="T54" fmla="*/ 68 w 84"/>
                <a:gd name="T55" fmla="*/ 48 h 84"/>
                <a:gd name="T56" fmla="*/ 70 w 84"/>
                <a:gd name="T57" fmla="*/ 50 h 84"/>
                <a:gd name="T58" fmla="*/ 68 w 84"/>
                <a:gd name="T59" fmla="*/ 52 h 84"/>
                <a:gd name="T60" fmla="*/ 68 w 84"/>
                <a:gd name="T61" fmla="*/ 44 h 84"/>
                <a:gd name="T62" fmla="*/ 16 w 84"/>
                <a:gd name="T63" fmla="*/ 44 h 84"/>
                <a:gd name="T64" fmla="*/ 14 w 84"/>
                <a:gd name="T65" fmla="*/ 42 h 84"/>
                <a:gd name="T66" fmla="*/ 16 w 84"/>
                <a:gd name="T67" fmla="*/ 40 h 84"/>
                <a:gd name="T68" fmla="*/ 68 w 84"/>
                <a:gd name="T69" fmla="*/ 40 h 84"/>
                <a:gd name="T70" fmla="*/ 70 w 84"/>
                <a:gd name="T71" fmla="*/ 42 h 84"/>
                <a:gd name="T72" fmla="*/ 68 w 84"/>
                <a:gd name="T73" fmla="*/ 44 h 84"/>
                <a:gd name="T74" fmla="*/ 68 w 84"/>
                <a:gd name="T75" fmla="*/ 36 h 84"/>
                <a:gd name="T76" fmla="*/ 16 w 84"/>
                <a:gd name="T77" fmla="*/ 36 h 84"/>
                <a:gd name="T78" fmla="*/ 14 w 84"/>
                <a:gd name="T79" fmla="*/ 34 h 84"/>
                <a:gd name="T80" fmla="*/ 16 w 84"/>
                <a:gd name="T81" fmla="*/ 32 h 84"/>
                <a:gd name="T82" fmla="*/ 68 w 84"/>
                <a:gd name="T83" fmla="*/ 32 h 84"/>
                <a:gd name="T84" fmla="*/ 70 w 84"/>
                <a:gd name="T85" fmla="*/ 34 h 84"/>
                <a:gd name="T86" fmla="*/ 68 w 84"/>
                <a:gd name="T87" fmla="*/ 36 h 84"/>
                <a:gd name="T88" fmla="*/ 68 w 84"/>
                <a:gd name="T89" fmla="*/ 28 h 84"/>
                <a:gd name="T90" fmla="*/ 16 w 84"/>
                <a:gd name="T91" fmla="*/ 28 h 84"/>
                <a:gd name="T92" fmla="*/ 14 w 84"/>
                <a:gd name="T93" fmla="*/ 26 h 84"/>
                <a:gd name="T94" fmla="*/ 16 w 84"/>
                <a:gd name="T95" fmla="*/ 24 h 84"/>
                <a:gd name="T96" fmla="*/ 68 w 84"/>
                <a:gd name="T97" fmla="*/ 24 h 84"/>
                <a:gd name="T98" fmla="*/ 70 w 84"/>
                <a:gd name="T99" fmla="*/ 26 h 84"/>
                <a:gd name="T100" fmla="*/ 68 w 84"/>
                <a:gd name="T101" fmla="*/ 28 h 84"/>
                <a:gd name="T102" fmla="*/ 68 w 84"/>
                <a:gd name="T103" fmla="*/ 20 h 84"/>
                <a:gd name="T104" fmla="*/ 16 w 84"/>
                <a:gd name="T105" fmla="*/ 20 h 84"/>
                <a:gd name="T106" fmla="*/ 14 w 84"/>
                <a:gd name="T107" fmla="*/ 18 h 84"/>
                <a:gd name="T108" fmla="*/ 16 w 84"/>
                <a:gd name="T109" fmla="*/ 16 h 84"/>
                <a:gd name="T110" fmla="*/ 68 w 84"/>
                <a:gd name="T111" fmla="*/ 16 h 84"/>
                <a:gd name="T112" fmla="*/ 70 w 84"/>
                <a:gd name="T113" fmla="*/ 18 h 84"/>
                <a:gd name="T114" fmla="*/ 68 w 84"/>
                <a:gd name="T11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4">
                  <a:moveTo>
                    <a:pt x="82" y="0"/>
                  </a:moveTo>
                  <a:cubicBezTo>
                    <a:pt x="2" y="0"/>
                    <a:pt x="2" y="0"/>
                    <a:pt x="2" y="0"/>
                  </a:cubicBezTo>
                  <a:cubicBezTo>
                    <a:pt x="1" y="0"/>
                    <a:pt x="0" y="1"/>
                    <a:pt x="0" y="2"/>
                  </a:cubicBezTo>
                  <a:cubicBezTo>
                    <a:pt x="0" y="82"/>
                    <a:pt x="0" y="82"/>
                    <a:pt x="0" y="82"/>
                  </a:cubicBezTo>
                  <a:cubicBezTo>
                    <a:pt x="0" y="83"/>
                    <a:pt x="1" y="84"/>
                    <a:pt x="2" y="84"/>
                  </a:cubicBezTo>
                  <a:cubicBezTo>
                    <a:pt x="82" y="84"/>
                    <a:pt x="82" y="84"/>
                    <a:pt x="82" y="84"/>
                  </a:cubicBezTo>
                  <a:cubicBezTo>
                    <a:pt x="83" y="84"/>
                    <a:pt x="84" y="83"/>
                    <a:pt x="84" y="82"/>
                  </a:cubicBezTo>
                  <a:cubicBezTo>
                    <a:pt x="84" y="2"/>
                    <a:pt x="84" y="2"/>
                    <a:pt x="84" y="2"/>
                  </a:cubicBezTo>
                  <a:cubicBezTo>
                    <a:pt x="84" y="1"/>
                    <a:pt x="83" y="0"/>
                    <a:pt x="82" y="0"/>
                  </a:cubicBezTo>
                  <a:close/>
                  <a:moveTo>
                    <a:pt x="40" y="68"/>
                  </a:moveTo>
                  <a:cubicBezTo>
                    <a:pt x="16" y="68"/>
                    <a:pt x="16" y="68"/>
                    <a:pt x="16" y="68"/>
                  </a:cubicBezTo>
                  <a:cubicBezTo>
                    <a:pt x="15" y="68"/>
                    <a:pt x="14" y="67"/>
                    <a:pt x="14" y="66"/>
                  </a:cubicBezTo>
                  <a:cubicBezTo>
                    <a:pt x="14" y="65"/>
                    <a:pt x="15" y="64"/>
                    <a:pt x="16" y="64"/>
                  </a:cubicBezTo>
                  <a:cubicBezTo>
                    <a:pt x="40" y="64"/>
                    <a:pt x="40" y="64"/>
                    <a:pt x="40" y="64"/>
                  </a:cubicBezTo>
                  <a:cubicBezTo>
                    <a:pt x="41" y="64"/>
                    <a:pt x="42" y="65"/>
                    <a:pt x="42" y="66"/>
                  </a:cubicBezTo>
                  <a:cubicBezTo>
                    <a:pt x="42" y="67"/>
                    <a:pt x="41" y="68"/>
                    <a:pt x="40" y="68"/>
                  </a:cubicBezTo>
                  <a:close/>
                  <a:moveTo>
                    <a:pt x="68" y="60"/>
                  </a:moveTo>
                  <a:cubicBezTo>
                    <a:pt x="16" y="60"/>
                    <a:pt x="16" y="60"/>
                    <a:pt x="16" y="60"/>
                  </a:cubicBezTo>
                  <a:cubicBezTo>
                    <a:pt x="15" y="60"/>
                    <a:pt x="14" y="59"/>
                    <a:pt x="14" y="58"/>
                  </a:cubicBezTo>
                  <a:cubicBezTo>
                    <a:pt x="14" y="57"/>
                    <a:pt x="15" y="56"/>
                    <a:pt x="16" y="56"/>
                  </a:cubicBezTo>
                  <a:cubicBezTo>
                    <a:pt x="68" y="56"/>
                    <a:pt x="68" y="56"/>
                    <a:pt x="68" y="56"/>
                  </a:cubicBezTo>
                  <a:cubicBezTo>
                    <a:pt x="69" y="56"/>
                    <a:pt x="70" y="57"/>
                    <a:pt x="70" y="58"/>
                  </a:cubicBezTo>
                  <a:cubicBezTo>
                    <a:pt x="70" y="59"/>
                    <a:pt x="69" y="60"/>
                    <a:pt x="68" y="60"/>
                  </a:cubicBezTo>
                  <a:close/>
                  <a:moveTo>
                    <a:pt x="68" y="52"/>
                  </a:moveTo>
                  <a:cubicBezTo>
                    <a:pt x="16" y="52"/>
                    <a:pt x="16" y="52"/>
                    <a:pt x="16" y="52"/>
                  </a:cubicBezTo>
                  <a:cubicBezTo>
                    <a:pt x="15" y="52"/>
                    <a:pt x="14" y="51"/>
                    <a:pt x="14" y="50"/>
                  </a:cubicBezTo>
                  <a:cubicBezTo>
                    <a:pt x="14" y="49"/>
                    <a:pt x="15" y="48"/>
                    <a:pt x="16" y="48"/>
                  </a:cubicBezTo>
                  <a:cubicBezTo>
                    <a:pt x="68" y="48"/>
                    <a:pt x="68" y="48"/>
                    <a:pt x="68" y="48"/>
                  </a:cubicBezTo>
                  <a:cubicBezTo>
                    <a:pt x="69" y="48"/>
                    <a:pt x="70" y="49"/>
                    <a:pt x="70" y="50"/>
                  </a:cubicBezTo>
                  <a:cubicBezTo>
                    <a:pt x="70" y="51"/>
                    <a:pt x="69" y="52"/>
                    <a:pt x="68" y="52"/>
                  </a:cubicBezTo>
                  <a:close/>
                  <a:moveTo>
                    <a:pt x="68" y="44"/>
                  </a:moveTo>
                  <a:cubicBezTo>
                    <a:pt x="16" y="44"/>
                    <a:pt x="16" y="44"/>
                    <a:pt x="16" y="44"/>
                  </a:cubicBezTo>
                  <a:cubicBezTo>
                    <a:pt x="15" y="44"/>
                    <a:pt x="14" y="43"/>
                    <a:pt x="14" y="42"/>
                  </a:cubicBezTo>
                  <a:cubicBezTo>
                    <a:pt x="14" y="41"/>
                    <a:pt x="15" y="40"/>
                    <a:pt x="16" y="40"/>
                  </a:cubicBezTo>
                  <a:cubicBezTo>
                    <a:pt x="68" y="40"/>
                    <a:pt x="68" y="40"/>
                    <a:pt x="68" y="40"/>
                  </a:cubicBezTo>
                  <a:cubicBezTo>
                    <a:pt x="69" y="40"/>
                    <a:pt x="70" y="41"/>
                    <a:pt x="70" y="42"/>
                  </a:cubicBezTo>
                  <a:cubicBezTo>
                    <a:pt x="70" y="43"/>
                    <a:pt x="69" y="44"/>
                    <a:pt x="68" y="44"/>
                  </a:cubicBezTo>
                  <a:close/>
                  <a:moveTo>
                    <a:pt x="68" y="36"/>
                  </a:moveTo>
                  <a:cubicBezTo>
                    <a:pt x="16" y="36"/>
                    <a:pt x="16" y="36"/>
                    <a:pt x="16" y="36"/>
                  </a:cubicBezTo>
                  <a:cubicBezTo>
                    <a:pt x="15" y="36"/>
                    <a:pt x="14" y="35"/>
                    <a:pt x="14" y="34"/>
                  </a:cubicBezTo>
                  <a:cubicBezTo>
                    <a:pt x="14" y="33"/>
                    <a:pt x="15" y="32"/>
                    <a:pt x="16" y="32"/>
                  </a:cubicBezTo>
                  <a:cubicBezTo>
                    <a:pt x="68" y="32"/>
                    <a:pt x="68" y="32"/>
                    <a:pt x="68" y="32"/>
                  </a:cubicBezTo>
                  <a:cubicBezTo>
                    <a:pt x="69" y="32"/>
                    <a:pt x="70" y="33"/>
                    <a:pt x="70" y="34"/>
                  </a:cubicBezTo>
                  <a:cubicBezTo>
                    <a:pt x="70" y="35"/>
                    <a:pt x="69" y="36"/>
                    <a:pt x="68" y="36"/>
                  </a:cubicBezTo>
                  <a:close/>
                  <a:moveTo>
                    <a:pt x="68" y="28"/>
                  </a:moveTo>
                  <a:cubicBezTo>
                    <a:pt x="16" y="28"/>
                    <a:pt x="16" y="28"/>
                    <a:pt x="16" y="28"/>
                  </a:cubicBezTo>
                  <a:cubicBezTo>
                    <a:pt x="15" y="28"/>
                    <a:pt x="14" y="27"/>
                    <a:pt x="14" y="26"/>
                  </a:cubicBezTo>
                  <a:cubicBezTo>
                    <a:pt x="14" y="25"/>
                    <a:pt x="15" y="24"/>
                    <a:pt x="16" y="24"/>
                  </a:cubicBezTo>
                  <a:cubicBezTo>
                    <a:pt x="68" y="24"/>
                    <a:pt x="68" y="24"/>
                    <a:pt x="68" y="24"/>
                  </a:cubicBezTo>
                  <a:cubicBezTo>
                    <a:pt x="69" y="24"/>
                    <a:pt x="70" y="25"/>
                    <a:pt x="70" y="26"/>
                  </a:cubicBezTo>
                  <a:cubicBezTo>
                    <a:pt x="70" y="27"/>
                    <a:pt x="69" y="28"/>
                    <a:pt x="68" y="28"/>
                  </a:cubicBezTo>
                  <a:close/>
                  <a:moveTo>
                    <a:pt x="68" y="20"/>
                  </a:moveTo>
                  <a:cubicBezTo>
                    <a:pt x="16" y="20"/>
                    <a:pt x="16" y="20"/>
                    <a:pt x="16" y="20"/>
                  </a:cubicBezTo>
                  <a:cubicBezTo>
                    <a:pt x="15" y="20"/>
                    <a:pt x="14" y="19"/>
                    <a:pt x="14" y="18"/>
                  </a:cubicBezTo>
                  <a:cubicBezTo>
                    <a:pt x="14" y="17"/>
                    <a:pt x="15" y="16"/>
                    <a:pt x="16" y="16"/>
                  </a:cubicBezTo>
                  <a:cubicBezTo>
                    <a:pt x="68" y="16"/>
                    <a:pt x="68" y="16"/>
                    <a:pt x="68" y="16"/>
                  </a:cubicBezTo>
                  <a:cubicBezTo>
                    <a:pt x="69" y="16"/>
                    <a:pt x="70" y="17"/>
                    <a:pt x="70" y="18"/>
                  </a:cubicBezTo>
                  <a:cubicBezTo>
                    <a:pt x="70" y="19"/>
                    <a:pt x="69" y="20"/>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5" name="Group 34">
            <a:extLst>
              <a:ext uri="{FF2B5EF4-FFF2-40B4-BE49-F238E27FC236}">
                <a16:creationId xmlns:a16="http://schemas.microsoft.com/office/drawing/2014/main" id="{91FA96C5-680A-4EA0-B66A-118738E2012F}"/>
              </a:ext>
            </a:extLst>
          </p:cNvPr>
          <p:cNvGrpSpPr/>
          <p:nvPr/>
        </p:nvGrpSpPr>
        <p:grpSpPr>
          <a:xfrm>
            <a:off x="7633076" y="1210914"/>
            <a:ext cx="360363" cy="361950"/>
            <a:chOff x="6276975" y="3970338"/>
            <a:chExt cx="360363" cy="361950"/>
          </a:xfrm>
          <a:solidFill>
            <a:schemeClr val="bg1"/>
          </a:solidFill>
          <a:effectLst>
            <a:outerShdw blurRad="50800" dist="38100" dir="2700000" algn="tl" rotWithShape="0">
              <a:prstClr val="black">
                <a:alpha val="20000"/>
              </a:prstClr>
            </a:outerShdw>
          </a:effectLst>
        </p:grpSpPr>
        <p:sp>
          <p:nvSpPr>
            <p:cNvPr id="36" name="Freeform 291">
              <a:extLst>
                <a:ext uri="{FF2B5EF4-FFF2-40B4-BE49-F238E27FC236}">
                  <a16:creationId xmlns:a16="http://schemas.microsoft.com/office/drawing/2014/main" id="{12589773-4CF6-4317-96D5-B9909D69FF06}"/>
                </a:ext>
              </a:extLst>
            </p:cNvPr>
            <p:cNvSpPr>
              <a:spLocks/>
            </p:cNvSpPr>
            <p:nvPr/>
          </p:nvSpPr>
          <p:spPr bwMode="auto">
            <a:xfrm>
              <a:off x="6276975" y="4060825"/>
              <a:ext cx="74613" cy="271463"/>
            </a:xfrm>
            <a:custGeom>
              <a:avLst/>
              <a:gdLst>
                <a:gd name="T0" fmla="*/ 20 w 20"/>
                <a:gd name="T1" fmla="*/ 60 h 72"/>
                <a:gd name="T2" fmla="*/ 10 w 20"/>
                <a:gd name="T3" fmla="*/ 60 h 72"/>
                <a:gd name="T4" fmla="*/ 8 w 20"/>
                <a:gd name="T5" fmla="*/ 58 h 72"/>
                <a:gd name="T6" fmla="*/ 10 w 20"/>
                <a:gd name="T7" fmla="*/ 56 h 72"/>
                <a:gd name="T8" fmla="*/ 20 w 20"/>
                <a:gd name="T9" fmla="*/ 56 h 72"/>
                <a:gd name="T10" fmla="*/ 20 w 20"/>
                <a:gd name="T11" fmla="*/ 44 h 72"/>
                <a:gd name="T12" fmla="*/ 14 w 20"/>
                <a:gd name="T13" fmla="*/ 44 h 72"/>
                <a:gd name="T14" fmla="*/ 12 w 20"/>
                <a:gd name="T15" fmla="*/ 42 h 72"/>
                <a:gd name="T16" fmla="*/ 14 w 20"/>
                <a:gd name="T17" fmla="*/ 40 h 72"/>
                <a:gd name="T18" fmla="*/ 20 w 20"/>
                <a:gd name="T19" fmla="*/ 40 h 72"/>
                <a:gd name="T20" fmla="*/ 20 w 20"/>
                <a:gd name="T21" fmla="*/ 28 h 72"/>
                <a:gd name="T22" fmla="*/ 14 w 20"/>
                <a:gd name="T23" fmla="*/ 28 h 72"/>
                <a:gd name="T24" fmla="*/ 12 w 20"/>
                <a:gd name="T25" fmla="*/ 26 h 72"/>
                <a:gd name="T26" fmla="*/ 14 w 20"/>
                <a:gd name="T27" fmla="*/ 24 h 72"/>
                <a:gd name="T28" fmla="*/ 20 w 20"/>
                <a:gd name="T29" fmla="*/ 24 h 72"/>
                <a:gd name="T30" fmla="*/ 20 w 20"/>
                <a:gd name="T31" fmla="*/ 12 h 72"/>
                <a:gd name="T32" fmla="*/ 10 w 20"/>
                <a:gd name="T33" fmla="*/ 12 h 72"/>
                <a:gd name="T34" fmla="*/ 8 w 20"/>
                <a:gd name="T35" fmla="*/ 10 h 72"/>
                <a:gd name="T36" fmla="*/ 10 w 20"/>
                <a:gd name="T37" fmla="*/ 8 h 72"/>
                <a:gd name="T38" fmla="*/ 20 w 20"/>
                <a:gd name="T39" fmla="*/ 8 h 72"/>
                <a:gd name="T40" fmla="*/ 20 w 20"/>
                <a:gd name="T41" fmla="*/ 0 h 72"/>
                <a:gd name="T42" fmla="*/ 0 w 20"/>
                <a:gd name="T43" fmla="*/ 0 h 72"/>
                <a:gd name="T44" fmla="*/ 0 w 20"/>
                <a:gd name="T45" fmla="*/ 70 h 72"/>
                <a:gd name="T46" fmla="*/ 2 w 20"/>
                <a:gd name="T47" fmla="*/ 72 h 72"/>
                <a:gd name="T48" fmla="*/ 20 w 20"/>
                <a:gd name="T49" fmla="*/ 72 h 72"/>
                <a:gd name="T50" fmla="*/ 20 w 20"/>
                <a:gd name="T5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72">
                  <a:moveTo>
                    <a:pt x="20" y="60"/>
                  </a:moveTo>
                  <a:cubicBezTo>
                    <a:pt x="10" y="60"/>
                    <a:pt x="10" y="60"/>
                    <a:pt x="10" y="60"/>
                  </a:cubicBezTo>
                  <a:cubicBezTo>
                    <a:pt x="9" y="60"/>
                    <a:pt x="8" y="59"/>
                    <a:pt x="8" y="58"/>
                  </a:cubicBezTo>
                  <a:cubicBezTo>
                    <a:pt x="8" y="57"/>
                    <a:pt x="9" y="56"/>
                    <a:pt x="10" y="56"/>
                  </a:cubicBezTo>
                  <a:cubicBezTo>
                    <a:pt x="20" y="56"/>
                    <a:pt x="20" y="56"/>
                    <a:pt x="20" y="56"/>
                  </a:cubicBezTo>
                  <a:cubicBezTo>
                    <a:pt x="20" y="44"/>
                    <a:pt x="20" y="44"/>
                    <a:pt x="20" y="44"/>
                  </a:cubicBezTo>
                  <a:cubicBezTo>
                    <a:pt x="14" y="44"/>
                    <a:pt x="14" y="44"/>
                    <a:pt x="14" y="44"/>
                  </a:cubicBezTo>
                  <a:cubicBezTo>
                    <a:pt x="13" y="44"/>
                    <a:pt x="12" y="43"/>
                    <a:pt x="12" y="42"/>
                  </a:cubicBezTo>
                  <a:cubicBezTo>
                    <a:pt x="12" y="41"/>
                    <a:pt x="13" y="40"/>
                    <a:pt x="14" y="40"/>
                  </a:cubicBezTo>
                  <a:cubicBezTo>
                    <a:pt x="20" y="40"/>
                    <a:pt x="20" y="40"/>
                    <a:pt x="20" y="40"/>
                  </a:cubicBezTo>
                  <a:cubicBezTo>
                    <a:pt x="20" y="28"/>
                    <a:pt x="20" y="28"/>
                    <a:pt x="20" y="28"/>
                  </a:cubicBezTo>
                  <a:cubicBezTo>
                    <a:pt x="14" y="28"/>
                    <a:pt x="14" y="28"/>
                    <a:pt x="14" y="28"/>
                  </a:cubicBezTo>
                  <a:cubicBezTo>
                    <a:pt x="13" y="28"/>
                    <a:pt x="12" y="27"/>
                    <a:pt x="12" y="26"/>
                  </a:cubicBezTo>
                  <a:cubicBezTo>
                    <a:pt x="12" y="25"/>
                    <a:pt x="13" y="24"/>
                    <a:pt x="14" y="24"/>
                  </a:cubicBezTo>
                  <a:cubicBezTo>
                    <a:pt x="20" y="24"/>
                    <a:pt x="20" y="24"/>
                    <a:pt x="20" y="24"/>
                  </a:cubicBezTo>
                  <a:cubicBezTo>
                    <a:pt x="20" y="12"/>
                    <a:pt x="20" y="12"/>
                    <a:pt x="20" y="12"/>
                  </a:cubicBezTo>
                  <a:cubicBezTo>
                    <a:pt x="10" y="12"/>
                    <a:pt x="10" y="12"/>
                    <a:pt x="10" y="12"/>
                  </a:cubicBezTo>
                  <a:cubicBezTo>
                    <a:pt x="9" y="12"/>
                    <a:pt x="8" y="11"/>
                    <a:pt x="8" y="10"/>
                  </a:cubicBezTo>
                  <a:cubicBezTo>
                    <a:pt x="8" y="9"/>
                    <a:pt x="9" y="8"/>
                    <a:pt x="10" y="8"/>
                  </a:cubicBezTo>
                  <a:cubicBezTo>
                    <a:pt x="20" y="8"/>
                    <a:pt x="20" y="8"/>
                    <a:pt x="20" y="8"/>
                  </a:cubicBezTo>
                  <a:cubicBezTo>
                    <a:pt x="20" y="0"/>
                    <a:pt x="20" y="0"/>
                    <a:pt x="20" y="0"/>
                  </a:cubicBezTo>
                  <a:cubicBezTo>
                    <a:pt x="0" y="0"/>
                    <a:pt x="0" y="0"/>
                    <a:pt x="0" y="0"/>
                  </a:cubicBezTo>
                  <a:cubicBezTo>
                    <a:pt x="0" y="70"/>
                    <a:pt x="0" y="70"/>
                    <a:pt x="0" y="70"/>
                  </a:cubicBezTo>
                  <a:cubicBezTo>
                    <a:pt x="0" y="71"/>
                    <a:pt x="1" y="72"/>
                    <a:pt x="2" y="72"/>
                  </a:cubicBezTo>
                  <a:cubicBezTo>
                    <a:pt x="20" y="72"/>
                    <a:pt x="20" y="72"/>
                    <a:pt x="20" y="72"/>
                  </a:cubicBezTo>
                  <a:lnTo>
                    <a:pt x="2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292">
              <a:extLst>
                <a:ext uri="{FF2B5EF4-FFF2-40B4-BE49-F238E27FC236}">
                  <a16:creationId xmlns:a16="http://schemas.microsoft.com/office/drawing/2014/main" id="{C0E8DDE6-356F-4C1F-8D60-AD2B2A3D001F}"/>
                </a:ext>
              </a:extLst>
            </p:cNvPr>
            <p:cNvSpPr>
              <a:spLocks/>
            </p:cNvSpPr>
            <p:nvPr/>
          </p:nvSpPr>
          <p:spPr bwMode="auto">
            <a:xfrm>
              <a:off x="6365875" y="3970338"/>
              <a:ext cx="271463" cy="74613"/>
            </a:xfrm>
            <a:custGeom>
              <a:avLst/>
              <a:gdLst>
                <a:gd name="T0" fmla="*/ 0 w 72"/>
                <a:gd name="T1" fmla="*/ 20 h 20"/>
                <a:gd name="T2" fmla="*/ 8 w 72"/>
                <a:gd name="T3" fmla="*/ 20 h 20"/>
                <a:gd name="T4" fmla="*/ 8 w 72"/>
                <a:gd name="T5" fmla="*/ 10 h 20"/>
                <a:gd name="T6" fmla="*/ 10 w 72"/>
                <a:gd name="T7" fmla="*/ 8 h 20"/>
                <a:gd name="T8" fmla="*/ 12 w 72"/>
                <a:gd name="T9" fmla="*/ 10 h 20"/>
                <a:gd name="T10" fmla="*/ 12 w 72"/>
                <a:gd name="T11" fmla="*/ 20 h 20"/>
                <a:gd name="T12" fmla="*/ 24 w 72"/>
                <a:gd name="T13" fmla="*/ 20 h 20"/>
                <a:gd name="T14" fmla="*/ 24 w 72"/>
                <a:gd name="T15" fmla="*/ 14 h 20"/>
                <a:gd name="T16" fmla="*/ 26 w 72"/>
                <a:gd name="T17" fmla="*/ 12 h 20"/>
                <a:gd name="T18" fmla="*/ 28 w 72"/>
                <a:gd name="T19" fmla="*/ 14 h 20"/>
                <a:gd name="T20" fmla="*/ 28 w 72"/>
                <a:gd name="T21" fmla="*/ 20 h 20"/>
                <a:gd name="T22" fmla="*/ 40 w 72"/>
                <a:gd name="T23" fmla="*/ 20 h 20"/>
                <a:gd name="T24" fmla="*/ 40 w 72"/>
                <a:gd name="T25" fmla="*/ 14 h 20"/>
                <a:gd name="T26" fmla="*/ 42 w 72"/>
                <a:gd name="T27" fmla="*/ 12 h 20"/>
                <a:gd name="T28" fmla="*/ 44 w 72"/>
                <a:gd name="T29" fmla="*/ 14 h 20"/>
                <a:gd name="T30" fmla="*/ 44 w 72"/>
                <a:gd name="T31" fmla="*/ 20 h 20"/>
                <a:gd name="T32" fmla="*/ 56 w 72"/>
                <a:gd name="T33" fmla="*/ 20 h 20"/>
                <a:gd name="T34" fmla="*/ 56 w 72"/>
                <a:gd name="T35" fmla="*/ 10 h 20"/>
                <a:gd name="T36" fmla="*/ 58 w 72"/>
                <a:gd name="T37" fmla="*/ 8 h 20"/>
                <a:gd name="T38" fmla="*/ 60 w 72"/>
                <a:gd name="T39" fmla="*/ 10 h 20"/>
                <a:gd name="T40" fmla="*/ 60 w 72"/>
                <a:gd name="T41" fmla="*/ 20 h 20"/>
                <a:gd name="T42" fmla="*/ 72 w 72"/>
                <a:gd name="T43" fmla="*/ 20 h 20"/>
                <a:gd name="T44" fmla="*/ 72 w 72"/>
                <a:gd name="T45" fmla="*/ 2 h 20"/>
                <a:gd name="T46" fmla="*/ 70 w 72"/>
                <a:gd name="T47" fmla="*/ 0 h 20"/>
                <a:gd name="T48" fmla="*/ 0 w 72"/>
                <a:gd name="T49" fmla="*/ 0 h 20"/>
                <a:gd name="T50" fmla="*/ 0 w 72"/>
                <a:gd name="T5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20">
                  <a:moveTo>
                    <a:pt x="0" y="20"/>
                  </a:moveTo>
                  <a:cubicBezTo>
                    <a:pt x="8" y="20"/>
                    <a:pt x="8" y="20"/>
                    <a:pt x="8" y="20"/>
                  </a:cubicBezTo>
                  <a:cubicBezTo>
                    <a:pt x="8" y="10"/>
                    <a:pt x="8" y="10"/>
                    <a:pt x="8" y="10"/>
                  </a:cubicBezTo>
                  <a:cubicBezTo>
                    <a:pt x="8" y="9"/>
                    <a:pt x="9" y="8"/>
                    <a:pt x="10" y="8"/>
                  </a:cubicBezTo>
                  <a:cubicBezTo>
                    <a:pt x="11" y="8"/>
                    <a:pt x="12" y="9"/>
                    <a:pt x="12" y="10"/>
                  </a:cubicBezTo>
                  <a:cubicBezTo>
                    <a:pt x="12" y="20"/>
                    <a:pt x="12" y="20"/>
                    <a:pt x="12" y="20"/>
                  </a:cubicBezTo>
                  <a:cubicBezTo>
                    <a:pt x="24" y="20"/>
                    <a:pt x="24" y="20"/>
                    <a:pt x="24" y="20"/>
                  </a:cubicBezTo>
                  <a:cubicBezTo>
                    <a:pt x="24" y="14"/>
                    <a:pt x="24" y="14"/>
                    <a:pt x="24" y="14"/>
                  </a:cubicBezTo>
                  <a:cubicBezTo>
                    <a:pt x="24" y="13"/>
                    <a:pt x="25" y="12"/>
                    <a:pt x="26" y="12"/>
                  </a:cubicBezTo>
                  <a:cubicBezTo>
                    <a:pt x="27" y="12"/>
                    <a:pt x="28" y="13"/>
                    <a:pt x="28" y="14"/>
                  </a:cubicBezTo>
                  <a:cubicBezTo>
                    <a:pt x="28" y="20"/>
                    <a:pt x="28" y="20"/>
                    <a:pt x="28" y="20"/>
                  </a:cubicBezTo>
                  <a:cubicBezTo>
                    <a:pt x="40" y="20"/>
                    <a:pt x="40" y="20"/>
                    <a:pt x="40" y="20"/>
                  </a:cubicBezTo>
                  <a:cubicBezTo>
                    <a:pt x="40" y="14"/>
                    <a:pt x="40" y="14"/>
                    <a:pt x="40" y="14"/>
                  </a:cubicBezTo>
                  <a:cubicBezTo>
                    <a:pt x="40" y="13"/>
                    <a:pt x="41" y="12"/>
                    <a:pt x="42" y="12"/>
                  </a:cubicBezTo>
                  <a:cubicBezTo>
                    <a:pt x="43" y="12"/>
                    <a:pt x="44" y="13"/>
                    <a:pt x="44" y="14"/>
                  </a:cubicBezTo>
                  <a:cubicBezTo>
                    <a:pt x="44" y="20"/>
                    <a:pt x="44" y="20"/>
                    <a:pt x="44" y="20"/>
                  </a:cubicBezTo>
                  <a:cubicBezTo>
                    <a:pt x="56" y="20"/>
                    <a:pt x="56" y="20"/>
                    <a:pt x="56" y="20"/>
                  </a:cubicBezTo>
                  <a:cubicBezTo>
                    <a:pt x="56" y="10"/>
                    <a:pt x="56" y="10"/>
                    <a:pt x="56" y="10"/>
                  </a:cubicBezTo>
                  <a:cubicBezTo>
                    <a:pt x="56" y="9"/>
                    <a:pt x="57" y="8"/>
                    <a:pt x="58" y="8"/>
                  </a:cubicBezTo>
                  <a:cubicBezTo>
                    <a:pt x="59" y="8"/>
                    <a:pt x="60" y="9"/>
                    <a:pt x="60" y="10"/>
                  </a:cubicBezTo>
                  <a:cubicBezTo>
                    <a:pt x="60" y="20"/>
                    <a:pt x="60" y="20"/>
                    <a:pt x="60" y="20"/>
                  </a:cubicBezTo>
                  <a:cubicBezTo>
                    <a:pt x="72" y="20"/>
                    <a:pt x="72" y="20"/>
                    <a:pt x="72" y="20"/>
                  </a:cubicBezTo>
                  <a:cubicBezTo>
                    <a:pt x="72" y="2"/>
                    <a:pt x="72" y="2"/>
                    <a:pt x="72" y="2"/>
                  </a:cubicBezTo>
                  <a:cubicBezTo>
                    <a:pt x="72" y="1"/>
                    <a:pt x="71" y="0"/>
                    <a:pt x="70"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293">
              <a:extLst>
                <a:ext uri="{FF2B5EF4-FFF2-40B4-BE49-F238E27FC236}">
                  <a16:creationId xmlns:a16="http://schemas.microsoft.com/office/drawing/2014/main" id="{4FFC39B1-AD14-437D-96F3-927C7626AF04}"/>
                </a:ext>
              </a:extLst>
            </p:cNvPr>
            <p:cNvSpPr>
              <a:spLocks/>
            </p:cNvSpPr>
            <p:nvPr/>
          </p:nvSpPr>
          <p:spPr bwMode="auto">
            <a:xfrm>
              <a:off x="6276975" y="3970338"/>
              <a:ext cx="74613" cy="74613"/>
            </a:xfrm>
            <a:custGeom>
              <a:avLst/>
              <a:gdLst>
                <a:gd name="T0" fmla="*/ 20 w 20"/>
                <a:gd name="T1" fmla="*/ 20 h 20"/>
                <a:gd name="T2" fmla="*/ 20 w 20"/>
                <a:gd name="T3" fmla="*/ 0 h 20"/>
                <a:gd name="T4" fmla="*/ 2 w 20"/>
                <a:gd name="T5" fmla="*/ 0 h 20"/>
                <a:gd name="T6" fmla="*/ 0 w 20"/>
                <a:gd name="T7" fmla="*/ 2 h 20"/>
                <a:gd name="T8" fmla="*/ 0 w 20"/>
                <a:gd name="T9" fmla="*/ 20 h 20"/>
                <a:gd name="T10" fmla="*/ 20 w 20"/>
                <a:gd name="T11" fmla="*/ 20 h 20"/>
              </a:gdLst>
              <a:ahLst/>
              <a:cxnLst>
                <a:cxn ang="0">
                  <a:pos x="T0" y="T1"/>
                </a:cxn>
                <a:cxn ang="0">
                  <a:pos x="T2" y="T3"/>
                </a:cxn>
                <a:cxn ang="0">
                  <a:pos x="T4" y="T5"/>
                </a:cxn>
                <a:cxn ang="0">
                  <a:pos x="T6" y="T7"/>
                </a:cxn>
                <a:cxn ang="0">
                  <a:pos x="T8" y="T9"/>
                </a:cxn>
                <a:cxn ang="0">
                  <a:pos x="T10" y="T11"/>
                </a:cxn>
              </a:cxnLst>
              <a:rect l="0" t="0" r="r" b="b"/>
              <a:pathLst>
                <a:path w="20" h="20">
                  <a:moveTo>
                    <a:pt x="20" y="20"/>
                  </a:moveTo>
                  <a:cubicBezTo>
                    <a:pt x="20" y="0"/>
                    <a:pt x="20" y="0"/>
                    <a:pt x="20" y="0"/>
                  </a:cubicBezTo>
                  <a:cubicBezTo>
                    <a:pt x="2" y="0"/>
                    <a:pt x="2" y="0"/>
                    <a:pt x="2" y="0"/>
                  </a:cubicBezTo>
                  <a:cubicBezTo>
                    <a:pt x="1" y="0"/>
                    <a:pt x="0" y="1"/>
                    <a:pt x="0" y="2"/>
                  </a:cubicBezTo>
                  <a:cubicBezTo>
                    <a:pt x="0" y="20"/>
                    <a:pt x="0" y="20"/>
                    <a:pt x="0" y="20"/>
                  </a:cubicBezTo>
                  <a:lnTo>
                    <a:pt x="2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294">
              <a:extLst>
                <a:ext uri="{FF2B5EF4-FFF2-40B4-BE49-F238E27FC236}">
                  <a16:creationId xmlns:a16="http://schemas.microsoft.com/office/drawing/2014/main" id="{F063BB32-6A00-4C3A-9F79-AD86B1009888}"/>
                </a:ext>
              </a:extLst>
            </p:cNvPr>
            <p:cNvSpPr>
              <a:spLocks noEditPoints="1"/>
            </p:cNvSpPr>
            <p:nvPr/>
          </p:nvSpPr>
          <p:spPr bwMode="auto">
            <a:xfrm>
              <a:off x="6365875" y="4060825"/>
              <a:ext cx="271463" cy="271463"/>
            </a:xfrm>
            <a:custGeom>
              <a:avLst/>
              <a:gdLst>
                <a:gd name="T0" fmla="*/ 0 w 72"/>
                <a:gd name="T1" fmla="*/ 0 h 72"/>
                <a:gd name="T2" fmla="*/ 0 w 72"/>
                <a:gd name="T3" fmla="*/ 72 h 72"/>
                <a:gd name="T4" fmla="*/ 48 w 72"/>
                <a:gd name="T5" fmla="*/ 72 h 72"/>
                <a:gd name="T6" fmla="*/ 49 w 72"/>
                <a:gd name="T7" fmla="*/ 71 h 72"/>
                <a:gd name="T8" fmla="*/ 71 w 72"/>
                <a:gd name="T9" fmla="*/ 49 h 72"/>
                <a:gd name="T10" fmla="*/ 72 w 72"/>
                <a:gd name="T11" fmla="*/ 48 h 72"/>
                <a:gd name="T12" fmla="*/ 72 w 72"/>
                <a:gd name="T13" fmla="*/ 0 h 72"/>
                <a:gd name="T14" fmla="*/ 0 w 72"/>
                <a:gd name="T15" fmla="*/ 0 h 72"/>
                <a:gd name="T16" fmla="*/ 67 w 72"/>
                <a:gd name="T17" fmla="*/ 47 h 72"/>
                <a:gd name="T18" fmla="*/ 47 w 72"/>
                <a:gd name="T19" fmla="*/ 67 h 72"/>
                <a:gd name="T20" fmla="*/ 46 w 72"/>
                <a:gd name="T21" fmla="*/ 68 h 72"/>
                <a:gd name="T22" fmla="*/ 45 w 72"/>
                <a:gd name="T23" fmla="*/ 68 h 72"/>
                <a:gd name="T24" fmla="*/ 44 w 72"/>
                <a:gd name="T25" fmla="*/ 66 h 72"/>
                <a:gd name="T26" fmla="*/ 44 w 72"/>
                <a:gd name="T27" fmla="*/ 46 h 72"/>
                <a:gd name="T28" fmla="*/ 46 w 72"/>
                <a:gd name="T29" fmla="*/ 44 h 72"/>
                <a:gd name="T30" fmla="*/ 66 w 72"/>
                <a:gd name="T31" fmla="*/ 44 h 72"/>
                <a:gd name="T32" fmla="*/ 68 w 72"/>
                <a:gd name="T33" fmla="*/ 45 h 72"/>
                <a:gd name="T34" fmla="*/ 67 w 72"/>
                <a:gd name="T35" fmla="*/ 4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2">
                  <a:moveTo>
                    <a:pt x="0" y="0"/>
                  </a:moveTo>
                  <a:cubicBezTo>
                    <a:pt x="0" y="72"/>
                    <a:pt x="0" y="72"/>
                    <a:pt x="0" y="72"/>
                  </a:cubicBezTo>
                  <a:cubicBezTo>
                    <a:pt x="48" y="72"/>
                    <a:pt x="48" y="72"/>
                    <a:pt x="48" y="72"/>
                  </a:cubicBezTo>
                  <a:cubicBezTo>
                    <a:pt x="49" y="72"/>
                    <a:pt x="49" y="72"/>
                    <a:pt x="49" y="71"/>
                  </a:cubicBezTo>
                  <a:cubicBezTo>
                    <a:pt x="71" y="49"/>
                    <a:pt x="71" y="49"/>
                    <a:pt x="71" y="49"/>
                  </a:cubicBezTo>
                  <a:cubicBezTo>
                    <a:pt x="72" y="49"/>
                    <a:pt x="72" y="49"/>
                    <a:pt x="72" y="48"/>
                  </a:cubicBezTo>
                  <a:cubicBezTo>
                    <a:pt x="72" y="0"/>
                    <a:pt x="72" y="0"/>
                    <a:pt x="72" y="0"/>
                  </a:cubicBezTo>
                  <a:lnTo>
                    <a:pt x="0" y="0"/>
                  </a:lnTo>
                  <a:close/>
                  <a:moveTo>
                    <a:pt x="67" y="47"/>
                  </a:moveTo>
                  <a:cubicBezTo>
                    <a:pt x="47" y="67"/>
                    <a:pt x="47" y="67"/>
                    <a:pt x="47" y="67"/>
                  </a:cubicBezTo>
                  <a:cubicBezTo>
                    <a:pt x="47" y="68"/>
                    <a:pt x="47" y="68"/>
                    <a:pt x="46" y="68"/>
                  </a:cubicBezTo>
                  <a:cubicBezTo>
                    <a:pt x="46" y="68"/>
                    <a:pt x="45" y="68"/>
                    <a:pt x="45" y="68"/>
                  </a:cubicBezTo>
                  <a:cubicBezTo>
                    <a:pt x="44" y="68"/>
                    <a:pt x="44" y="67"/>
                    <a:pt x="44" y="66"/>
                  </a:cubicBezTo>
                  <a:cubicBezTo>
                    <a:pt x="44" y="46"/>
                    <a:pt x="44" y="46"/>
                    <a:pt x="44" y="46"/>
                  </a:cubicBezTo>
                  <a:cubicBezTo>
                    <a:pt x="44" y="45"/>
                    <a:pt x="45" y="44"/>
                    <a:pt x="46" y="44"/>
                  </a:cubicBezTo>
                  <a:cubicBezTo>
                    <a:pt x="66" y="44"/>
                    <a:pt x="66" y="44"/>
                    <a:pt x="66" y="44"/>
                  </a:cubicBezTo>
                  <a:cubicBezTo>
                    <a:pt x="67" y="44"/>
                    <a:pt x="68" y="44"/>
                    <a:pt x="68" y="45"/>
                  </a:cubicBezTo>
                  <a:cubicBezTo>
                    <a:pt x="68" y="46"/>
                    <a:pt x="68" y="47"/>
                    <a:pt x="6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0" name="Group 39">
            <a:extLst>
              <a:ext uri="{FF2B5EF4-FFF2-40B4-BE49-F238E27FC236}">
                <a16:creationId xmlns:a16="http://schemas.microsoft.com/office/drawing/2014/main" id="{E0D0824C-5F56-4442-9A6D-E0853C69955A}"/>
              </a:ext>
            </a:extLst>
          </p:cNvPr>
          <p:cNvGrpSpPr/>
          <p:nvPr/>
        </p:nvGrpSpPr>
        <p:grpSpPr>
          <a:xfrm>
            <a:off x="8376026" y="4020789"/>
            <a:ext cx="360363" cy="361950"/>
            <a:chOff x="6997700" y="3970338"/>
            <a:chExt cx="360363" cy="361950"/>
          </a:xfrm>
          <a:solidFill>
            <a:schemeClr val="bg1"/>
          </a:solidFill>
          <a:effectLst>
            <a:outerShdw blurRad="50800" dist="38100" dir="2700000" algn="tl" rotWithShape="0">
              <a:prstClr val="black">
                <a:alpha val="20000"/>
              </a:prstClr>
            </a:outerShdw>
          </a:effectLst>
        </p:grpSpPr>
        <p:sp>
          <p:nvSpPr>
            <p:cNvPr id="41" name="Freeform 132">
              <a:extLst>
                <a:ext uri="{FF2B5EF4-FFF2-40B4-BE49-F238E27FC236}">
                  <a16:creationId xmlns:a16="http://schemas.microsoft.com/office/drawing/2014/main" id="{87633575-890F-4B51-BA9F-07150FBC4E48}"/>
                </a:ext>
              </a:extLst>
            </p:cNvPr>
            <p:cNvSpPr>
              <a:spLocks noEditPoints="1"/>
            </p:cNvSpPr>
            <p:nvPr/>
          </p:nvSpPr>
          <p:spPr bwMode="auto">
            <a:xfrm>
              <a:off x="6997700" y="3970338"/>
              <a:ext cx="255588" cy="331788"/>
            </a:xfrm>
            <a:custGeom>
              <a:avLst/>
              <a:gdLst>
                <a:gd name="T0" fmla="*/ 48 w 68"/>
                <a:gd name="T1" fmla="*/ 69 h 88"/>
                <a:gd name="T2" fmla="*/ 68 w 68"/>
                <a:gd name="T3" fmla="*/ 48 h 88"/>
                <a:gd name="T4" fmla="*/ 68 w 68"/>
                <a:gd name="T5" fmla="*/ 22 h 88"/>
                <a:gd name="T6" fmla="*/ 67 w 68"/>
                <a:gd name="T7" fmla="*/ 21 h 88"/>
                <a:gd name="T8" fmla="*/ 47 w 68"/>
                <a:gd name="T9" fmla="*/ 1 h 88"/>
                <a:gd name="T10" fmla="*/ 46 w 68"/>
                <a:gd name="T11" fmla="*/ 0 h 88"/>
                <a:gd name="T12" fmla="*/ 2 w 68"/>
                <a:gd name="T13" fmla="*/ 0 h 88"/>
                <a:gd name="T14" fmla="*/ 0 w 68"/>
                <a:gd name="T15" fmla="*/ 2 h 88"/>
                <a:gd name="T16" fmla="*/ 0 w 68"/>
                <a:gd name="T17" fmla="*/ 86 h 88"/>
                <a:gd name="T18" fmla="*/ 2 w 68"/>
                <a:gd name="T19" fmla="*/ 88 h 88"/>
                <a:gd name="T20" fmla="*/ 60 w 68"/>
                <a:gd name="T21" fmla="*/ 88 h 88"/>
                <a:gd name="T22" fmla="*/ 48 w 68"/>
                <a:gd name="T23" fmla="*/ 69 h 88"/>
                <a:gd name="T24" fmla="*/ 46 w 68"/>
                <a:gd name="T25" fmla="*/ 2 h 88"/>
                <a:gd name="T26" fmla="*/ 66 w 68"/>
                <a:gd name="T27" fmla="*/ 22 h 88"/>
                <a:gd name="T28" fmla="*/ 46 w 68"/>
                <a:gd name="T29" fmla="*/ 22 h 88"/>
                <a:gd name="T30" fmla="*/ 46 w 68"/>
                <a:gd name="T31" fmla="*/ 2 h 88"/>
                <a:gd name="T32" fmla="*/ 14 w 68"/>
                <a:gd name="T33" fmla="*/ 24 h 88"/>
                <a:gd name="T34" fmla="*/ 32 w 68"/>
                <a:gd name="T35" fmla="*/ 24 h 88"/>
                <a:gd name="T36" fmla="*/ 34 w 68"/>
                <a:gd name="T37" fmla="*/ 26 h 88"/>
                <a:gd name="T38" fmla="*/ 32 w 68"/>
                <a:gd name="T39" fmla="*/ 28 h 88"/>
                <a:gd name="T40" fmla="*/ 14 w 68"/>
                <a:gd name="T41" fmla="*/ 28 h 88"/>
                <a:gd name="T42" fmla="*/ 12 w 68"/>
                <a:gd name="T43" fmla="*/ 26 h 88"/>
                <a:gd name="T44" fmla="*/ 14 w 68"/>
                <a:gd name="T45" fmla="*/ 24 h 88"/>
                <a:gd name="T46" fmla="*/ 34 w 68"/>
                <a:gd name="T47" fmla="*/ 64 h 88"/>
                <a:gd name="T48" fmla="*/ 14 w 68"/>
                <a:gd name="T49" fmla="*/ 64 h 88"/>
                <a:gd name="T50" fmla="*/ 12 w 68"/>
                <a:gd name="T51" fmla="*/ 62 h 88"/>
                <a:gd name="T52" fmla="*/ 14 w 68"/>
                <a:gd name="T53" fmla="*/ 60 h 88"/>
                <a:gd name="T54" fmla="*/ 34 w 68"/>
                <a:gd name="T55" fmla="*/ 60 h 88"/>
                <a:gd name="T56" fmla="*/ 36 w 68"/>
                <a:gd name="T57" fmla="*/ 62 h 88"/>
                <a:gd name="T58" fmla="*/ 34 w 68"/>
                <a:gd name="T59" fmla="*/ 64 h 88"/>
                <a:gd name="T60" fmla="*/ 38 w 68"/>
                <a:gd name="T61" fmla="*/ 52 h 88"/>
                <a:gd name="T62" fmla="*/ 14 w 68"/>
                <a:gd name="T63" fmla="*/ 52 h 88"/>
                <a:gd name="T64" fmla="*/ 12 w 68"/>
                <a:gd name="T65" fmla="*/ 50 h 88"/>
                <a:gd name="T66" fmla="*/ 14 w 68"/>
                <a:gd name="T67" fmla="*/ 48 h 88"/>
                <a:gd name="T68" fmla="*/ 38 w 68"/>
                <a:gd name="T69" fmla="*/ 48 h 88"/>
                <a:gd name="T70" fmla="*/ 40 w 68"/>
                <a:gd name="T71" fmla="*/ 50 h 88"/>
                <a:gd name="T72" fmla="*/ 38 w 68"/>
                <a:gd name="T73" fmla="*/ 52 h 88"/>
                <a:gd name="T74" fmla="*/ 46 w 68"/>
                <a:gd name="T75" fmla="*/ 40 h 88"/>
                <a:gd name="T76" fmla="*/ 14 w 68"/>
                <a:gd name="T77" fmla="*/ 40 h 88"/>
                <a:gd name="T78" fmla="*/ 12 w 68"/>
                <a:gd name="T79" fmla="*/ 38 h 88"/>
                <a:gd name="T80" fmla="*/ 14 w 68"/>
                <a:gd name="T81" fmla="*/ 36 h 88"/>
                <a:gd name="T82" fmla="*/ 46 w 68"/>
                <a:gd name="T83" fmla="*/ 36 h 88"/>
                <a:gd name="T84" fmla="*/ 48 w 68"/>
                <a:gd name="T85" fmla="*/ 38 h 88"/>
                <a:gd name="T86" fmla="*/ 46 w 68"/>
                <a:gd name="T87"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88">
                  <a:moveTo>
                    <a:pt x="48" y="69"/>
                  </a:moveTo>
                  <a:cubicBezTo>
                    <a:pt x="48" y="58"/>
                    <a:pt x="57" y="49"/>
                    <a:pt x="68" y="48"/>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60" y="88"/>
                    <a:pt x="60" y="88"/>
                    <a:pt x="60" y="88"/>
                  </a:cubicBezTo>
                  <a:cubicBezTo>
                    <a:pt x="53" y="84"/>
                    <a:pt x="48" y="77"/>
                    <a:pt x="48" y="69"/>
                  </a:cubicBez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moveTo>
                    <a:pt x="46" y="40"/>
                  </a:moveTo>
                  <a:cubicBezTo>
                    <a:pt x="14" y="40"/>
                    <a:pt x="14" y="40"/>
                    <a:pt x="14" y="40"/>
                  </a:cubicBezTo>
                  <a:cubicBezTo>
                    <a:pt x="13" y="40"/>
                    <a:pt x="12" y="39"/>
                    <a:pt x="12" y="38"/>
                  </a:cubicBezTo>
                  <a:cubicBezTo>
                    <a:pt x="12" y="37"/>
                    <a:pt x="13" y="36"/>
                    <a:pt x="14" y="36"/>
                  </a:cubicBezTo>
                  <a:cubicBezTo>
                    <a:pt x="46" y="36"/>
                    <a:pt x="46" y="36"/>
                    <a:pt x="46" y="36"/>
                  </a:cubicBezTo>
                  <a:cubicBezTo>
                    <a:pt x="47" y="36"/>
                    <a:pt x="48" y="37"/>
                    <a:pt x="48" y="38"/>
                  </a:cubicBezTo>
                  <a:cubicBezTo>
                    <a:pt x="48" y="39"/>
                    <a:pt x="47" y="40"/>
                    <a:pt x="4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33">
              <a:extLst>
                <a:ext uri="{FF2B5EF4-FFF2-40B4-BE49-F238E27FC236}">
                  <a16:creationId xmlns:a16="http://schemas.microsoft.com/office/drawing/2014/main" id="{6B34B973-51E3-4777-8BB4-BCB9623DAA15}"/>
                </a:ext>
              </a:extLst>
            </p:cNvPr>
            <p:cNvSpPr>
              <a:spLocks noEditPoints="1"/>
            </p:cNvSpPr>
            <p:nvPr/>
          </p:nvSpPr>
          <p:spPr bwMode="auto">
            <a:xfrm>
              <a:off x="7192963" y="4165600"/>
              <a:ext cx="165100" cy="166688"/>
            </a:xfrm>
            <a:custGeom>
              <a:avLst/>
              <a:gdLst>
                <a:gd name="T0" fmla="*/ 43 w 44"/>
                <a:gd name="T1" fmla="*/ 41 h 44"/>
                <a:gd name="T2" fmla="*/ 31 w 44"/>
                <a:gd name="T3" fmla="*/ 28 h 44"/>
                <a:gd name="T4" fmla="*/ 34 w 44"/>
                <a:gd name="T5" fmla="*/ 17 h 44"/>
                <a:gd name="T6" fmla="*/ 17 w 44"/>
                <a:gd name="T7" fmla="*/ 0 h 44"/>
                <a:gd name="T8" fmla="*/ 0 w 44"/>
                <a:gd name="T9" fmla="*/ 17 h 44"/>
                <a:gd name="T10" fmla="*/ 17 w 44"/>
                <a:gd name="T11" fmla="*/ 34 h 44"/>
                <a:gd name="T12" fmla="*/ 28 w 44"/>
                <a:gd name="T13" fmla="*/ 31 h 44"/>
                <a:gd name="T14" fmla="*/ 41 w 44"/>
                <a:gd name="T15" fmla="*/ 43 h 44"/>
                <a:gd name="T16" fmla="*/ 42 w 44"/>
                <a:gd name="T17" fmla="*/ 44 h 44"/>
                <a:gd name="T18" fmla="*/ 43 w 44"/>
                <a:gd name="T19" fmla="*/ 43 h 44"/>
                <a:gd name="T20" fmla="*/ 43 w 44"/>
                <a:gd name="T21" fmla="*/ 41 h 44"/>
                <a:gd name="T22" fmla="*/ 4 w 44"/>
                <a:gd name="T23" fmla="*/ 17 h 44"/>
                <a:gd name="T24" fmla="*/ 17 w 44"/>
                <a:gd name="T25" fmla="*/ 4 h 44"/>
                <a:gd name="T26" fmla="*/ 30 w 44"/>
                <a:gd name="T27" fmla="*/ 17 h 44"/>
                <a:gd name="T28" fmla="*/ 17 w 44"/>
                <a:gd name="T29" fmla="*/ 30 h 44"/>
                <a:gd name="T30" fmla="*/ 4 w 44"/>
                <a:gd name="T31"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3" y="41"/>
                  </a:moveTo>
                  <a:cubicBezTo>
                    <a:pt x="31" y="28"/>
                    <a:pt x="31" y="28"/>
                    <a:pt x="31" y="28"/>
                  </a:cubicBezTo>
                  <a:cubicBezTo>
                    <a:pt x="33" y="25"/>
                    <a:pt x="34" y="21"/>
                    <a:pt x="34" y="17"/>
                  </a:cubicBezTo>
                  <a:cubicBezTo>
                    <a:pt x="34" y="8"/>
                    <a:pt x="27" y="0"/>
                    <a:pt x="17" y="0"/>
                  </a:cubicBezTo>
                  <a:cubicBezTo>
                    <a:pt x="8" y="0"/>
                    <a:pt x="0" y="8"/>
                    <a:pt x="0" y="17"/>
                  </a:cubicBezTo>
                  <a:cubicBezTo>
                    <a:pt x="0" y="27"/>
                    <a:pt x="8" y="34"/>
                    <a:pt x="17" y="34"/>
                  </a:cubicBezTo>
                  <a:cubicBezTo>
                    <a:pt x="21" y="34"/>
                    <a:pt x="25" y="33"/>
                    <a:pt x="28" y="31"/>
                  </a:cubicBezTo>
                  <a:cubicBezTo>
                    <a:pt x="41" y="43"/>
                    <a:pt x="41" y="43"/>
                    <a:pt x="41" y="43"/>
                  </a:cubicBezTo>
                  <a:cubicBezTo>
                    <a:pt x="41" y="44"/>
                    <a:pt x="41" y="44"/>
                    <a:pt x="42" y="44"/>
                  </a:cubicBezTo>
                  <a:cubicBezTo>
                    <a:pt x="43" y="44"/>
                    <a:pt x="43" y="44"/>
                    <a:pt x="43" y="43"/>
                  </a:cubicBezTo>
                  <a:cubicBezTo>
                    <a:pt x="44" y="43"/>
                    <a:pt x="44" y="41"/>
                    <a:pt x="43" y="41"/>
                  </a:cubicBezTo>
                  <a:close/>
                  <a:moveTo>
                    <a:pt x="4" y="17"/>
                  </a:moveTo>
                  <a:cubicBezTo>
                    <a:pt x="4" y="10"/>
                    <a:pt x="10" y="4"/>
                    <a:pt x="17" y="4"/>
                  </a:cubicBezTo>
                  <a:cubicBezTo>
                    <a:pt x="25" y="4"/>
                    <a:pt x="30" y="10"/>
                    <a:pt x="30" y="17"/>
                  </a:cubicBezTo>
                  <a:cubicBezTo>
                    <a:pt x="30" y="25"/>
                    <a:pt x="25" y="30"/>
                    <a:pt x="17" y="30"/>
                  </a:cubicBezTo>
                  <a:cubicBezTo>
                    <a:pt x="10" y="30"/>
                    <a:pt x="4" y="25"/>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3" name="Freeform 69">
            <a:extLst>
              <a:ext uri="{FF2B5EF4-FFF2-40B4-BE49-F238E27FC236}">
                <a16:creationId xmlns:a16="http://schemas.microsoft.com/office/drawing/2014/main" id="{36E393F2-62C2-452B-833E-890B045F9120}"/>
              </a:ext>
            </a:extLst>
          </p:cNvPr>
          <p:cNvSpPr>
            <a:spLocks noEditPoints="1"/>
          </p:cNvSpPr>
          <p:nvPr/>
        </p:nvSpPr>
        <p:spPr bwMode="auto">
          <a:xfrm>
            <a:off x="5904288" y="5751790"/>
            <a:ext cx="363538" cy="365125"/>
          </a:xfrm>
          <a:custGeom>
            <a:avLst/>
            <a:gdLst>
              <a:gd name="T0" fmla="*/ 83 w 97"/>
              <a:gd name="T1" fmla="*/ 41 h 97"/>
              <a:gd name="T2" fmla="*/ 79 w 97"/>
              <a:gd name="T3" fmla="*/ 31 h 97"/>
              <a:gd name="T4" fmla="*/ 94 w 97"/>
              <a:gd name="T5" fmla="*/ 2 h 97"/>
              <a:gd name="T6" fmla="*/ 71 w 97"/>
              <a:gd name="T7" fmla="*/ 21 h 97"/>
              <a:gd name="T8" fmla="*/ 56 w 97"/>
              <a:gd name="T9" fmla="*/ 14 h 97"/>
              <a:gd name="T10" fmla="*/ 54 w 97"/>
              <a:gd name="T11" fmla="*/ 1 h 97"/>
              <a:gd name="T12" fmla="*/ 40 w 97"/>
              <a:gd name="T13" fmla="*/ 3 h 97"/>
              <a:gd name="T14" fmla="*/ 31 w 97"/>
              <a:gd name="T15" fmla="*/ 18 h 97"/>
              <a:gd name="T16" fmla="*/ 20 w 97"/>
              <a:gd name="T17" fmla="*/ 9 h 97"/>
              <a:gd name="T18" fmla="*/ 8 w 97"/>
              <a:gd name="T19" fmla="*/ 22 h 97"/>
              <a:gd name="T20" fmla="*/ 17 w 97"/>
              <a:gd name="T21" fmla="*/ 32 h 97"/>
              <a:gd name="T22" fmla="*/ 2 w 97"/>
              <a:gd name="T23" fmla="*/ 41 h 97"/>
              <a:gd name="T24" fmla="*/ 0 w 97"/>
              <a:gd name="T25" fmla="*/ 55 h 97"/>
              <a:gd name="T26" fmla="*/ 13 w 97"/>
              <a:gd name="T27" fmla="*/ 57 h 97"/>
              <a:gd name="T28" fmla="*/ 8 w 97"/>
              <a:gd name="T29" fmla="*/ 74 h 97"/>
              <a:gd name="T30" fmla="*/ 8 w 97"/>
              <a:gd name="T31" fmla="*/ 77 h 97"/>
              <a:gd name="T32" fmla="*/ 23 w 97"/>
              <a:gd name="T33" fmla="*/ 89 h 97"/>
              <a:gd name="T34" fmla="*/ 40 w 97"/>
              <a:gd name="T35" fmla="*/ 84 h 97"/>
              <a:gd name="T36" fmla="*/ 42 w 97"/>
              <a:gd name="T37" fmla="*/ 97 h 97"/>
              <a:gd name="T38" fmla="*/ 56 w 97"/>
              <a:gd name="T39" fmla="*/ 95 h 97"/>
              <a:gd name="T40" fmla="*/ 65 w 97"/>
              <a:gd name="T41" fmla="*/ 80 h 97"/>
              <a:gd name="T42" fmla="*/ 76 w 97"/>
              <a:gd name="T43" fmla="*/ 89 h 97"/>
              <a:gd name="T44" fmla="*/ 88 w 97"/>
              <a:gd name="T45" fmla="*/ 74 h 97"/>
              <a:gd name="T46" fmla="*/ 83 w 97"/>
              <a:gd name="T47" fmla="*/ 57 h 97"/>
              <a:gd name="T48" fmla="*/ 96 w 97"/>
              <a:gd name="T49" fmla="*/ 55 h 97"/>
              <a:gd name="T50" fmla="*/ 94 w 97"/>
              <a:gd name="T51" fmla="*/ 41 h 97"/>
              <a:gd name="T52" fmla="*/ 49 w 97"/>
              <a:gd name="T53" fmla="*/ 60 h 97"/>
              <a:gd name="T54" fmla="*/ 48 w 97"/>
              <a:gd name="T55" fmla="*/ 60 h 97"/>
              <a:gd name="T56" fmla="*/ 30 w 97"/>
              <a:gd name="T57" fmla="*/ 39 h 97"/>
              <a:gd name="T58" fmla="*/ 49 w 97"/>
              <a:gd name="T59" fmla="*/ 56 h 97"/>
              <a:gd name="T60" fmla="*/ 91 w 97"/>
              <a:gd name="T61" fmla="*/ 5 h 97"/>
              <a:gd name="T62" fmla="*/ 51 w 97"/>
              <a:gd name="T63" fmla="*/ 6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7">
                <a:moveTo>
                  <a:pt x="94" y="41"/>
                </a:moveTo>
                <a:cubicBezTo>
                  <a:pt x="83" y="41"/>
                  <a:pt x="83" y="41"/>
                  <a:pt x="83" y="41"/>
                </a:cubicBezTo>
                <a:cubicBezTo>
                  <a:pt x="82" y="39"/>
                  <a:pt x="82" y="37"/>
                  <a:pt x="81" y="35"/>
                </a:cubicBezTo>
                <a:cubicBezTo>
                  <a:pt x="80" y="34"/>
                  <a:pt x="79" y="32"/>
                  <a:pt x="79" y="31"/>
                </a:cubicBezTo>
                <a:cubicBezTo>
                  <a:pt x="95" y="11"/>
                  <a:pt x="95" y="11"/>
                  <a:pt x="95" y="11"/>
                </a:cubicBezTo>
                <a:cubicBezTo>
                  <a:pt x="97" y="8"/>
                  <a:pt x="96" y="4"/>
                  <a:pt x="94" y="2"/>
                </a:cubicBezTo>
                <a:cubicBezTo>
                  <a:pt x="91" y="0"/>
                  <a:pt x="87" y="1"/>
                  <a:pt x="85" y="3"/>
                </a:cubicBezTo>
                <a:cubicBezTo>
                  <a:pt x="71" y="21"/>
                  <a:pt x="71" y="21"/>
                  <a:pt x="71" y="21"/>
                </a:cubicBezTo>
                <a:cubicBezTo>
                  <a:pt x="70" y="20"/>
                  <a:pt x="68" y="19"/>
                  <a:pt x="67" y="18"/>
                </a:cubicBezTo>
                <a:cubicBezTo>
                  <a:pt x="64" y="17"/>
                  <a:pt x="60" y="15"/>
                  <a:pt x="56" y="14"/>
                </a:cubicBezTo>
                <a:cubicBezTo>
                  <a:pt x="56" y="3"/>
                  <a:pt x="56" y="3"/>
                  <a:pt x="56" y="3"/>
                </a:cubicBezTo>
                <a:cubicBezTo>
                  <a:pt x="56" y="2"/>
                  <a:pt x="55" y="1"/>
                  <a:pt x="54" y="1"/>
                </a:cubicBezTo>
                <a:cubicBezTo>
                  <a:pt x="42" y="1"/>
                  <a:pt x="42" y="1"/>
                  <a:pt x="42" y="1"/>
                </a:cubicBezTo>
                <a:cubicBezTo>
                  <a:pt x="41" y="1"/>
                  <a:pt x="40" y="2"/>
                  <a:pt x="40" y="3"/>
                </a:cubicBezTo>
                <a:cubicBezTo>
                  <a:pt x="40" y="14"/>
                  <a:pt x="40" y="14"/>
                  <a:pt x="40" y="14"/>
                </a:cubicBezTo>
                <a:cubicBezTo>
                  <a:pt x="37" y="15"/>
                  <a:pt x="33" y="16"/>
                  <a:pt x="31" y="18"/>
                </a:cubicBezTo>
                <a:cubicBezTo>
                  <a:pt x="23" y="9"/>
                  <a:pt x="23" y="9"/>
                  <a:pt x="23" y="9"/>
                </a:cubicBezTo>
                <a:cubicBezTo>
                  <a:pt x="22" y="9"/>
                  <a:pt x="20" y="9"/>
                  <a:pt x="20" y="9"/>
                </a:cubicBezTo>
                <a:cubicBezTo>
                  <a:pt x="8" y="21"/>
                  <a:pt x="8" y="21"/>
                  <a:pt x="8" y="21"/>
                </a:cubicBezTo>
                <a:cubicBezTo>
                  <a:pt x="8" y="21"/>
                  <a:pt x="8" y="22"/>
                  <a:pt x="8" y="22"/>
                </a:cubicBezTo>
                <a:cubicBezTo>
                  <a:pt x="8" y="23"/>
                  <a:pt x="8" y="23"/>
                  <a:pt x="8" y="24"/>
                </a:cubicBezTo>
                <a:cubicBezTo>
                  <a:pt x="17" y="32"/>
                  <a:pt x="17" y="32"/>
                  <a:pt x="17" y="32"/>
                </a:cubicBezTo>
                <a:cubicBezTo>
                  <a:pt x="15" y="34"/>
                  <a:pt x="14" y="38"/>
                  <a:pt x="13" y="41"/>
                </a:cubicBezTo>
                <a:cubicBezTo>
                  <a:pt x="2" y="41"/>
                  <a:pt x="2" y="41"/>
                  <a:pt x="2" y="41"/>
                </a:cubicBezTo>
                <a:cubicBezTo>
                  <a:pt x="1" y="41"/>
                  <a:pt x="0" y="42"/>
                  <a:pt x="0" y="43"/>
                </a:cubicBezTo>
                <a:cubicBezTo>
                  <a:pt x="0" y="55"/>
                  <a:pt x="0" y="55"/>
                  <a:pt x="0" y="55"/>
                </a:cubicBezTo>
                <a:cubicBezTo>
                  <a:pt x="0" y="56"/>
                  <a:pt x="1" y="57"/>
                  <a:pt x="2" y="57"/>
                </a:cubicBezTo>
                <a:cubicBezTo>
                  <a:pt x="13" y="57"/>
                  <a:pt x="13" y="57"/>
                  <a:pt x="13" y="57"/>
                </a:cubicBezTo>
                <a:cubicBezTo>
                  <a:pt x="14" y="60"/>
                  <a:pt x="15" y="64"/>
                  <a:pt x="17" y="66"/>
                </a:cubicBezTo>
                <a:cubicBezTo>
                  <a:pt x="8" y="74"/>
                  <a:pt x="8" y="74"/>
                  <a:pt x="8" y="74"/>
                </a:cubicBezTo>
                <a:cubicBezTo>
                  <a:pt x="8" y="75"/>
                  <a:pt x="8" y="75"/>
                  <a:pt x="8" y="76"/>
                </a:cubicBezTo>
                <a:cubicBezTo>
                  <a:pt x="8" y="76"/>
                  <a:pt x="8" y="77"/>
                  <a:pt x="8" y="77"/>
                </a:cubicBezTo>
                <a:cubicBezTo>
                  <a:pt x="20" y="89"/>
                  <a:pt x="20" y="89"/>
                  <a:pt x="20" y="89"/>
                </a:cubicBezTo>
                <a:cubicBezTo>
                  <a:pt x="20" y="89"/>
                  <a:pt x="22" y="89"/>
                  <a:pt x="23" y="89"/>
                </a:cubicBezTo>
                <a:cubicBezTo>
                  <a:pt x="31" y="80"/>
                  <a:pt x="31" y="80"/>
                  <a:pt x="31" y="80"/>
                </a:cubicBezTo>
                <a:cubicBezTo>
                  <a:pt x="33" y="82"/>
                  <a:pt x="37" y="83"/>
                  <a:pt x="40" y="84"/>
                </a:cubicBezTo>
                <a:cubicBezTo>
                  <a:pt x="40" y="95"/>
                  <a:pt x="40" y="95"/>
                  <a:pt x="40" y="95"/>
                </a:cubicBezTo>
                <a:cubicBezTo>
                  <a:pt x="40" y="96"/>
                  <a:pt x="41" y="97"/>
                  <a:pt x="42" y="97"/>
                </a:cubicBezTo>
                <a:cubicBezTo>
                  <a:pt x="54" y="97"/>
                  <a:pt x="54" y="97"/>
                  <a:pt x="54" y="97"/>
                </a:cubicBezTo>
                <a:cubicBezTo>
                  <a:pt x="55" y="97"/>
                  <a:pt x="56" y="96"/>
                  <a:pt x="56" y="95"/>
                </a:cubicBezTo>
                <a:cubicBezTo>
                  <a:pt x="56" y="84"/>
                  <a:pt x="56" y="84"/>
                  <a:pt x="56" y="84"/>
                </a:cubicBezTo>
                <a:cubicBezTo>
                  <a:pt x="59" y="83"/>
                  <a:pt x="63" y="82"/>
                  <a:pt x="65" y="80"/>
                </a:cubicBezTo>
                <a:cubicBezTo>
                  <a:pt x="73" y="89"/>
                  <a:pt x="73" y="89"/>
                  <a:pt x="73" y="89"/>
                </a:cubicBezTo>
                <a:cubicBezTo>
                  <a:pt x="74" y="89"/>
                  <a:pt x="76" y="89"/>
                  <a:pt x="76" y="89"/>
                </a:cubicBezTo>
                <a:cubicBezTo>
                  <a:pt x="88" y="77"/>
                  <a:pt x="88" y="77"/>
                  <a:pt x="88" y="77"/>
                </a:cubicBezTo>
                <a:cubicBezTo>
                  <a:pt x="88" y="77"/>
                  <a:pt x="88" y="75"/>
                  <a:pt x="88" y="74"/>
                </a:cubicBezTo>
                <a:cubicBezTo>
                  <a:pt x="79" y="66"/>
                  <a:pt x="79" y="66"/>
                  <a:pt x="79" y="66"/>
                </a:cubicBezTo>
                <a:cubicBezTo>
                  <a:pt x="81" y="64"/>
                  <a:pt x="82" y="60"/>
                  <a:pt x="83" y="57"/>
                </a:cubicBezTo>
                <a:cubicBezTo>
                  <a:pt x="94" y="57"/>
                  <a:pt x="94" y="57"/>
                  <a:pt x="94" y="57"/>
                </a:cubicBezTo>
                <a:cubicBezTo>
                  <a:pt x="95" y="57"/>
                  <a:pt x="96" y="56"/>
                  <a:pt x="96" y="55"/>
                </a:cubicBezTo>
                <a:cubicBezTo>
                  <a:pt x="96" y="43"/>
                  <a:pt x="96" y="43"/>
                  <a:pt x="96" y="43"/>
                </a:cubicBezTo>
                <a:cubicBezTo>
                  <a:pt x="96" y="42"/>
                  <a:pt x="95" y="41"/>
                  <a:pt x="94" y="41"/>
                </a:cubicBezTo>
                <a:close/>
                <a:moveTo>
                  <a:pt x="51" y="60"/>
                </a:moveTo>
                <a:cubicBezTo>
                  <a:pt x="50" y="60"/>
                  <a:pt x="50" y="60"/>
                  <a:pt x="49" y="60"/>
                </a:cubicBezTo>
                <a:cubicBezTo>
                  <a:pt x="49" y="61"/>
                  <a:pt x="49" y="61"/>
                  <a:pt x="49" y="61"/>
                </a:cubicBezTo>
                <a:cubicBezTo>
                  <a:pt x="49" y="61"/>
                  <a:pt x="48" y="60"/>
                  <a:pt x="48" y="60"/>
                </a:cubicBezTo>
                <a:cubicBezTo>
                  <a:pt x="30" y="42"/>
                  <a:pt x="30" y="42"/>
                  <a:pt x="30" y="42"/>
                </a:cubicBezTo>
                <a:cubicBezTo>
                  <a:pt x="29" y="41"/>
                  <a:pt x="29" y="40"/>
                  <a:pt x="30" y="39"/>
                </a:cubicBezTo>
                <a:cubicBezTo>
                  <a:pt x="31" y="38"/>
                  <a:pt x="32" y="38"/>
                  <a:pt x="33" y="39"/>
                </a:cubicBezTo>
                <a:cubicBezTo>
                  <a:pt x="49" y="56"/>
                  <a:pt x="49" y="56"/>
                  <a:pt x="49" y="56"/>
                </a:cubicBezTo>
                <a:cubicBezTo>
                  <a:pt x="88" y="6"/>
                  <a:pt x="88" y="6"/>
                  <a:pt x="88" y="6"/>
                </a:cubicBezTo>
                <a:cubicBezTo>
                  <a:pt x="89" y="5"/>
                  <a:pt x="90" y="5"/>
                  <a:pt x="91" y="5"/>
                </a:cubicBezTo>
                <a:cubicBezTo>
                  <a:pt x="92" y="6"/>
                  <a:pt x="92" y="7"/>
                  <a:pt x="92" y="8"/>
                </a:cubicBezTo>
                <a:lnTo>
                  <a:pt x="51" y="60"/>
                </a:ln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44" name="Freeform 104">
            <a:extLst>
              <a:ext uri="{FF2B5EF4-FFF2-40B4-BE49-F238E27FC236}">
                <a16:creationId xmlns:a16="http://schemas.microsoft.com/office/drawing/2014/main" id="{ABA0CF44-B297-4D6D-BF67-2FAA5FD8DB91}"/>
              </a:ext>
            </a:extLst>
          </p:cNvPr>
          <p:cNvSpPr>
            <a:spLocks noEditPoints="1"/>
          </p:cNvSpPr>
          <p:nvPr/>
        </p:nvSpPr>
        <p:spPr bwMode="auto">
          <a:xfrm>
            <a:off x="3375842" y="4020789"/>
            <a:ext cx="360363" cy="361950"/>
          </a:xfrm>
          <a:custGeom>
            <a:avLst/>
            <a:gdLst>
              <a:gd name="T0" fmla="*/ 36 w 96"/>
              <a:gd name="T1" fmla="*/ 72 h 96"/>
              <a:gd name="T2" fmla="*/ 59 w 96"/>
              <a:gd name="T3" fmla="*/ 64 h 96"/>
              <a:gd name="T4" fmla="*/ 89 w 96"/>
              <a:gd name="T5" fmla="*/ 95 h 96"/>
              <a:gd name="T6" fmla="*/ 95 w 96"/>
              <a:gd name="T7" fmla="*/ 95 h 96"/>
              <a:gd name="T8" fmla="*/ 95 w 96"/>
              <a:gd name="T9" fmla="*/ 89 h 96"/>
              <a:gd name="T10" fmla="*/ 64 w 96"/>
              <a:gd name="T11" fmla="*/ 58 h 96"/>
              <a:gd name="T12" fmla="*/ 72 w 96"/>
              <a:gd name="T13" fmla="*/ 36 h 96"/>
              <a:gd name="T14" fmla="*/ 36 w 96"/>
              <a:gd name="T15" fmla="*/ 0 h 96"/>
              <a:gd name="T16" fmla="*/ 0 w 96"/>
              <a:gd name="T17" fmla="*/ 36 h 96"/>
              <a:gd name="T18" fmla="*/ 36 w 96"/>
              <a:gd name="T19" fmla="*/ 72 h 96"/>
              <a:gd name="T20" fmla="*/ 36 w 96"/>
              <a:gd name="T21" fmla="*/ 8 h 96"/>
              <a:gd name="T22" fmla="*/ 64 w 96"/>
              <a:gd name="T23" fmla="*/ 36 h 96"/>
              <a:gd name="T24" fmla="*/ 36 w 96"/>
              <a:gd name="T25" fmla="*/ 64 h 96"/>
              <a:gd name="T26" fmla="*/ 8 w 96"/>
              <a:gd name="T27" fmla="*/ 36 h 96"/>
              <a:gd name="T28" fmla="*/ 36 w 96"/>
              <a:gd name="T2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36" y="72"/>
                </a:moveTo>
                <a:cubicBezTo>
                  <a:pt x="45" y="72"/>
                  <a:pt x="52" y="69"/>
                  <a:pt x="59" y="64"/>
                </a:cubicBezTo>
                <a:cubicBezTo>
                  <a:pt x="89" y="95"/>
                  <a:pt x="89" y="95"/>
                  <a:pt x="89" y="95"/>
                </a:cubicBezTo>
                <a:cubicBezTo>
                  <a:pt x="91" y="96"/>
                  <a:pt x="93" y="96"/>
                  <a:pt x="95" y="95"/>
                </a:cubicBezTo>
                <a:cubicBezTo>
                  <a:pt x="96" y="93"/>
                  <a:pt x="96" y="91"/>
                  <a:pt x="95" y="89"/>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47" name="Title 1">
            <a:extLst>
              <a:ext uri="{FF2B5EF4-FFF2-40B4-BE49-F238E27FC236}">
                <a16:creationId xmlns:a16="http://schemas.microsoft.com/office/drawing/2014/main" id="{BC45952C-704E-4B00-B012-66075CFA82B3}"/>
              </a:ext>
            </a:extLst>
          </p:cNvPr>
          <p:cNvSpPr>
            <a:spLocks noGrp="1"/>
          </p:cNvSpPr>
          <p:nvPr>
            <p:ph type="title"/>
          </p:nvPr>
        </p:nvSpPr>
        <p:spPr>
          <a:xfrm>
            <a:off x="77798" y="260476"/>
            <a:ext cx="3704014" cy="1267938"/>
          </a:xfrm>
        </p:spPr>
        <p:txBody>
          <a:bodyPr>
            <a:noAutofit/>
          </a:bodyPr>
          <a:lstStyle/>
          <a:p>
            <a:r>
              <a:rPr lang="en-US" sz="3200" dirty="0" err="1"/>
              <a:t>Proceso</a:t>
            </a:r>
            <a:r>
              <a:rPr lang="en-US" sz="3200" dirty="0"/>
              <a:t> de </a:t>
            </a:r>
            <a:r>
              <a:rPr lang="en-US" sz="3200" dirty="0" err="1"/>
              <a:t>diseño</a:t>
            </a:r>
            <a:r>
              <a:rPr lang="en-US" sz="3200" dirty="0"/>
              <a:t> dimensional</a:t>
            </a:r>
            <a:endParaRPr lang="es-MX" sz="3200" dirty="0"/>
          </a:p>
        </p:txBody>
      </p:sp>
    </p:spTree>
    <p:extLst>
      <p:ext uri="{BB962C8B-B14F-4D97-AF65-F5344CB8AC3E}">
        <p14:creationId xmlns:p14="http://schemas.microsoft.com/office/powerpoint/2010/main" val="3818332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dirty="0"/>
              <a:t>Greenplum – ¿Cómo </a:t>
            </a:r>
            <a:r>
              <a:rPr lang="en-US" dirty="0" err="1"/>
              <a:t>investigar</a:t>
            </a:r>
            <a:r>
              <a:rPr lang="en-US" dirty="0"/>
              <a:t> un </a:t>
            </a:r>
            <a:r>
              <a:rPr lang="en-US" dirty="0" err="1"/>
              <a:t>problema</a:t>
            </a:r>
            <a:r>
              <a:rPr lang="en-US" dirty="0"/>
              <a:t>?</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8384458" cy="4351338"/>
          </a:xfrm>
        </p:spPr>
        <p:txBody>
          <a:bodyPr>
            <a:normAutofit fontScale="92500" lnSpcReduction="20000"/>
          </a:bodyPr>
          <a:lstStyle/>
          <a:p>
            <a:r>
              <a:rPr kumimoji="0" lang="en-US" altLang="en-US" b="0" i="0" u="none" strike="noStrike" cap="none" normalizeH="0" baseline="0" dirty="0" err="1">
                <a:ln>
                  <a:noFill/>
                </a:ln>
                <a:solidFill>
                  <a:srgbClr val="000000"/>
                </a:solidFill>
                <a:effectLst/>
                <a:latin typeface="+mn-lt"/>
              </a:rPr>
              <a:t>Revisa</a:t>
            </a:r>
            <a:r>
              <a:rPr kumimoji="0" lang="en-US" altLang="en-US" b="0" i="0" u="none" strike="noStrike" cap="none" normalizeH="0" baseline="0" dirty="0">
                <a:ln>
                  <a:noFill/>
                </a:ln>
                <a:solidFill>
                  <a:srgbClr val="000000"/>
                </a:solidFill>
                <a:effectLst/>
                <a:latin typeface="+mn-lt"/>
              </a:rPr>
              <a:t> las </a:t>
            </a:r>
            <a:r>
              <a:rPr kumimoji="0" lang="en-US" altLang="en-US" b="0" i="0" u="none" strike="noStrike" cap="none" normalizeH="0" baseline="0" dirty="0" err="1">
                <a:ln>
                  <a:noFill/>
                </a:ln>
                <a:solidFill>
                  <a:srgbClr val="000000"/>
                </a:solidFill>
                <a:effectLst/>
                <a:latin typeface="+mn-lt"/>
              </a:rPr>
              <a:t>consultas</a:t>
            </a: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ejecutándose</a:t>
            </a:r>
            <a:endParaRPr lang="en-US" altLang="en-US" dirty="0">
              <a:solidFill>
                <a:srgbClr val="000000"/>
              </a:solidFill>
              <a:latin typeface="+mn-lt"/>
            </a:endParaRPr>
          </a:p>
          <a:p>
            <a:pPr marL="0" indent="0">
              <a:buNone/>
            </a:pPr>
            <a:r>
              <a:rPr kumimoji="0" lang="en-US" altLang="en-US" b="1" i="0" u="none" strike="noStrike" cap="none" normalizeH="0" baseline="0" dirty="0">
                <a:ln>
                  <a:noFill/>
                </a:ln>
                <a:solidFill>
                  <a:srgbClr val="000080"/>
                </a:solidFill>
                <a:effectLst/>
                <a:latin typeface="+mn-lt"/>
              </a:rPr>
              <a:t>select </a:t>
            </a:r>
            <a:r>
              <a:rPr kumimoji="0" lang="en-US" altLang="en-US" b="0" i="1" u="none" strike="noStrike" cap="none" normalizeH="0" baseline="0" dirty="0">
                <a:ln>
                  <a:noFill/>
                </a:ln>
                <a:solidFill>
                  <a:srgbClr val="000000"/>
                </a:solidFill>
                <a:effectLst/>
                <a:latin typeface="+mn-lt"/>
              </a:rPr>
              <a:t>*</a:t>
            </a:r>
            <a:br>
              <a:rPr kumimoji="0" lang="en-US" altLang="en-US" b="0" i="1" u="none" strike="noStrike" cap="none" normalizeH="0" baseline="0" dirty="0">
                <a:ln>
                  <a:noFill/>
                </a:ln>
                <a:solidFill>
                  <a:srgbClr val="000000"/>
                </a:solidFill>
                <a:effectLst/>
                <a:latin typeface="+mn-lt"/>
              </a:rPr>
            </a:br>
            <a:r>
              <a:rPr kumimoji="0" lang="en-US" altLang="en-US" b="1" i="0" u="none" strike="noStrike" cap="none" normalizeH="0" baseline="0" dirty="0">
                <a:ln>
                  <a:noFill/>
                </a:ln>
                <a:solidFill>
                  <a:srgbClr val="000080"/>
                </a:solidFill>
                <a:effectLst/>
                <a:latin typeface="+mn-lt"/>
              </a:rPr>
              <a:t>from </a:t>
            </a:r>
            <a:r>
              <a:rPr kumimoji="0" lang="en-US" altLang="en-US" b="0" i="0" u="none" strike="noStrike" cap="none" normalizeH="0" baseline="0" dirty="0" err="1">
                <a:ln>
                  <a:noFill/>
                </a:ln>
                <a:solidFill>
                  <a:srgbClr val="000000"/>
                </a:solidFill>
                <a:effectLst/>
                <a:latin typeface="+mn-lt"/>
              </a:rPr>
              <a:t>pg_stat_activity</a:t>
            </a:r>
            <a:endParaRPr kumimoji="0" lang="en-US" altLang="en-US" b="0" i="0" u="none" strike="noStrike" cap="none" normalizeH="0" baseline="0" dirty="0">
              <a:ln>
                <a:noFill/>
              </a:ln>
              <a:solidFill>
                <a:srgbClr val="000000"/>
              </a:solidFill>
              <a:effectLst/>
              <a:latin typeface="+mn-lt"/>
            </a:endParaRPr>
          </a:p>
          <a:p>
            <a:r>
              <a:rPr lang="es-MX" dirty="0">
                <a:latin typeface="+mn-lt"/>
              </a:rPr>
              <a:t>Revisa si existen consultas que puedan tener un </a:t>
            </a:r>
            <a:r>
              <a:rPr lang="es-MX" dirty="0" err="1">
                <a:latin typeface="+mn-lt"/>
              </a:rPr>
              <a:t>death</a:t>
            </a:r>
            <a:r>
              <a:rPr lang="es-MX" dirty="0">
                <a:latin typeface="+mn-lt"/>
              </a:rPr>
              <a:t> </a:t>
            </a:r>
            <a:r>
              <a:rPr lang="es-MX" dirty="0" err="1">
                <a:latin typeface="+mn-lt"/>
              </a:rPr>
              <a:t>lock</a:t>
            </a:r>
            <a:r>
              <a:rPr lang="es-MX" dirty="0">
                <a:latin typeface="+mn-lt"/>
              </a:rPr>
              <a:t>:</a:t>
            </a:r>
          </a:p>
          <a:p>
            <a:pPr marL="0" indent="0">
              <a:buNone/>
            </a:pPr>
            <a:r>
              <a:rPr kumimoji="0" lang="en-US" altLang="en-US" b="1" i="0" u="none" strike="noStrike" cap="none" normalizeH="0" baseline="0" dirty="0">
                <a:ln>
                  <a:noFill/>
                </a:ln>
                <a:solidFill>
                  <a:srgbClr val="000080"/>
                </a:solidFill>
                <a:effectLst/>
                <a:latin typeface="+mn-lt"/>
              </a:rPr>
              <a:t>SELECT </a:t>
            </a:r>
            <a:r>
              <a:rPr kumimoji="0" lang="en-US" altLang="en-US" b="1" i="0" u="none" strike="noStrike" cap="none" normalizeH="0" baseline="0" dirty="0" err="1">
                <a:ln>
                  <a:noFill/>
                </a:ln>
                <a:solidFill>
                  <a:srgbClr val="660E7A"/>
                </a:solidFill>
                <a:effectLst/>
                <a:latin typeface="+mn-lt"/>
              </a:rPr>
              <a:t>locktype</a:t>
            </a:r>
            <a:r>
              <a:rPr kumimoji="0" lang="en-US" altLang="en-US" b="0" i="0" u="none" strike="noStrike" cap="none" normalizeH="0" baseline="0" dirty="0">
                <a:ln>
                  <a:noFill/>
                </a:ln>
                <a:solidFill>
                  <a:srgbClr val="000000"/>
                </a:solidFill>
                <a:effectLst/>
                <a:latin typeface="+mn-lt"/>
              </a:rPr>
              <a:t>, </a:t>
            </a:r>
            <a:r>
              <a:rPr kumimoji="0" lang="en-US" altLang="en-US" b="1" i="0" u="none" strike="noStrike" cap="none" normalizeH="0" baseline="0" dirty="0">
                <a:ln>
                  <a:noFill/>
                </a:ln>
                <a:solidFill>
                  <a:srgbClr val="660E7A"/>
                </a:solidFill>
                <a:effectLst/>
                <a:latin typeface="+mn-lt"/>
              </a:rPr>
              <a:t>database</a:t>
            </a:r>
            <a:r>
              <a:rPr kumimoji="0" lang="en-US" altLang="en-US" b="0" i="0" u="none" strike="noStrike" cap="none" normalizeH="0" baseline="0" dirty="0">
                <a:ln>
                  <a:noFill/>
                </a:ln>
                <a:solidFill>
                  <a:srgbClr val="000000"/>
                </a:solidFill>
                <a:effectLst/>
                <a:latin typeface="+mn-lt"/>
              </a:rPr>
              <a:t>, </a:t>
            </a:r>
            <a:r>
              <a:rPr kumimoji="0" lang="en-US" altLang="en-US" b="1" i="0" u="none" strike="noStrike" cap="none" normalizeH="0" baseline="0" dirty="0" err="1">
                <a:ln>
                  <a:noFill/>
                </a:ln>
                <a:solidFill>
                  <a:srgbClr val="000080"/>
                </a:solidFill>
                <a:effectLst/>
                <a:latin typeface="+mn-lt"/>
              </a:rPr>
              <a:t>c</a:t>
            </a:r>
            <a:r>
              <a:rPr kumimoji="0" lang="en-US" altLang="en-US" b="0" i="0" u="none" strike="noStrike" cap="none" normalizeH="0" baseline="0" dirty="0" err="1">
                <a:ln>
                  <a:noFill/>
                </a:ln>
                <a:solidFill>
                  <a:srgbClr val="000000"/>
                </a:solidFill>
                <a:effectLst/>
                <a:latin typeface="+mn-lt"/>
              </a:rPr>
              <a:t>.</a:t>
            </a:r>
            <a:r>
              <a:rPr kumimoji="0" lang="en-US" altLang="en-US" b="1" i="0" u="none" strike="noStrike" cap="none" normalizeH="0" baseline="0" dirty="0" err="1">
                <a:ln>
                  <a:noFill/>
                </a:ln>
                <a:solidFill>
                  <a:srgbClr val="660E7A"/>
                </a:solidFill>
                <a:effectLst/>
                <a:latin typeface="+mn-lt"/>
              </a:rPr>
              <a:t>relname</a:t>
            </a:r>
            <a:r>
              <a:rPr kumimoji="0" lang="en-US" altLang="en-US" b="0" i="0" u="none" strike="noStrike" cap="none" normalizeH="0" baseline="0" dirty="0">
                <a:ln>
                  <a:noFill/>
                </a:ln>
                <a:solidFill>
                  <a:srgbClr val="000000"/>
                </a:solidFill>
                <a:effectLst/>
                <a:latin typeface="+mn-lt"/>
              </a:rPr>
              <a:t>,</a:t>
            </a:r>
            <a:br>
              <a:rPr kumimoji="0" lang="en-US" altLang="en-US" b="0" i="0" u="none" strike="noStrike" cap="none" normalizeH="0" baseline="0" dirty="0">
                <a:ln>
                  <a:noFill/>
                </a:ln>
                <a:solidFill>
                  <a:srgbClr val="000000"/>
                </a:solidFill>
                <a:effectLst/>
                <a:latin typeface="+mn-lt"/>
              </a:rPr>
            </a:b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l.</a:t>
            </a:r>
            <a:r>
              <a:rPr kumimoji="0" lang="en-US" altLang="en-US" b="1" i="0" u="none" strike="noStrike" cap="none" normalizeH="0" baseline="0" dirty="0" err="1">
                <a:ln>
                  <a:noFill/>
                </a:ln>
                <a:solidFill>
                  <a:srgbClr val="660E7A"/>
                </a:solidFill>
                <a:effectLst/>
                <a:latin typeface="+mn-lt"/>
              </a:rPr>
              <a:t>relation</a:t>
            </a: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l.</a:t>
            </a:r>
            <a:r>
              <a:rPr kumimoji="0" lang="en-US" altLang="en-US" b="1" i="0" u="none" strike="noStrike" cap="none" normalizeH="0" baseline="0" dirty="0" err="1">
                <a:ln>
                  <a:noFill/>
                </a:ln>
                <a:solidFill>
                  <a:srgbClr val="660E7A"/>
                </a:solidFill>
                <a:effectLst/>
                <a:latin typeface="+mn-lt"/>
              </a:rPr>
              <a:t>transactionid</a:t>
            </a: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l.</a:t>
            </a:r>
            <a:r>
              <a:rPr kumimoji="0" lang="en-US" altLang="en-US" b="1" i="0" u="none" strike="noStrike" cap="none" normalizeH="0" baseline="0" dirty="0" err="1">
                <a:ln>
                  <a:noFill/>
                </a:ln>
                <a:solidFill>
                  <a:srgbClr val="660E7A"/>
                </a:solidFill>
                <a:effectLst/>
                <a:latin typeface="+mn-lt"/>
              </a:rPr>
              <a:t>pid</a:t>
            </a:r>
            <a:r>
              <a:rPr kumimoji="0" lang="en-US" altLang="en-US" b="0" i="0" u="none" strike="noStrike" cap="none" normalizeH="0" baseline="0" dirty="0">
                <a:ln>
                  <a:noFill/>
                </a:ln>
                <a:solidFill>
                  <a:srgbClr val="000000"/>
                </a:solidFill>
                <a:effectLst/>
                <a:latin typeface="+mn-lt"/>
              </a:rPr>
              <a:t>,</a:t>
            </a:r>
            <a:br>
              <a:rPr kumimoji="0" lang="en-US" altLang="en-US" b="0" i="0" u="none" strike="noStrike" cap="none" normalizeH="0" baseline="0" dirty="0">
                <a:ln>
                  <a:noFill/>
                </a:ln>
                <a:solidFill>
                  <a:srgbClr val="000000"/>
                </a:solidFill>
                <a:effectLst/>
                <a:latin typeface="+mn-lt"/>
              </a:rPr>
            </a:b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l.</a:t>
            </a:r>
            <a:r>
              <a:rPr kumimoji="0" lang="en-US" altLang="en-US" b="1" i="0" u="none" strike="noStrike" cap="none" normalizeH="0" baseline="0" dirty="0" err="1">
                <a:ln>
                  <a:noFill/>
                </a:ln>
                <a:solidFill>
                  <a:srgbClr val="660E7A"/>
                </a:solidFill>
                <a:effectLst/>
                <a:latin typeface="+mn-lt"/>
              </a:rPr>
              <a:t>mode</a:t>
            </a: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l.</a:t>
            </a:r>
            <a:r>
              <a:rPr kumimoji="0" lang="en-US" altLang="en-US" b="1" i="0" u="none" strike="noStrike" cap="none" normalizeH="0" baseline="0" dirty="0" err="1">
                <a:ln>
                  <a:noFill/>
                </a:ln>
                <a:solidFill>
                  <a:srgbClr val="660E7A"/>
                </a:solidFill>
                <a:effectLst/>
                <a:latin typeface="+mn-lt"/>
              </a:rPr>
              <a:t>granted</a:t>
            </a: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a.</a:t>
            </a:r>
            <a:r>
              <a:rPr kumimoji="0" lang="en-US" altLang="en-US" b="1" i="0" u="none" strike="noStrike" cap="none" normalizeH="0" baseline="0" dirty="0" err="1">
                <a:ln>
                  <a:noFill/>
                </a:ln>
                <a:solidFill>
                  <a:srgbClr val="660E7A"/>
                </a:solidFill>
                <a:effectLst/>
                <a:latin typeface="+mn-lt"/>
              </a:rPr>
              <a:t>query</a:t>
            </a:r>
            <a:br>
              <a:rPr kumimoji="0" lang="en-US" altLang="en-US" b="1" i="0" u="none" strike="noStrike" cap="none" normalizeH="0" baseline="0" dirty="0">
                <a:ln>
                  <a:noFill/>
                </a:ln>
                <a:solidFill>
                  <a:srgbClr val="660E7A"/>
                </a:solidFill>
                <a:effectLst/>
                <a:latin typeface="+mn-lt"/>
              </a:rPr>
            </a:br>
            <a:r>
              <a:rPr kumimoji="0" lang="en-US" altLang="en-US" b="1" i="0" u="none" strike="noStrike" cap="none" normalizeH="0" baseline="0" dirty="0">
                <a:ln>
                  <a:noFill/>
                </a:ln>
                <a:solidFill>
                  <a:srgbClr val="000080"/>
                </a:solidFill>
                <a:effectLst/>
                <a:latin typeface="+mn-lt"/>
              </a:rPr>
              <a:t>FROM </a:t>
            </a:r>
            <a:r>
              <a:rPr kumimoji="0" lang="en-US" altLang="en-US" b="0" i="0" u="none" strike="noStrike" cap="none" normalizeH="0" baseline="0" dirty="0" err="1">
                <a:ln>
                  <a:noFill/>
                </a:ln>
                <a:solidFill>
                  <a:srgbClr val="000000"/>
                </a:solidFill>
                <a:effectLst/>
                <a:latin typeface="+mn-lt"/>
              </a:rPr>
              <a:t>pg_locks</a:t>
            </a:r>
            <a:r>
              <a:rPr kumimoji="0" lang="en-US" altLang="en-US" b="0" i="0" u="none" strike="noStrike" cap="none" normalizeH="0" baseline="0" dirty="0">
                <a:ln>
                  <a:noFill/>
                </a:ln>
                <a:solidFill>
                  <a:srgbClr val="000000"/>
                </a:solidFill>
                <a:effectLst/>
                <a:latin typeface="+mn-lt"/>
              </a:rPr>
              <a:t> l,</a:t>
            </a:r>
            <a:br>
              <a:rPr kumimoji="0" lang="en-US" altLang="en-US" b="0" i="0" u="none" strike="noStrike" cap="none" normalizeH="0" baseline="0" dirty="0">
                <a:ln>
                  <a:noFill/>
                </a:ln>
                <a:solidFill>
                  <a:srgbClr val="000000"/>
                </a:solidFill>
                <a:effectLst/>
                <a:latin typeface="+mn-lt"/>
              </a:rPr>
            </a:b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pg_class</a:t>
            </a:r>
            <a:r>
              <a:rPr kumimoji="0" lang="en-US" altLang="en-US" b="0" i="0" u="none" strike="noStrike" cap="none" normalizeH="0" baseline="0" dirty="0">
                <a:ln>
                  <a:noFill/>
                </a:ln>
                <a:solidFill>
                  <a:srgbClr val="000000"/>
                </a:solidFill>
                <a:effectLst/>
                <a:latin typeface="+mn-lt"/>
              </a:rPr>
              <a:t> </a:t>
            </a:r>
            <a:r>
              <a:rPr kumimoji="0" lang="en-US" altLang="en-US" b="1" i="0" u="none" strike="noStrike" cap="none" normalizeH="0" baseline="0" dirty="0">
                <a:ln>
                  <a:noFill/>
                </a:ln>
                <a:solidFill>
                  <a:srgbClr val="000080"/>
                </a:solidFill>
                <a:effectLst/>
                <a:latin typeface="+mn-lt"/>
              </a:rPr>
              <a:t>c</a:t>
            </a:r>
            <a:r>
              <a:rPr kumimoji="0" lang="en-US" altLang="en-US" b="0" i="0" u="none" strike="noStrike" cap="none" normalizeH="0" baseline="0" dirty="0">
                <a:ln>
                  <a:noFill/>
                </a:ln>
                <a:solidFill>
                  <a:srgbClr val="000000"/>
                </a:solidFill>
                <a:effectLst/>
                <a:latin typeface="+mn-lt"/>
              </a:rPr>
              <a:t>,</a:t>
            </a:r>
            <a:br>
              <a:rPr kumimoji="0" lang="en-US" altLang="en-US" b="0" i="0" u="none" strike="noStrike" cap="none" normalizeH="0" baseline="0" dirty="0">
                <a:ln>
                  <a:noFill/>
                </a:ln>
                <a:solidFill>
                  <a:srgbClr val="000000"/>
                </a:solidFill>
                <a:effectLst/>
                <a:latin typeface="+mn-lt"/>
              </a:rPr>
            </a:b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pg_stat_activity</a:t>
            </a:r>
            <a:r>
              <a:rPr kumimoji="0" lang="en-US" altLang="en-US" b="0" i="0" u="none" strike="noStrike" cap="none" normalizeH="0" baseline="0" dirty="0">
                <a:ln>
                  <a:noFill/>
                </a:ln>
                <a:solidFill>
                  <a:srgbClr val="000000"/>
                </a:solidFill>
                <a:effectLst/>
                <a:latin typeface="+mn-lt"/>
              </a:rPr>
              <a:t> a</a:t>
            </a:r>
            <a:br>
              <a:rPr kumimoji="0" lang="en-US" altLang="en-US" b="0" i="0" u="none" strike="noStrike" cap="none" normalizeH="0" baseline="0" dirty="0">
                <a:ln>
                  <a:noFill/>
                </a:ln>
                <a:solidFill>
                  <a:srgbClr val="000000"/>
                </a:solidFill>
                <a:effectLst/>
                <a:latin typeface="+mn-lt"/>
              </a:rPr>
            </a:br>
            <a:r>
              <a:rPr kumimoji="0" lang="en-US" altLang="en-US" b="1" i="0" u="none" strike="noStrike" cap="none" normalizeH="0" baseline="0" dirty="0">
                <a:ln>
                  <a:noFill/>
                </a:ln>
                <a:solidFill>
                  <a:srgbClr val="000080"/>
                </a:solidFill>
                <a:effectLst/>
                <a:latin typeface="+mn-lt"/>
              </a:rPr>
              <a:t>WHERE </a:t>
            </a:r>
            <a:r>
              <a:rPr kumimoji="0" lang="en-US" altLang="en-US" b="0" i="0" u="none" strike="noStrike" cap="none" normalizeH="0" baseline="0" dirty="0" err="1">
                <a:ln>
                  <a:noFill/>
                </a:ln>
                <a:solidFill>
                  <a:srgbClr val="000000"/>
                </a:solidFill>
                <a:effectLst/>
                <a:latin typeface="+mn-lt"/>
              </a:rPr>
              <a:t>l.</a:t>
            </a:r>
            <a:r>
              <a:rPr kumimoji="0" lang="en-US" altLang="en-US" b="1" i="0" u="none" strike="noStrike" cap="none" normalizeH="0" baseline="0" dirty="0" err="1">
                <a:ln>
                  <a:noFill/>
                </a:ln>
                <a:solidFill>
                  <a:srgbClr val="660E7A"/>
                </a:solidFill>
                <a:effectLst/>
                <a:latin typeface="+mn-lt"/>
              </a:rPr>
              <a:t>relation</a:t>
            </a:r>
            <a:r>
              <a:rPr kumimoji="0" lang="en-US" altLang="en-US" b="1" i="0" u="none" strike="noStrike" cap="none" normalizeH="0" baseline="0" dirty="0">
                <a:ln>
                  <a:noFill/>
                </a:ln>
                <a:solidFill>
                  <a:srgbClr val="660E7A"/>
                </a:solidFill>
                <a:effectLst/>
                <a:latin typeface="+mn-lt"/>
              </a:rPr>
              <a:t> </a:t>
            </a:r>
            <a:r>
              <a:rPr kumimoji="0" lang="en-US" altLang="en-US" b="0" i="0" u="none" strike="noStrike" cap="none" normalizeH="0" baseline="0" dirty="0">
                <a:ln>
                  <a:noFill/>
                </a:ln>
                <a:solidFill>
                  <a:srgbClr val="000000"/>
                </a:solidFill>
                <a:effectLst/>
                <a:latin typeface="+mn-lt"/>
              </a:rPr>
              <a:t>= </a:t>
            </a:r>
            <a:r>
              <a:rPr kumimoji="0" lang="en-US" altLang="en-US" b="1" i="0" u="none" strike="noStrike" cap="none" normalizeH="0" baseline="0" dirty="0" err="1">
                <a:ln>
                  <a:noFill/>
                </a:ln>
                <a:solidFill>
                  <a:srgbClr val="000080"/>
                </a:solidFill>
                <a:effectLst/>
                <a:latin typeface="+mn-lt"/>
              </a:rPr>
              <a:t>c</a:t>
            </a:r>
            <a:r>
              <a:rPr kumimoji="0" lang="en-US" altLang="en-US" b="0" i="0" u="none" strike="noStrike" cap="none" normalizeH="0" baseline="0" dirty="0" err="1">
                <a:ln>
                  <a:noFill/>
                </a:ln>
                <a:solidFill>
                  <a:srgbClr val="000000"/>
                </a:solidFill>
                <a:effectLst/>
                <a:latin typeface="+mn-lt"/>
              </a:rPr>
              <a:t>.</a:t>
            </a:r>
            <a:r>
              <a:rPr kumimoji="0" lang="en-US" altLang="en-US" b="0" i="1" u="none" strike="noStrike" cap="none" normalizeH="0" baseline="0" dirty="0" err="1">
                <a:ln>
                  <a:noFill/>
                </a:ln>
                <a:solidFill>
                  <a:srgbClr val="000000"/>
                </a:solidFill>
                <a:effectLst/>
                <a:latin typeface="+mn-lt"/>
              </a:rPr>
              <a:t>oid</a:t>
            </a:r>
            <a:br>
              <a:rPr kumimoji="0" lang="en-US" altLang="en-US" b="0" i="1" u="none" strike="noStrike" cap="none" normalizeH="0" baseline="0" dirty="0">
                <a:ln>
                  <a:noFill/>
                </a:ln>
                <a:solidFill>
                  <a:srgbClr val="000000"/>
                </a:solidFill>
                <a:effectLst/>
                <a:latin typeface="+mn-lt"/>
              </a:rPr>
            </a:br>
            <a:r>
              <a:rPr kumimoji="0" lang="en-US" altLang="en-US" b="0" i="1" u="none" strike="noStrike" cap="none" normalizeH="0" baseline="0" dirty="0">
                <a:ln>
                  <a:noFill/>
                </a:ln>
                <a:solidFill>
                  <a:srgbClr val="000000"/>
                </a:solidFill>
                <a:effectLst/>
                <a:latin typeface="+mn-lt"/>
              </a:rPr>
              <a:t>  </a:t>
            </a:r>
            <a:r>
              <a:rPr kumimoji="0" lang="en-US" altLang="en-US" b="1" i="0" u="none" strike="noStrike" cap="none" normalizeH="0" baseline="0" dirty="0">
                <a:ln>
                  <a:noFill/>
                </a:ln>
                <a:solidFill>
                  <a:srgbClr val="000080"/>
                </a:solidFill>
                <a:effectLst/>
                <a:latin typeface="+mn-lt"/>
              </a:rPr>
              <a:t>AND </a:t>
            </a:r>
            <a:r>
              <a:rPr kumimoji="0" lang="en-US" altLang="en-US" b="0" i="0" u="none" strike="noStrike" cap="none" normalizeH="0" baseline="0" dirty="0" err="1">
                <a:ln>
                  <a:noFill/>
                </a:ln>
                <a:solidFill>
                  <a:srgbClr val="000000"/>
                </a:solidFill>
                <a:effectLst/>
                <a:latin typeface="+mn-lt"/>
              </a:rPr>
              <a:t>l.</a:t>
            </a:r>
            <a:r>
              <a:rPr kumimoji="0" lang="en-US" altLang="en-US" b="1" i="0" u="none" strike="noStrike" cap="none" normalizeH="0" baseline="0" dirty="0" err="1">
                <a:ln>
                  <a:noFill/>
                </a:ln>
                <a:solidFill>
                  <a:srgbClr val="660E7A"/>
                </a:solidFill>
                <a:effectLst/>
                <a:latin typeface="+mn-lt"/>
              </a:rPr>
              <a:t>pid</a:t>
            </a:r>
            <a:r>
              <a:rPr kumimoji="0" lang="en-US" altLang="en-US" b="1" i="0" u="none" strike="noStrike" cap="none" normalizeH="0" baseline="0" dirty="0">
                <a:ln>
                  <a:noFill/>
                </a:ln>
                <a:solidFill>
                  <a:srgbClr val="660E7A"/>
                </a:solidFill>
                <a:effectLst/>
                <a:latin typeface="+mn-lt"/>
              </a:rPr>
              <a:t> </a:t>
            </a: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a.</a:t>
            </a:r>
            <a:r>
              <a:rPr kumimoji="0" lang="en-US" altLang="en-US" b="1" i="0" u="none" strike="noStrike" cap="none" normalizeH="0" baseline="0" dirty="0" err="1">
                <a:ln>
                  <a:noFill/>
                </a:ln>
                <a:solidFill>
                  <a:srgbClr val="660E7A"/>
                </a:solidFill>
                <a:effectLst/>
                <a:latin typeface="+mn-lt"/>
              </a:rPr>
              <a:t>pid</a:t>
            </a:r>
            <a:br>
              <a:rPr kumimoji="0" lang="en-US" altLang="en-US" b="1" i="0" u="none" strike="noStrike" cap="none" normalizeH="0" baseline="0" dirty="0">
                <a:ln>
                  <a:noFill/>
                </a:ln>
                <a:solidFill>
                  <a:srgbClr val="660E7A"/>
                </a:solidFill>
                <a:effectLst/>
                <a:latin typeface="+mn-lt"/>
              </a:rPr>
            </a:br>
            <a:r>
              <a:rPr kumimoji="0" lang="en-US" altLang="en-US" b="1" i="0" u="none" strike="noStrike" cap="none" normalizeH="0" baseline="0" dirty="0">
                <a:ln>
                  <a:noFill/>
                </a:ln>
                <a:solidFill>
                  <a:srgbClr val="000080"/>
                </a:solidFill>
                <a:effectLst/>
                <a:latin typeface="+mn-lt"/>
              </a:rPr>
              <a:t>ORDER BY </a:t>
            </a:r>
            <a:r>
              <a:rPr kumimoji="0" lang="en-US" altLang="en-US" b="1" i="0" u="none" strike="noStrike" cap="none" normalizeH="0" baseline="0" dirty="0" err="1">
                <a:ln>
                  <a:noFill/>
                </a:ln>
                <a:solidFill>
                  <a:srgbClr val="000080"/>
                </a:solidFill>
                <a:effectLst/>
                <a:latin typeface="+mn-lt"/>
              </a:rPr>
              <a:t>c</a:t>
            </a:r>
            <a:r>
              <a:rPr kumimoji="0" lang="en-US" altLang="en-US" b="0" i="0" u="none" strike="noStrike" cap="none" normalizeH="0" baseline="0" dirty="0" err="1">
                <a:ln>
                  <a:noFill/>
                </a:ln>
                <a:solidFill>
                  <a:srgbClr val="000000"/>
                </a:solidFill>
                <a:effectLst/>
                <a:latin typeface="+mn-lt"/>
              </a:rPr>
              <a:t>.</a:t>
            </a:r>
            <a:r>
              <a:rPr kumimoji="0" lang="en-US" altLang="en-US" b="1" i="0" u="none" strike="noStrike" cap="none" normalizeH="0" baseline="0" dirty="0" err="1">
                <a:ln>
                  <a:noFill/>
                </a:ln>
                <a:solidFill>
                  <a:srgbClr val="660E7A"/>
                </a:solidFill>
                <a:effectLst/>
                <a:latin typeface="+mn-lt"/>
              </a:rPr>
              <a:t>relname</a:t>
            </a:r>
            <a:r>
              <a:rPr kumimoji="0" lang="en-US" altLang="en-US" b="0" i="0" u="none" strike="noStrike" cap="none" normalizeH="0" baseline="0" dirty="0">
                <a:ln>
                  <a:noFill/>
                </a:ln>
                <a:solidFill>
                  <a:srgbClr val="000000"/>
                </a:solidFill>
                <a:effectLst/>
                <a:latin typeface="+mn-lt"/>
              </a:rPr>
              <a:t>;</a:t>
            </a:r>
            <a:endParaRPr kumimoji="0" lang="en-US" altLang="en-US" b="0" i="0" u="none" strike="noStrike" cap="none" normalizeH="0" baseline="0" dirty="0">
              <a:ln>
                <a:noFill/>
              </a:ln>
              <a:solidFill>
                <a:schemeClr val="tx1"/>
              </a:solidFill>
              <a:effectLst/>
              <a:latin typeface="+mn-lt"/>
            </a:endParaRPr>
          </a:p>
          <a:p>
            <a:endParaRPr lang="es-MX" dirty="0"/>
          </a:p>
          <a:p>
            <a:endParaRPr lang="es-MX" dirty="0"/>
          </a:p>
        </p:txBody>
      </p:sp>
      <p:sp>
        <p:nvSpPr>
          <p:cNvPr id="8" name="Rectangle 5">
            <a:extLst>
              <a:ext uri="{FF2B5EF4-FFF2-40B4-BE49-F238E27FC236}">
                <a16:creationId xmlns:a16="http://schemas.microsoft.com/office/drawing/2014/main" id="{33EBE5BE-6F9D-46FB-A242-33BF30AA99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9091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DB tunning - Memoria</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pPr marL="0" indent="0">
              <a:buNone/>
            </a:pPr>
            <a:r>
              <a:rPr lang="es-MX" dirty="0"/>
              <a:t>Checar de manera segura la cantidad de memoria reservada</a:t>
            </a:r>
          </a:p>
          <a:p>
            <a:r>
              <a:rPr lang="es-MX" dirty="0"/>
              <a:t>(</a:t>
            </a:r>
            <a:r>
              <a:rPr lang="es-MX" dirty="0" err="1"/>
              <a:t>Kernel</a:t>
            </a:r>
            <a:r>
              <a:rPr lang="es-MX" dirty="0"/>
              <a:t>) </a:t>
            </a:r>
            <a:r>
              <a:rPr lang="es-MX" b="1" dirty="0" err="1"/>
              <a:t>vm.overcommit_memory</a:t>
            </a:r>
            <a:r>
              <a:rPr lang="es-MX" dirty="0"/>
              <a:t> = 2 </a:t>
            </a:r>
          </a:p>
          <a:p>
            <a:pPr marL="0" indent="0">
              <a:buNone/>
            </a:pPr>
            <a:r>
              <a:rPr lang="es-MX" dirty="0"/>
              <a:t>Revisión de la razón de memoria reservada entre el SO y las aplicaciones</a:t>
            </a:r>
          </a:p>
          <a:p>
            <a:r>
              <a:rPr lang="es-MX" dirty="0"/>
              <a:t>(</a:t>
            </a:r>
            <a:r>
              <a:rPr lang="es-MX" dirty="0" err="1"/>
              <a:t>Kernel</a:t>
            </a:r>
            <a:r>
              <a:rPr lang="es-MX" dirty="0"/>
              <a:t>) </a:t>
            </a:r>
            <a:r>
              <a:rPr lang="es-MX" b="1" dirty="0" err="1"/>
              <a:t>vm.overcommit_ratio</a:t>
            </a:r>
            <a:endParaRPr lang="es-MX" b="1" dirty="0"/>
          </a:p>
          <a:p>
            <a:pPr marL="0" indent="0">
              <a:buNone/>
            </a:pPr>
            <a:r>
              <a:rPr lang="es-MX" b="1" dirty="0" err="1"/>
              <a:t>gp_vmem_rq</a:t>
            </a:r>
            <a:r>
              <a:rPr lang="es-MX" b="1" dirty="0"/>
              <a:t> </a:t>
            </a:r>
            <a:r>
              <a:rPr lang="es-MX" dirty="0"/>
              <a:t>= ((SWAP + RAM) – (7.5GB + 0.05 * RAM)) / 1.7</a:t>
            </a:r>
          </a:p>
          <a:p>
            <a:pPr marL="0" indent="0">
              <a:buNone/>
            </a:pPr>
            <a:r>
              <a:rPr lang="es-MX" b="1" dirty="0" err="1"/>
              <a:t>vm.overcommit_ratio</a:t>
            </a:r>
            <a:r>
              <a:rPr lang="es-MX" b="1" dirty="0"/>
              <a:t> </a:t>
            </a:r>
            <a:r>
              <a:rPr lang="es-MX" dirty="0"/>
              <a:t>= (RAM - 0.026 * </a:t>
            </a:r>
            <a:r>
              <a:rPr lang="es-MX" dirty="0" err="1"/>
              <a:t>gp_vmem_rq</a:t>
            </a:r>
            <a:r>
              <a:rPr lang="es-MX" dirty="0"/>
              <a:t>) / RAM</a:t>
            </a:r>
          </a:p>
        </p:txBody>
      </p:sp>
    </p:spTree>
    <p:extLst>
      <p:ext uri="{BB962C8B-B14F-4D97-AF65-F5344CB8AC3E}">
        <p14:creationId xmlns:p14="http://schemas.microsoft.com/office/powerpoint/2010/main" val="3598367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DB tunning - Memoria</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pPr marL="0" indent="0">
              <a:buNone/>
            </a:pPr>
            <a:r>
              <a:rPr lang="es-MX" dirty="0"/>
              <a:t>Memoria en los segmentos:</a:t>
            </a:r>
          </a:p>
          <a:p>
            <a:pPr marL="0" indent="0">
              <a:buNone/>
            </a:pPr>
            <a:r>
              <a:rPr lang="es-MX" b="1" dirty="0" err="1"/>
              <a:t>gp_vmem_protect_limit</a:t>
            </a:r>
            <a:r>
              <a:rPr lang="es-MX" dirty="0"/>
              <a:t> = </a:t>
            </a:r>
            <a:r>
              <a:rPr lang="es-MX" dirty="0" err="1"/>
              <a:t>gp_vmem_rq</a:t>
            </a:r>
            <a:r>
              <a:rPr lang="es-MX" dirty="0"/>
              <a:t> / </a:t>
            </a:r>
            <a:r>
              <a:rPr lang="es-MX" dirty="0" err="1"/>
              <a:t>max_acting_primary_segments</a:t>
            </a:r>
            <a:endParaRPr lang="es-MX" dirty="0"/>
          </a:p>
          <a:p>
            <a:pPr marL="0" indent="0">
              <a:buNone/>
            </a:pPr>
            <a:endParaRPr lang="es-MX" dirty="0"/>
          </a:p>
          <a:p>
            <a:pPr marL="0" indent="0">
              <a:buNone/>
            </a:pPr>
            <a:r>
              <a:rPr lang="es-MX" dirty="0"/>
              <a:t>Es importante para calcular este valor, determinar cuantos segmentos primarios existen, mas los posibles segmentos espejos que se puedan promover en caso de fallo.</a:t>
            </a:r>
          </a:p>
          <a:p>
            <a:pPr marL="0" indent="0">
              <a:buNone/>
            </a:pPr>
            <a:endParaRPr lang="es-MX" dirty="0"/>
          </a:p>
        </p:txBody>
      </p:sp>
    </p:spTree>
    <p:extLst>
      <p:ext uri="{BB962C8B-B14F-4D97-AF65-F5344CB8AC3E}">
        <p14:creationId xmlns:p14="http://schemas.microsoft.com/office/powerpoint/2010/main" val="410910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Memoria</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pPr marL="0" indent="0">
              <a:buNone/>
            </a:pPr>
            <a:r>
              <a:rPr lang="es-MX" dirty="0"/>
              <a:t>Ejemplo:</a:t>
            </a:r>
          </a:p>
          <a:p>
            <a:pPr marL="0" indent="0">
              <a:buNone/>
            </a:pPr>
            <a:r>
              <a:rPr lang="es-MX" dirty="0"/>
              <a:t>RAM 32GB, SWAP 8GB, con 8 segmentos primarios y 8 secundarios en 4 hosts.</a:t>
            </a:r>
          </a:p>
          <a:p>
            <a:pPr marL="0" indent="0">
              <a:buNone/>
            </a:pPr>
            <a:r>
              <a:rPr lang="es-MX" sz="2000" b="1" dirty="0" err="1"/>
              <a:t>gp_vmem_rq</a:t>
            </a:r>
            <a:r>
              <a:rPr lang="es-MX" sz="2000" b="1" dirty="0"/>
              <a:t> </a:t>
            </a:r>
            <a:r>
              <a:rPr lang="es-MX" sz="2000" dirty="0"/>
              <a:t>= ((SWAP + RAM) – (7.5GB + 0.05 * RAM)) / 1.7</a:t>
            </a:r>
          </a:p>
          <a:p>
            <a:pPr marL="0" indent="0">
              <a:buNone/>
            </a:pPr>
            <a:r>
              <a:rPr lang="es-MX" sz="2000" dirty="0"/>
              <a:t>	= ((32+8)-(7.5 + 0.05 * 32)) /1.7 = </a:t>
            </a:r>
            <a:r>
              <a:rPr lang="es-MX" sz="2000" b="1" dirty="0"/>
              <a:t>18.1</a:t>
            </a:r>
            <a:r>
              <a:rPr lang="es-MX" sz="2000" dirty="0"/>
              <a:t> GB</a:t>
            </a:r>
          </a:p>
          <a:p>
            <a:pPr marL="0" indent="0">
              <a:buNone/>
            </a:pPr>
            <a:r>
              <a:rPr lang="es-MX" sz="2000" b="1" dirty="0" err="1"/>
              <a:t>vm.overcommit_ratio</a:t>
            </a:r>
            <a:r>
              <a:rPr lang="es-MX" sz="2000" b="1" dirty="0"/>
              <a:t> </a:t>
            </a:r>
            <a:r>
              <a:rPr lang="es-MX" sz="2000" dirty="0"/>
              <a:t>= (RAM - 0.026 * </a:t>
            </a:r>
            <a:r>
              <a:rPr lang="es-MX" sz="2000" dirty="0" err="1"/>
              <a:t>gp_vmem_rq</a:t>
            </a:r>
            <a:r>
              <a:rPr lang="es-MX" sz="2000" dirty="0"/>
              <a:t>) / RAM</a:t>
            </a:r>
          </a:p>
          <a:p>
            <a:pPr marL="0" indent="0">
              <a:buNone/>
            </a:pPr>
            <a:r>
              <a:rPr lang="es-MX" sz="2000" dirty="0"/>
              <a:t>	= (32 – 0.026* 18.1) / 32 = </a:t>
            </a:r>
            <a:r>
              <a:rPr lang="es-MX" sz="2000" b="1" dirty="0"/>
              <a:t>0.98</a:t>
            </a:r>
          </a:p>
          <a:p>
            <a:pPr marL="0" indent="0">
              <a:buNone/>
            </a:pPr>
            <a:r>
              <a:rPr lang="es-MX" sz="2000" b="1" dirty="0" err="1"/>
              <a:t>gp_vmem_protect_limit</a:t>
            </a:r>
            <a:r>
              <a:rPr lang="es-MX" sz="2000" dirty="0"/>
              <a:t> = </a:t>
            </a:r>
            <a:r>
              <a:rPr lang="es-MX" sz="2000" dirty="0" err="1"/>
              <a:t>gp_vmem_rq</a:t>
            </a:r>
            <a:r>
              <a:rPr lang="es-MX" sz="2000" dirty="0"/>
              <a:t> / </a:t>
            </a:r>
            <a:r>
              <a:rPr lang="es-MX" sz="2000" dirty="0" err="1"/>
              <a:t>max_acting_primary_segments</a:t>
            </a:r>
            <a:endParaRPr lang="es-MX" sz="2000" dirty="0"/>
          </a:p>
          <a:p>
            <a:pPr marL="0" indent="0">
              <a:buNone/>
            </a:pPr>
            <a:r>
              <a:rPr lang="es-MX" sz="2000" dirty="0"/>
              <a:t>		= 18.1GB / 16 segmentos</a:t>
            </a:r>
          </a:p>
          <a:p>
            <a:pPr marL="0" indent="0">
              <a:buNone/>
            </a:pPr>
            <a:r>
              <a:rPr lang="es-MX" sz="2000" dirty="0"/>
              <a:t>		= 1.13GB / </a:t>
            </a:r>
          </a:p>
          <a:p>
            <a:pPr marL="0" indent="0">
              <a:buNone/>
            </a:pPr>
            <a:endParaRPr lang="es-MX" sz="2000" b="1" dirty="0"/>
          </a:p>
        </p:txBody>
      </p:sp>
    </p:spTree>
    <p:extLst>
      <p:ext uri="{BB962C8B-B14F-4D97-AF65-F5344CB8AC3E}">
        <p14:creationId xmlns:p14="http://schemas.microsoft.com/office/powerpoint/2010/main" val="2924811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Query tunning and rewriting</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normAutofit lnSpcReduction="10000"/>
          </a:bodyPr>
          <a:lstStyle/>
          <a:p>
            <a:r>
              <a:rPr lang="es-MX" dirty="0"/>
              <a:t>SQL es un lenguaje </a:t>
            </a:r>
            <a:r>
              <a:rPr lang="es-MX" b="1" dirty="0"/>
              <a:t>declarativo</a:t>
            </a:r>
          </a:p>
          <a:p>
            <a:r>
              <a:rPr lang="es-MX" dirty="0"/>
              <a:t>Para poder generar lógica de ejecución necesitamos un software que realice esta tarea, el cual en general es llamado, </a:t>
            </a:r>
            <a:r>
              <a:rPr lang="es-MX" b="1" dirty="0"/>
              <a:t>optimizador de base de datos</a:t>
            </a:r>
            <a:r>
              <a:rPr lang="es-MX" dirty="0"/>
              <a:t>,</a:t>
            </a:r>
          </a:p>
          <a:p>
            <a:pPr algn="just"/>
            <a:r>
              <a:rPr lang="es-MX" dirty="0"/>
              <a:t>GPORCA es un optimizador basado en </a:t>
            </a:r>
            <a:r>
              <a:rPr lang="es-MX" b="1" dirty="0"/>
              <a:t>costos</a:t>
            </a:r>
            <a:r>
              <a:rPr lang="es-MX" dirty="0"/>
              <a:t>, y la forma en la que decide si un plan de ejecución es mejor que otro, es estimando su costo:</a:t>
            </a:r>
          </a:p>
          <a:p>
            <a:pPr lvl="1" algn="just"/>
            <a:r>
              <a:rPr lang="es-MX" dirty="0"/>
              <a:t>Las estadísticas</a:t>
            </a:r>
          </a:p>
          <a:p>
            <a:pPr lvl="1" algn="just"/>
            <a:r>
              <a:rPr lang="es-MX" dirty="0"/>
              <a:t>La distribución de la información, posibles particiones</a:t>
            </a:r>
          </a:p>
          <a:p>
            <a:pPr lvl="1" algn="just"/>
            <a:r>
              <a:rPr lang="es-MX" dirty="0"/>
              <a:t>Costos de lectura de disco, costos de operadores, etc.</a:t>
            </a:r>
          </a:p>
        </p:txBody>
      </p:sp>
    </p:spTree>
    <p:extLst>
      <p:ext uri="{BB962C8B-B14F-4D97-AF65-F5344CB8AC3E}">
        <p14:creationId xmlns:p14="http://schemas.microsoft.com/office/powerpoint/2010/main" val="3141593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 Query tunning and rewriting</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normAutofit/>
          </a:bodyPr>
          <a:lstStyle/>
          <a:p>
            <a:r>
              <a:rPr lang="es-MX" dirty="0"/>
              <a:t>Para generar un plan de ejecución usamos la sentencia:</a:t>
            </a:r>
          </a:p>
          <a:p>
            <a:pPr lvl="1"/>
            <a:r>
              <a:rPr lang="es-MX" dirty="0" err="1"/>
              <a:t>Explain</a:t>
            </a:r>
            <a:r>
              <a:rPr lang="es-MX" dirty="0"/>
              <a:t> (calcula el plan de </a:t>
            </a:r>
            <a:r>
              <a:rPr lang="es-MX" dirty="0" err="1"/>
              <a:t>ejecucion</a:t>
            </a:r>
            <a:r>
              <a:rPr lang="es-MX" dirty="0"/>
              <a:t>)</a:t>
            </a:r>
          </a:p>
          <a:p>
            <a:pPr lvl="1"/>
            <a:r>
              <a:rPr lang="es-MX" dirty="0" err="1"/>
              <a:t>Explain</a:t>
            </a:r>
            <a:r>
              <a:rPr lang="es-MX" dirty="0"/>
              <a:t> </a:t>
            </a:r>
            <a:r>
              <a:rPr lang="es-MX" dirty="0" err="1"/>
              <a:t>analize</a:t>
            </a:r>
            <a:r>
              <a:rPr lang="es-MX" dirty="0"/>
              <a:t> (Calcula y ejecuta la consulta)</a:t>
            </a:r>
          </a:p>
          <a:p>
            <a:r>
              <a:rPr lang="en-US" dirty="0"/>
              <a:t>Si </a:t>
            </a:r>
            <a:r>
              <a:rPr lang="en-US" dirty="0" err="1"/>
              <a:t>queremos</a:t>
            </a:r>
            <a:r>
              <a:rPr lang="en-US" dirty="0"/>
              <a:t> </a:t>
            </a:r>
            <a:r>
              <a:rPr lang="en-US" dirty="0" err="1"/>
              <a:t>visualizar</a:t>
            </a:r>
            <a:r>
              <a:rPr lang="en-US" dirty="0"/>
              <a:t> un plan de </a:t>
            </a:r>
            <a:r>
              <a:rPr lang="en-US" dirty="0" err="1"/>
              <a:t>ejecucion</a:t>
            </a:r>
            <a:r>
              <a:rPr lang="en-US" dirty="0"/>
              <a:t> </a:t>
            </a:r>
            <a:r>
              <a:rPr lang="en-US" dirty="0" err="1"/>
              <a:t>tenemos</a:t>
            </a:r>
            <a:r>
              <a:rPr lang="en-US" dirty="0"/>
              <a:t> la siguiente </a:t>
            </a:r>
            <a:r>
              <a:rPr lang="en-US" dirty="0" err="1"/>
              <a:t>opción</a:t>
            </a:r>
            <a:r>
              <a:rPr lang="en-US" dirty="0"/>
              <a:t>:</a:t>
            </a:r>
          </a:p>
          <a:p>
            <a:pPr lvl="1"/>
            <a:r>
              <a:rPr lang="en-US" dirty="0"/>
              <a:t>explain (ANALYZE, COSTS, VERBOSE, BUFFERS,FORMAT </a:t>
            </a:r>
            <a:r>
              <a:rPr lang="en-US" dirty="0" err="1"/>
              <a:t>json</a:t>
            </a:r>
            <a:r>
              <a:rPr lang="en-US" dirty="0"/>
              <a:t>)</a:t>
            </a:r>
          </a:p>
          <a:p>
            <a:pPr lvl="1"/>
            <a:r>
              <a:rPr lang="es-MX" dirty="0"/>
              <a:t>Y colocarlo en explain.dalibo.com</a:t>
            </a:r>
          </a:p>
        </p:txBody>
      </p:sp>
    </p:spTree>
    <p:extLst>
      <p:ext uri="{BB962C8B-B14F-4D97-AF65-F5344CB8AC3E}">
        <p14:creationId xmlns:p14="http://schemas.microsoft.com/office/powerpoint/2010/main" val="2945232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dirty="0"/>
              <a:t>Greenplum – Maintenance and </a:t>
            </a:r>
            <a:r>
              <a:rPr lang="en-US" dirty="0" err="1"/>
              <a:t>analizing</a:t>
            </a:r>
            <a:r>
              <a:rPr lang="en-US" dirty="0"/>
              <a:t> tables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dirty="0"/>
              <a:t>Para actualizar las estadísticas de una tabla utilizamos</a:t>
            </a:r>
          </a:p>
          <a:p>
            <a:pPr lvl="1"/>
            <a:r>
              <a:rPr lang="es-MX" dirty="0" err="1"/>
              <a:t>Analize</a:t>
            </a:r>
            <a:r>
              <a:rPr lang="es-MX" dirty="0"/>
              <a:t> [tabla]</a:t>
            </a:r>
          </a:p>
          <a:p>
            <a:r>
              <a:rPr lang="es-MX" dirty="0"/>
              <a:t>Para poder realizar el mantenimiento de tuplas muertas realizamos una operación llamada:</a:t>
            </a:r>
          </a:p>
          <a:p>
            <a:pPr lvl="1"/>
            <a:r>
              <a:rPr lang="es-MX" dirty="0" err="1"/>
              <a:t>Vacuum</a:t>
            </a:r>
            <a:r>
              <a:rPr lang="es-MX" dirty="0"/>
              <a:t> {</a:t>
            </a:r>
            <a:r>
              <a:rPr lang="es-MX" dirty="0" err="1"/>
              <a:t>freeze</a:t>
            </a:r>
            <a:r>
              <a:rPr lang="es-MX" dirty="0"/>
              <a:t>} [tabla]</a:t>
            </a:r>
          </a:p>
          <a:p>
            <a:r>
              <a:rPr lang="es-MX" dirty="0"/>
              <a:t>Adicionalmente se puede realizar de manera conjunta:</a:t>
            </a:r>
          </a:p>
          <a:p>
            <a:pPr lvl="1"/>
            <a:r>
              <a:rPr lang="es-MX" dirty="0" err="1"/>
              <a:t>Vacuum</a:t>
            </a:r>
            <a:r>
              <a:rPr lang="es-MX" dirty="0"/>
              <a:t> </a:t>
            </a:r>
            <a:r>
              <a:rPr lang="es-MX" dirty="0" err="1"/>
              <a:t>analize</a:t>
            </a:r>
            <a:r>
              <a:rPr lang="es-MX" dirty="0"/>
              <a:t> [tabla];</a:t>
            </a:r>
          </a:p>
        </p:txBody>
      </p:sp>
    </p:spTree>
    <p:extLst>
      <p:ext uri="{BB962C8B-B14F-4D97-AF65-F5344CB8AC3E}">
        <p14:creationId xmlns:p14="http://schemas.microsoft.com/office/powerpoint/2010/main" val="3862478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Conceptos: </a:t>
            </a:r>
            <a:r>
              <a:rPr lang="es-MX" dirty="0" err="1"/>
              <a:t>hint</a:t>
            </a:r>
            <a:r>
              <a:rPr lang="es-MX" dirty="0"/>
              <a:t> </a:t>
            </a:r>
          </a:p>
        </p:txBody>
      </p:sp>
      <p:sp>
        <p:nvSpPr>
          <p:cNvPr id="3" name="Marcador de contenido 2"/>
          <p:cNvSpPr>
            <a:spLocks noGrp="1"/>
          </p:cNvSpPr>
          <p:nvPr>
            <p:ph idx="1"/>
          </p:nvPr>
        </p:nvSpPr>
        <p:spPr/>
        <p:txBody>
          <a:bodyPr/>
          <a:lstStyle/>
          <a:p>
            <a:pPr algn="just"/>
            <a:r>
              <a:rPr lang="es-MX" dirty="0"/>
              <a:t>Tanto en SQL server como en Oracle existe lo que se llama HINTS, esto son “indicaciones” que le dicen al optimizador de base de datos que plan de ejecución utilizar o que utilice algún índice. Esto puede llegar a ser útil, sin embargo, en el caso de PostgreSQL y particularmente Greenplum no están soportados.</a:t>
            </a:r>
          </a:p>
        </p:txBody>
      </p:sp>
      <p:pic>
        <p:nvPicPr>
          <p:cNvPr id="4" name="Imagen 3"/>
          <p:cNvPicPr>
            <a:picLocks noChangeAspect="1"/>
          </p:cNvPicPr>
          <p:nvPr/>
        </p:nvPicPr>
        <p:blipFill>
          <a:blip r:embed="rId2"/>
          <a:stretch>
            <a:fillRect/>
          </a:stretch>
        </p:blipFill>
        <p:spPr>
          <a:xfrm>
            <a:off x="1397999" y="4410291"/>
            <a:ext cx="8795348" cy="522027"/>
          </a:xfrm>
          <a:prstGeom prst="rect">
            <a:avLst/>
          </a:prstGeom>
        </p:spPr>
      </p:pic>
    </p:spTree>
    <p:extLst>
      <p:ext uri="{BB962C8B-B14F-4D97-AF65-F5344CB8AC3E}">
        <p14:creationId xmlns:p14="http://schemas.microsoft.com/office/powerpoint/2010/main" val="2694418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Operadores de plan de ejecución</a:t>
            </a:r>
          </a:p>
        </p:txBody>
      </p:sp>
      <p:sp>
        <p:nvSpPr>
          <p:cNvPr id="3" name="Marcador de contenido 2"/>
          <p:cNvSpPr>
            <a:spLocks noGrp="1"/>
          </p:cNvSpPr>
          <p:nvPr>
            <p:ph idx="1"/>
          </p:nvPr>
        </p:nvSpPr>
        <p:spPr/>
        <p:txBody>
          <a:bodyPr/>
          <a:lstStyle/>
          <a:p>
            <a:pPr algn="just"/>
            <a:r>
              <a:rPr lang="es-MX" dirty="0"/>
              <a:t>Tanto en SQL server como en Oracle existe lo que se llama HINTS, esto son “indicaciones” que le dicen al optimizador de base de datos que plan de ejecución utilizar o que utilice algún índice. Esto puede llegar a ser útil, sin embargo, en el caso de PostgreSQL y particularmente Greenplum no están soportados.</a:t>
            </a:r>
          </a:p>
        </p:txBody>
      </p:sp>
      <p:pic>
        <p:nvPicPr>
          <p:cNvPr id="4" name="Imagen 3"/>
          <p:cNvPicPr>
            <a:picLocks noChangeAspect="1"/>
          </p:cNvPicPr>
          <p:nvPr/>
        </p:nvPicPr>
        <p:blipFill>
          <a:blip r:embed="rId2"/>
          <a:stretch>
            <a:fillRect/>
          </a:stretch>
        </p:blipFill>
        <p:spPr>
          <a:xfrm>
            <a:off x="1397999" y="4410291"/>
            <a:ext cx="8795348" cy="522027"/>
          </a:xfrm>
          <a:prstGeom prst="rect">
            <a:avLst/>
          </a:prstGeom>
        </p:spPr>
      </p:pic>
    </p:spTree>
    <p:extLst>
      <p:ext uri="{BB962C8B-B14F-4D97-AF65-F5344CB8AC3E}">
        <p14:creationId xmlns:p14="http://schemas.microsoft.com/office/powerpoint/2010/main" val="2163998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Plan de ejecución</a:t>
            </a:r>
          </a:p>
        </p:txBody>
      </p:sp>
      <p:sp>
        <p:nvSpPr>
          <p:cNvPr id="3" name="Marcador de contenido 2"/>
          <p:cNvSpPr>
            <a:spLocks noGrp="1"/>
          </p:cNvSpPr>
          <p:nvPr>
            <p:ph idx="1"/>
          </p:nvPr>
        </p:nvSpPr>
        <p:spPr/>
        <p:txBody>
          <a:bodyPr>
            <a:normAutofit fontScale="92500"/>
          </a:bodyPr>
          <a:lstStyle/>
          <a:p>
            <a:r>
              <a:rPr lang="es-MX" dirty="0"/>
              <a:t>Todas las operaciones ejecutadas tienen asociadas un costo</a:t>
            </a:r>
          </a:p>
          <a:p>
            <a:r>
              <a:rPr lang="es-MX" dirty="0"/>
              <a:t>Por ejemplo, el costo de una búsqueda secuencial, el costo de un escaneo de índice, el costo de leer una pagina de disco duro, etc.</a:t>
            </a:r>
          </a:p>
          <a:p>
            <a:r>
              <a:rPr lang="es-MX" dirty="0"/>
              <a:t>En Greenplum existen tres tipos de costos asociados a un plan de </a:t>
            </a:r>
            <a:r>
              <a:rPr lang="es-MX" dirty="0" err="1"/>
              <a:t>ejecucion</a:t>
            </a:r>
            <a:r>
              <a:rPr lang="es-MX" dirty="0"/>
              <a:t>,:</a:t>
            </a:r>
          </a:p>
          <a:p>
            <a:pPr lvl="1"/>
            <a:r>
              <a:rPr lang="es-MX" dirty="0">
                <a:solidFill>
                  <a:srgbClr val="0070C0"/>
                </a:solidFill>
              </a:rPr>
              <a:t>Costo de inicio (</a:t>
            </a:r>
            <a:r>
              <a:rPr lang="es-MX" dirty="0" err="1">
                <a:solidFill>
                  <a:srgbClr val="0070C0"/>
                </a:solidFill>
              </a:rPr>
              <a:t>start</a:t>
            </a:r>
            <a:r>
              <a:rPr lang="es-MX" dirty="0">
                <a:solidFill>
                  <a:srgbClr val="0070C0"/>
                </a:solidFill>
              </a:rPr>
              <a:t>-up)</a:t>
            </a:r>
          </a:p>
          <a:p>
            <a:pPr lvl="2"/>
            <a:r>
              <a:rPr lang="es-MX" dirty="0"/>
              <a:t>Este costo esta asociado a el costo gastado “antes de que la primera </a:t>
            </a:r>
            <a:r>
              <a:rPr lang="es-MX" dirty="0" err="1"/>
              <a:t>tupla</a:t>
            </a:r>
            <a:r>
              <a:rPr lang="es-MX" dirty="0"/>
              <a:t> sea obtenida”</a:t>
            </a:r>
          </a:p>
          <a:p>
            <a:pPr lvl="1"/>
            <a:r>
              <a:rPr lang="es-MX" dirty="0">
                <a:solidFill>
                  <a:srgbClr val="0070C0"/>
                </a:solidFill>
              </a:rPr>
              <a:t>Costo de ejecución (run)  </a:t>
            </a:r>
          </a:p>
          <a:p>
            <a:pPr lvl="2"/>
            <a:r>
              <a:rPr lang="es-MX" dirty="0"/>
              <a:t>El costo asociado a obtener todas las tuplas necesarias para satisfacer la consulta</a:t>
            </a:r>
          </a:p>
        </p:txBody>
      </p:sp>
    </p:spTree>
    <p:extLst>
      <p:ext uri="{BB962C8B-B14F-4D97-AF65-F5344CB8AC3E}">
        <p14:creationId xmlns:p14="http://schemas.microsoft.com/office/powerpoint/2010/main" val="2605658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A person writing on a piece of paper&#10;&#10;Description automatically generated with low confidence">
            <a:extLst>
              <a:ext uri="{FF2B5EF4-FFF2-40B4-BE49-F238E27FC236}">
                <a16:creationId xmlns:a16="http://schemas.microsoft.com/office/drawing/2014/main" id="{3B6B137A-9B78-4585-96C8-A6E96E6CA343}"/>
              </a:ext>
            </a:extLst>
          </p:cNvPr>
          <p:cNvPicPr>
            <a:picLocks noChangeAspect="1"/>
          </p:cNvPicPr>
          <p:nvPr/>
        </p:nvPicPr>
        <p:blipFill rotWithShape="1">
          <a:blip r:embed="rId3">
            <a:extLst>
              <a:ext uri="{28A0092B-C50C-407E-A947-70E740481C1C}">
                <a14:useLocalDpi xmlns:a14="http://schemas.microsoft.com/office/drawing/2010/main" val="0"/>
              </a:ext>
            </a:extLst>
          </a:blip>
          <a:srcRect l="1" r="356" b="46797"/>
          <a:stretch/>
        </p:blipFill>
        <p:spPr>
          <a:xfrm>
            <a:off x="0" y="0"/>
            <a:ext cx="12192000" cy="4339770"/>
          </a:xfrm>
          <a:prstGeom prst="rect">
            <a:avLst/>
          </a:prstGeom>
        </p:spPr>
      </p:pic>
      <p:sp>
        <p:nvSpPr>
          <p:cNvPr id="4" name="Rectangle 3">
            <a:extLst>
              <a:ext uri="{FF2B5EF4-FFF2-40B4-BE49-F238E27FC236}">
                <a16:creationId xmlns:a16="http://schemas.microsoft.com/office/drawing/2014/main" id="{6D046D95-9746-4715-AB0E-3772E1840638}"/>
              </a:ext>
            </a:extLst>
          </p:cNvPr>
          <p:cNvSpPr/>
          <p:nvPr/>
        </p:nvSpPr>
        <p:spPr>
          <a:xfrm>
            <a:off x="0" y="-1"/>
            <a:ext cx="12192000" cy="4339771"/>
          </a:xfrm>
          <a:prstGeom prst="rect">
            <a:avLst/>
          </a:prstGeom>
          <a:solidFill>
            <a:srgbClr val="F2DCD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 name="Title 1">
            <a:extLst>
              <a:ext uri="{FF2B5EF4-FFF2-40B4-BE49-F238E27FC236}">
                <a16:creationId xmlns:a16="http://schemas.microsoft.com/office/drawing/2014/main" id="{5FE416A5-F9B7-4D55-829E-8D21D095987C}"/>
              </a:ext>
            </a:extLst>
          </p:cNvPr>
          <p:cNvSpPr>
            <a:spLocks noGrp="1"/>
          </p:cNvSpPr>
          <p:nvPr>
            <p:ph type="title"/>
          </p:nvPr>
        </p:nvSpPr>
        <p:spPr/>
        <p:txBody>
          <a:bodyPr/>
          <a:lstStyle/>
          <a:p>
            <a:r>
              <a:rPr lang="es-MX" dirty="0">
                <a:latin typeface="Raleway" pitchFamily="2" charset="0"/>
              </a:rPr>
              <a:t>Modelado dimensional</a:t>
            </a:r>
          </a:p>
        </p:txBody>
      </p:sp>
      <p:grpSp>
        <p:nvGrpSpPr>
          <p:cNvPr id="5" name="Group 4">
            <a:extLst>
              <a:ext uri="{FF2B5EF4-FFF2-40B4-BE49-F238E27FC236}">
                <a16:creationId xmlns:a16="http://schemas.microsoft.com/office/drawing/2014/main" id="{92464FB7-9A2F-4441-8322-8E38A8CE02C9}"/>
              </a:ext>
            </a:extLst>
          </p:cNvPr>
          <p:cNvGrpSpPr/>
          <p:nvPr/>
        </p:nvGrpSpPr>
        <p:grpSpPr>
          <a:xfrm>
            <a:off x="160865" y="160649"/>
            <a:ext cx="463997" cy="481709"/>
            <a:chOff x="231328" y="335431"/>
            <a:chExt cx="463997" cy="481709"/>
          </a:xfrm>
          <a:solidFill>
            <a:srgbClr val="C98C21"/>
          </a:solidFill>
        </p:grpSpPr>
        <p:grpSp>
          <p:nvGrpSpPr>
            <p:cNvPr id="6" name="Group 5">
              <a:extLst>
                <a:ext uri="{FF2B5EF4-FFF2-40B4-BE49-F238E27FC236}">
                  <a16:creationId xmlns:a16="http://schemas.microsoft.com/office/drawing/2014/main" id="{8D217BA4-160B-4F78-B480-0E5B45D320F0}"/>
                </a:ext>
              </a:extLst>
            </p:cNvPr>
            <p:cNvGrpSpPr/>
            <p:nvPr/>
          </p:nvGrpSpPr>
          <p:grpSpPr>
            <a:xfrm>
              <a:off x="231328" y="335431"/>
              <a:ext cx="463997" cy="38857"/>
              <a:chOff x="7322457" y="-544286"/>
              <a:chExt cx="545943" cy="45719"/>
            </a:xfrm>
            <a:grpFill/>
          </p:grpSpPr>
          <p:sp>
            <p:nvSpPr>
              <p:cNvPr id="31" name="Oval 30">
                <a:extLst>
                  <a:ext uri="{FF2B5EF4-FFF2-40B4-BE49-F238E27FC236}">
                    <a16:creationId xmlns:a16="http://schemas.microsoft.com/office/drawing/2014/main" id="{AE98A8E6-B09C-4C35-BE6A-4B32D11E1E9C}"/>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2" name="Oval 31">
                <a:extLst>
                  <a:ext uri="{FF2B5EF4-FFF2-40B4-BE49-F238E27FC236}">
                    <a16:creationId xmlns:a16="http://schemas.microsoft.com/office/drawing/2014/main" id="{0442DA35-B69D-4B04-8F7E-8BEEDE29F1CC}"/>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3" name="Oval 32">
                <a:extLst>
                  <a:ext uri="{FF2B5EF4-FFF2-40B4-BE49-F238E27FC236}">
                    <a16:creationId xmlns:a16="http://schemas.microsoft.com/office/drawing/2014/main" id="{A0CB17DA-6BF3-4FC1-87EE-51B1D8D08BC4}"/>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4" name="Oval 33">
                <a:extLst>
                  <a:ext uri="{FF2B5EF4-FFF2-40B4-BE49-F238E27FC236}">
                    <a16:creationId xmlns:a16="http://schemas.microsoft.com/office/drawing/2014/main" id="{2131B604-FFA8-4F0F-A2E2-05E97C12553C}"/>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5" name="Oval 34">
                <a:extLst>
                  <a:ext uri="{FF2B5EF4-FFF2-40B4-BE49-F238E27FC236}">
                    <a16:creationId xmlns:a16="http://schemas.microsoft.com/office/drawing/2014/main" id="{7014C91E-2D70-4B76-97D1-EDB225511C55}"/>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nvGrpSpPr>
            <p:cNvPr id="7" name="Group 6">
              <a:extLst>
                <a:ext uri="{FF2B5EF4-FFF2-40B4-BE49-F238E27FC236}">
                  <a16:creationId xmlns:a16="http://schemas.microsoft.com/office/drawing/2014/main" id="{543A6DEF-6D49-4FDB-8F0E-C5EC157E3715}"/>
                </a:ext>
              </a:extLst>
            </p:cNvPr>
            <p:cNvGrpSpPr/>
            <p:nvPr/>
          </p:nvGrpSpPr>
          <p:grpSpPr>
            <a:xfrm>
              <a:off x="231328" y="446144"/>
              <a:ext cx="463997" cy="38857"/>
              <a:chOff x="7322457" y="-544286"/>
              <a:chExt cx="545943" cy="45719"/>
            </a:xfrm>
            <a:grpFill/>
          </p:grpSpPr>
          <p:sp>
            <p:nvSpPr>
              <p:cNvPr id="26" name="Oval 25">
                <a:extLst>
                  <a:ext uri="{FF2B5EF4-FFF2-40B4-BE49-F238E27FC236}">
                    <a16:creationId xmlns:a16="http://schemas.microsoft.com/office/drawing/2014/main" id="{96306242-D0D5-4445-9F4F-3C7E7C5AD7F7}"/>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7" name="Oval 26">
                <a:extLst>
                  <a:ext uri="{FF2B5EF4-FFF2-40B4-BE49-F238E27FC236}">
                    <a16:creationId xmlns:a16="http://schemas.microsoft.com/office/drawing/2014/main" id="{B6FA1E0B-4C5F-457D-96FE-7A1B5B4C0099}"/>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8" name="Oval 27">
                <a:extLst>
                  <a:ext uri="{FF2B5EF4-FFF2-40B4-BE49-F238E27FC236}">
                    <a16:creationId xmlns:a16="http://schemas.microsoft.com/office/drawing/2014/main" id="{DCF891DB-E08B-4B35-9CC1-8D60585305FB}"/>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9" name="Oval 28">
                <a:extLst>
                  <a:ext uri="{FF2B5EF4-FFF2-40B4-BE49-F238E27FC236}">
                    <a16:creationId xmlns:a16="http://schemas.microsoft.com/office/drawing/2014/main" id="{2A5E2FC5-ADF2-46C9-990B-4D5F1CF3D2D0}"/>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30" name="Oval 29">
                <a:extLst>
                  <a:ext uri="{FF2B5EF4-FFF2-40B4-BE49-F238E27FC236}">
                    <a16:creationId xmlns:a16="http://schemas.microsoft.com/office/drawing/2014/main" id="{19BBC7C6-3627-4AC7-9B8E-AB44AF4E2AF5}"/>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nvGrpSpPr>
            <p:cNvPr id="8" name="Group 7">
              <a:extLst>
                <a:ext uri="{FF2B5EF4-FFF2-40B4-BE49-F238E27FC236}">
                  <a16:creationId xmlns:a16="http://schemas.microsoft.com/office/drawing/2014/main" id="{578348C5-F0BE-4EC2-A47B-ABFA799DF815}"/>
                </a:ext>
              </a:extLst>
            </p:cNvPr>
            <p:cNvGrpSpPr/>
            <p:nvPr/>
          </p:nvGrpSpPr>
          <p:grpSpPr>
            <a:xfrm>
              <a:off x="231328" y="556857"/>
              <a:ext cx="463997" cy="38857"/>
              <a:chOff x="7322457" y="-544286"/>
              <a:chExt cx="545943" cy="45719"/>
            </a:xfrm>
            <a:grpFill/>
          </p:grpSpPr>
          <p:sp>
            <p:nvSpPr>
              <p:cNvPr id="21" name="Oval 20">
                <a:extLst>
                  <a:ext uri="{FF2B5EF4-FFF2-40B4-BE49-F238E27FC236}">
                    <a16:creationId xmlns:a16="http://schemas.microsoft.com/office/drawing/2014/main" id="{93A42054-E6E9-4BB1-8306-256FA75AC8EC}"/>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2" name="Oval 21">
                <a:extLst>
                  <a:ext uri="{FF2B5EF4-FFF2-40B4-BE49-F238E27FC236}">
                    <a16:creationId xmlns:a16="http://schemas.microsoft.com/office/drawing/2014/main" id="{2275F6AE-1DFB-4CA2-87DD-19A45541F45E}"/>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3" name="Oval 22">
                <a:extLst>
                  <a:ext uri="{FF2B5EF4-FFF2-40B4-BE49-F238E27FC236}">
                    <a16:creationId xmlns:a16="http://schemas.microsoft.com/office/drawing/2014/main" id="{D686A61B-AC05-4223-8AE5-A8B6A3E4B414}"/>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4" name="Oval 23">
                <a:extLst>
                  <a:ext uri="{FF2B5EF4-FFF2-40B4-BE49-F238E27FC236}">
                    <a16:creationId xmlns:a16="http://schemas.microsoft.com/office/drawing/2014/main" id="{BECF4D73-35CC-4076-BAC9-C305C0EE6E40}"/>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5" name="Oval 24">
                <a:extLst>
                  <a:ext uri="{FF2B5EF4-FFF2-40B4-BE49-F238E27FC236}">
                    <a16:creationId xmlns:a16="http://schemas.microsoft.com/office/drawing/2014/main" id="{934BB842-28B1-4C20-9953-01FD4A818EAF}"/>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nvGrpSpPr>
            <p:cNvPr id="9" name="Group 8">
              <a:extLst>
                <a:ext uri="{FF2B5EF4-FFF2-40B4-BE49-F238E27FC236}">
                  <a16:creationId xmlns:a16="http://schemas.microsoft.com/office/drawing/2014/main" id="{335D9EE7-B5C8-4868-A0A7-2D30668EDB86}"/>
                </a:ext>
              </a:extLst>
            </p:cNvPr>
            <p:cNvGrpSpPr/>
            <p:nvPr/>
          </p:nvGrpSpPr>
          <p:grpSpPr>
            <a:xfrm>
              <a:off x="231328" y="667570"/>
              <a:ext cx="463997" cy="38857"/>
              <a:chOff x="7322457" y="-544286"/>
              <a:chExt cx="545943" cy="45719"/>
            </a:xfrm>
            <a:grpFill/>
          </p:grpSpPr>
          <p:sp>
            <p:nvSpPr>
              <p:cNvPr id="16" name="Oval 15">
                <a:extLst>
                  <a:ext uri="{FF2B5EF4-FFF2-40B4-BE49-F238E27FC236}">
                    <a16:creationId xmlns:a16="http://schemas.microsoft.com/office/drawing/2014/main" id="{EB286207-9B17-4388-844B-0913717B72AD}"/>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7" name="Oval 16">
                <a:extLst>
                  <a:ext uri="{FF2B5EF4-FFF2-40B4-BE49-F238E27FC236}">
                    <a16:creationId xmlns:a16="http://schemas.microsoft.com/office/drawing/2014/main" id="{326A961B-32A7-4DB6-A8D8-106D1E60455F}"/>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8" name="Oval 17">
                <a:extLst>
                  <a:ext uri="{FF2B5EF4-FFF2-40B4-BE49-F238E27FC236}">
                    <a16:creationId xmlns:a16="http://schemas.microsoft.com/office/drawing/2014/main" id="{825B73AF-3FA3-4AD4-882C-F81BE57C014D}"/>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9" name="Oval 18">
                <a:extLst>
                  <a:ext uri="{FF2B5EF4-FFF2-40B4-BE49-F238E27FC236}">
                    <a16:creationId xmlns:a16="http://schemas.microsoft.com/office/drawing/2014/main" id="{EA8488D0-26B8-4B14-8219-41C3494EED64}"/>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0" name="Oval 19">
                <a:extLst>
                  <a:ext uri="{FF2B5EF4-FFF2-40B4-BE49-F238E27FC236}">
                    <a16:creationId xmlns:a16="http://schemas.microsoft.com/office/drawing/2014/main" id="{1AD6722B-0F6E-49E2-A1BF-C1B3513FF120}"/>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nvGrpSpPr>
            <p:cNvPr id="10" name="Group 9">
              <a:extLst>
                <a:ext uri="{FF2B5EF4-FFF2-40B4-BE49-F238E27FC236}">
                  <a16:creationId xmlns:a16="http://schemas.microsoft.com/office/drawing/2014/main" id="{ACD92F71-0495-44D0-A939-D9A9367BF52C}"/>
                </a:ext>
              </a:extLst>
            </p:cNvPr>
            <p:cNvGrpSpPr/>
            <p:nvPr/>
          </p:nvGrpSpPr>
          <p:grpSpPr>
            <a:xfrm>
              <a:off x="231328" y="778283"/>
              <a:ext cx="463997" cy="38857"/>
              <a:chOff x="7322457" y="-544286"/>
              <a:chExt cx="545943" cy="45719"/>
            </a:xfrm>
            <a:grpFill/>
          </p:grpSpPr>
          <p:sp>
            <p:nvSpPr>
              <p:cNvPr id="11" name="Oval 10">
                <a:extLst>
                  <a:ext uri="{FF2B5EF4-FFF2-40B4-BE49-F238E27FC236}">
                    <a16:creationId xmlns:a16="http://schemas.microsoft.com/office/drawing/2014/main" id="{77B67519-7E6B-4170-9C65-0D396AF4EC15}"/>
                  </a:ext>
                </a:extLst>
              </p:cNvPr>
              <p:cNvSpPr/>
              <p:nvPr/>
            </p:nvSpPr>
            <p:spPr>
              <a:xfrm>
                <a:off x="7322457"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2" name="Oval 11">
                <a:extLst>
                  <a:ext uri="{FF2B5EF4-FFF2-40B4-BE49-F238E27FC236}">
                    <a16:creationId xmlns:a16="http://schemas.microsoft.com/office/drawing/2014/main" id="{05367975-BC39-463F-A1F5-622E847ACF44}"/>
                  </a:ext>
                </a:extLst>
              </p:cNvPr>
              <p:cNvSpPr/>
              <p:nvPr/>
            </p:nvSpPr>
            <p:spPr>
              <a:xfrm>
                <a:off x="7447513"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3" name="Oval 12">
                <a:extLst>
                  <a:ext uri="{FF2B5EF4-FFF2-40B4-BE49-F238E27FC236}">
                    <a16:creationId xmlns:a16="http://schemas.microsoft.com/office/drawing/2014/main" id="{08BADBB5-1F90-45AB-95CD-395CC6DC9B70}"/>
                  </a:ext>
                </a:extLst>
              </p:cNvPr>
              <p:cNvSpPr/>
              <p:nvPr/>
            </p:nvSpPr>
            <p:spPr>
              <a:xfrm>
                <a:off x="7572569"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4" name="Oval 13">
                <a:extLst>
                  <a:ext uri="{FF2B5EF4-FFF2-40B4-BE49-F238E27FC236}">
                    <a16:creationId xmlns:a16="http://schemas.microsoft.com/office/drawing/2014/main" id="{83760948-4CEC-433A-BEBA-7604F78D44C0}"/>
                  </a:ext>
                </a:extLst>
              </p:cNvPr>
              <p:cNvSpPr/>
              <p:nvPr/>
            </p:nvSpPr>
            <p:spPr>
              <a:xfrm>
                <a:off x="7697625"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5" name="Oval 14">
                <a:extLst>
                  <a:ext uri="{FF2B5EF4-FFF2-40B4-BE49-F238E27FC236}">
                    <a16:creationId xmlns:a16="http://schemas.microsoft.com/office/drawing/2014/main" id="{019313ED-AA46-495C-9D3E-A561A88CDE71}"/>
                  </a:ext>
                </a:extLst>
              </p:cNvPr>
              <p:cNvSpPr/>
              <p:nvPr/>
            </p:nvSpPr>
            <p:spPr>
              <a:xfrm>
                <a:off x="7822681" y="-54428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grpSp>
      </p:grpSp>
      <p:sp>
        <p:nvSpPr>
          <p:cNvPr id="42" name="Subtitle 2">
            <a:extLst>
              <a:ext uri="{FF2B5EF4-FFF2-40B4-BE49-F238E27FC236}">
                <a16:creationId xmlns:a16="http://schemas.microsoft.com/office/drawing/2014/main" id="{717BDBC8-DB0A-4F58-8F33-41783A4C1799}"/>
              </a:ext>
            </a:extLst>
          </p:cNvPr>
          <p:cNvSpPr txBox="1">
            <a:spLocks/>
          </p:cNvSpPr>
          <p:nvPr/>
        </p:nvSpPr>
        <p:spPr>
          <a:xfrm>
            <a:off x="566057" y="1479177"/>
            <a:ext cx="11014865" cy="77522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None/>
            </a:pPr>
            <a:r>
              <a:rPr lang="es-MX" sz="2000" dirty="0">
                <a:latin typeface="Raleway" pitchFamily="2" charset="0"/>
              </a:rPr>
              <a:t>Cuando un proceso de negocio se detona, a menudo genera o captura métricas de desempeño que se traducen en hechos dentro de una tabla de hechos</a:t>
            </a:r>
          </a:p>
        </p:txBody>
      </p:sp>
      <p:sp>
        <p:nvSpPr>
          <p:cNvPr id="43" name="Rectangle: Rounded Corners 42">
            <a:extLst>
              <a:ext uri="{FF2B5EF4-FFF2-40B4-BE49-F238E27FC236}">
                <a16:creationId xmlns:a16="http://schemas.microsoft.com/office/drawing/2014/main" id="{EDB1B383-A617-4002-AA41-EF28ECFE6789}"/>
              </a:ext>
            </a:extLst>
          </p:cNvPr>
          <p:cNvSpPr/>
          <p:nvPr/>
        </p:nvSpPr>
        <p:spPr>
          <a:xfrm rot="5400000">
            <a:off x="4447889" y="-1051547"/>
            <a:ext cx="3251200" cy="11014865"/>
          </a:xfrm>
          <a:prstGeom prst="roundRect">
            <a:avLst>
              <a:gd name="adj" fmla="val 594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44" name="Rectangle: Rounded Corners 43">
            <a:extLst>
              <a:ext uri="{FF2B5EF4-FFF2-40B4-BE49-F238E27FC236}">
                <a16:creationId xmlns:a16="http://schemas.microsoft.com/office/drawing/2014/main" id="{7C15B9EB-84C0-4478-AD29-442CE195EB29}"/>
              </a:ext>
            </a:extLst>
          </p:cNvPr>
          <p:cNvSpPr/>
          <p:nvPr/>
        </p:nvSpPr>
        <p:spPr>
          <a:xfrm>
            <a:off x="752879" y="2481428"/>
            <a:ext cx="2367034" cy="554837"/>
          </a:xfrm>
          <a:prstGeom prst="roundRect">
            <a:avLst>
              <a:gd name="adj" fmla="val 50000"/>
            </a:avLst>
          </a:prstGeom>
          <a:solidFill>
            <a:srgbClr val="1218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12000" rtlCol="0" anchor="ctr"/>
          <a:lstStyle/>
          <a:p>
            <a:r>
              <a:rPr lang="es-MX" sz="1600" b="1" dirty="0">
                <a:latin typeface="Raleway" pitchFamily="2" charset="0"/>
              </a:rPr>
              <a:t>Proceso de negocio</a:t>
            </a:r>
          </a:p>
        </p:txBody>
      </p:sp>
      <p:sp>
        <p:nvSpPr>
          <p:cNvPr id="45" name="Rectangle: Rounded Corners 44">
            <a:extLst>
              <a:ext uri="{FF2B5EF4-FFF2-40B4-BE49-F238E27FC236}">
                <a16:creationId xmlns:a16="http://schemas.microsoft.com/office/drawing/2014/main" id="{E51B110E-3D7D-48AF-9190-402591B27F13}"/>
              </a:ext>
            </a:extLst>
          </p:cNvPr>
          <p:cNvSpPr/>
          <p:nvPr/>
        </p:nvSpPr>
        <p:spPr>
          <a:xfrm>
            <a:off x="3505032" y="2481428"/>
            <a:ext cx="2367034" cy="554837"/>
          </a:xfrm>
          <a:prstGeom prst="roundRect">
            <a:avLst>
              <a:gd name="adj" fmla="val 50000"/>
            </a:avLst>
          </a:prstGeom>
          <a:solidFill>
            <a:srgbClr val="1218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12000" rtlCol="0" anchor="ctr"/>
          <a:lstStyle/>
          <a:p>
            <a:r>
              <a:rPr lang="es-MX" sz="1600" b="1" dirty="0">
                <a:latin typeface="Raleway" pitchFamily="2" charset="0"/>
              </a:rPr>
              <a:t>Granularidad</a:t>
            </a:r>
          </a:p>
        </p:txBody>
      </p:sp>
      <p:sp>
        <p:nvSpPr>
          <p:cNvPr id="46" name="Rectangle: Rounded Corners 45">
            <a:extLst>
              <a:ext uri="{FF2B5EF4-FFF2-40B4-BE49-F238E27FC236}">
                <a16:creationId xmlns:a16="http://schemas.microsoft.com/office/drawing/2014/main" id="{F05B8609-E0E2-4C65-B557-FAD8A012EB69}"/>
              </a:ext>
            </a:extLst>
          </p:cNvPr>
          <p:cNvSpPr/>
          <p:nvPr/>
        </p:nvSpPr>
        <p:spPr>
          <a:xfrm>
            <a:off x="6257185" y="2481428"/>
            <a:ext cx="2367034" cy="554837"/>
          </a:xfrm>
          <a:prstGeom prst="roundRect">
            <a:avLst>
              <a:gd name="adj" fmla="val 50000"/>
            </a:avLst>
          </a:prstGeom>
          <a:solidFill>
            <a:srgbClr val="1218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12000" rtlCol="0" anchor="ctr"/>
          <a:lstStyle/>
          <a:p>
            <a:r>
              <a:rPr lang="es-MX" sz="1600" b="1" dirty="0">
                <a:latin typeface="Raleway" pitchFamily="2" charset="0"/>
              </a:rPr>
              <a:t>Dimensiones</a:t>
            </a:r>
          </a:p>
        </p:txBody>
      </p:sp>
      <p:sp>
        <p:nvSpPr>
          <p:cNvPr id="47" name="Rectangle: Rounded Corners 46">
            <a:extLst>
              <a:ext uri="{FF2B5EF4-FFF2-40B4-BE49-F238E27FC236}">
                <a16:creationId xmlns:a16="http://schemas.microsoft.com/office/drawing/2014/main" id="{6110DA1F-3868-4A25-AB39-1816E589010C}"/>
              </a:ext>
            </a:extLst>
          </p:cNvPr>
          <p:cNvSpPr/>
          <p:nvPr/>
        </p:nvSpPr>
        <p:spPr>
          <a:xfrm>
            <a:off x="9009339" y="2481428"/>
            <a:ext cx="2367034" cy="554837"/>
          </a:xfrm>
          <a:prstGeom prst="roundRect">
            <a:avLst>
              <a:gd name="adj" fmla="val 50000"/>
            </a:avLst>
          </a:prstGeom>
          <a:solidFill>
            <a:srgbClr val="1218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12000" rtlCol="0" anchor="ctr"/>
          <a:lstStyle/>
          <a:p>
            <a:r>
              <a:rPr lang="es-MX" sz="1600" b="1" dirty="0">
                <a:latin typeface="Raleway" pitchFamily="2" charset="0"/>
              </a:rPr>
              <a:t>Hechos</a:t>
            </a:r>
          </a:p>
        </p:txBody>
      </p:sp>
      <p:sp>
        <p:nvSpPr>
          <p:cNvPr id="48" name="Oval 47">
            <a:extLst>
              <a:ext uri="{FF2B5EF4-FFF2-40B4-BE49-F238E27FC236}">
                <a16:creationId xmlns:a16="http://schemas.microsoft.com/office/drawing/2014/main" id="{D11233C4-0DD4-44FA-8612-5C8A153C03E3}"/>
              </a:ext>
            </a:extLst>
          </p:cNvPr>
          <p:cNvSpPr/>
          <p:nvPr/>
        </p:nvSpPr>
        <p:spPr>
          <a:xfrm>
            <a:off x="754586" y="2492071"/>
            <a:ext cx="533549" cy="533549"/>
          </a:xfrm>
          <a:prstGeom prst="ellipse">
            <a:avLst/>
          </a:prstGeom>
          <a:solidFill>
            <a:srgbClr val="2741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s-MX" sz="2800" i="1" dirty="0">
                <a:latin typeface="Raleway" pitchFamily="2" charset="0"/>
              </a:rPr>
              <a:t>1</a:t>
            </a:r>
          </a:p>
        </p:txBody>
      </p:sp>
      <p:sp>
        <p:nvSpPr>
          <p:cNvPr id="49" name="Oval 48">
            <a:extLst>
              <a:ext uri="{FF2B5EF4-FFF2-40B4-BE49-F238E27FC236}">
                <a16:creationId xmlns:a16="http://schemas.microsoft.com/office/drawing/2014/main" id="{DE3052E5-800A-40B6-BED2-B874B3F33807}"/>
              </a:ext>
            </a:extLst>
          </p:cNvPr>
          <p:cNvSpPr/>
          <p:nvPr/>
        </p:nvSpPr>
        <p:spPr>
          <a:xfrm>
            <a:off x="3505032" y="2492071"/>
            <a:ext cx="533549" cy="533549"/>
          </a:xfrm>
          <a:prstGeom prst="ellipse">
            <a:avLst/>
          </a:prstGeom>
          <a:solidFill>
            <a:srgbClr val="2741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s-MX" sz="2800" i="1" dirty="0">
                <a:latin typeface="Raleway" pitchFamily="2" charset="0"/>
              </a:rPr>
              <a:t>2</a:t>
            </a:r>
          </a:p>
        </p:txBody>
      </p:sp>
      <p:sp>
        <p:nvSpPr>
          <p:cNvPr id="50" name="Oval 49">
            <a:extLst>
              <a:ext uri="{FF2B5EF4-FFF2-40B4-BE49-F238E27FC236}">
                <a16:creationId xmlns:a16="http://schemas.microsoft.com/office/drawing/2014/main" id="{FDB1F959-A9EB-4CBB-B2AD-DA3B55D03466}"/>
              </a:ext>
            </a:extLst>
          </p:cNvPr>
          <p:cNvSpPr/>
          <p:nvPr/>
        </p:nvSpPr>
        <p:spPr>
          <a:xfrm>
            <a:off x="6257185" y="2492071"/>
            <a:ext cx="533549" cy="533549"/>
          </a:xfrm>
          <a:prstGeom prst="ellipse">
            <a:avLst/>
          </a:prstGeom>
          <a:solidFill>
            <a:srgbClr val="2741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s-MX" sz="2800" i="1" dirty="0">
                <a:latin typeface="Raleway" pitchFamily="2" charset="0"/>
              </a:rPr>
              <a:t>3</a:t>
            </a:r>
          </a:p>
        </p:txBody>
      </p:sp>
      <p:sp>
        <p:nvSpPr>
          <p:cNvPr id="51" name="Oval 50">
            <a:extLst>
              <a:ext uri="{FF2B5EF4-FFF2-40B4-BE49-F238E27FC236}">
                <a16:creationId xmlns:a16="http://schemas.microsoft.com/office/drawing/2014/main" id="{72D3F2B0-83DC-4042-A6BF-280ADAC80059}"/>
              </a:ext>
            </a:extLst>
          </p:cNvPr>
          <p:cNvSpPr/>
          <p:nvPr/>
        </p:nvSpPr>
        <p:spPr>
          <a:xfrm>
            <a:off x="9009339" y="2492071"/>
            <a:ext cx="533549" cy="533549"/>
          </a:xfrm>
          <a:prstGeom prst="ellipse">
            <a:avLst/>
          </a:prstGeom>
          <a:solidFill>
            <a:srgbClr val="274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i="1" dirty="0">
                <a:latin typeface="Raleway" pitchFamily="2" charset="0"/>
              </a:rPr>
              <a:t>4</a:t>
            </a:r>
          </a:p>
        </p:txBody>
      </p:sp>
      <p:sp>
        <p:nvSpPr>
          <p:cNvPr id="52" name="TextBox 51">
            <a:extLst>
              <a:ext uri="{FF2B5EF4-FFF2-40B4-BE49-F238E27FC236}">
                <a16:creationId xmlns:a16="http://schemas.microsoft.com/office/drawing/2014/main" id="{027305FF-54F1-4C02-9114-422B269CAAD6}"/>
              </a:ext>
            </a:extLst>
          </p:cNvPr>
          <p:cNvSpPr txBox="1"/>
          <p:nvPr/>
        </p:nvSpPr>
        <p:spPr>
          <a:xfrm>
            <a:off x="759438" y="3263292"/>
            <a:ext cx="2360476" cy="2115531"/>
          </a:xfrm>
          <a:prstGeom prst="rect">
            <a:avLst/>
          </a:prstGeom>
          <a:noFill/>
          <a:ln w="6350">
            <a:noFill/>
            <a:prstDash val="dash"/>
          </a:ln>
        </p:spPr>
        <p:txBody>
          <a:bodyPr wrap="square" lIns="0" tIns="0" rIns="0" bIns="0" rtlCol="0" anchor="t" anchorCtr="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tx1">
                    <a:lumMod val="85000"/>
                    <a:lumOff val="15000"/>
                  </a:schemeClr>
                </a:solidFill>
                <a:effectLst/>
                <a:uLnTx/>
                <a:uFillTx/>
                <a:latin typeface="Raleway" pitchFamily="2" charset="0"/>
              </a:rPr>
              <a:t>Son las actividades operacionales de la organización</a:t>
            </a:r>
            <a:r>
              <a:rPr lang="es-MX" sz="1600" kern="0" dirty="0">
                <a:solidFill>
                  <a:schemeClr val="tx1">
                    <a:lumMod val="85000"/>
                    <a:lumOff val="15000"/>
                  </a:schemeClr>
                </a:solidFill>
                <a:latin typeface="Raleway" pitchFamily="2" charset="0"/>
              </a:rPr>
              <a:t>, estos procesos por lo general capturan información que se traduce en una table de hechos.</a:t>
            </a:r>
            <a:endParaRPr kumimoji="0" lang="es-MX" sz="1600" b="0" i="0" u="none" strike="noStrike" kern="0" cap="none" spc="0" normalizeH="0" baseline="0" noProof="0" dirty="0">
              <a:ln>
                <a:noFill/>
              </a:ln>
              <a:solidFill>
                <a:schemeClr val="tx1">
                  <a:lumMod val="85000"/>
                  <a:lumOff val="15000"/>
                </a:schemeClr>
              </a:solidFill>
              <a:effectLst/>
              <a:uLnTx/>
              <a:uFillTx/>
              <a:latin typeface="Raleway" pitchFamily="2" charset="0"/>
            </a:endParaRPr>
          </a:p>
        </p:txBody>
      </p:sp>
      <p:sp>
        <p:nvSpPr>
          <p:cNvPr id="53" name="TextBox 52">
            <a:extLst>
              <a:ext uri="{FF2B5EF4-FFF2-40B4-BE49-F238E27FC236}">
                <a16:creationId xmlns:a16="http://schemas.microsoft.com/office/drawing/2014/main" id="{AF9CC8DC-8A5C-4518-BF5E-27258FD1E104}"/>
              </a:ext>
            </a:extLst>
          </p:cNvPr>
          <p:cNvSpPr txBox="1"/>
          <p:nvPr/>
        </p:nvSpPr>
        <p:spPr>
          <a:xfrm>
            <a:off x="3511590" y="3263292"/>
            <a:ext cx="2360476" cy="2115531"/>
          </a:xfrm>
          <a:prstGeom prst="rect">
            <a:avLst/>
          </a:prstGeom>
          <a:noFill/>
          <a:ln w="6350">
            <a:noFill/>
            <a:prstDash val="dash"/>
          </a:ln>
        </p:spPr>
        <p:txBody>
          <a:bodyPr wrap="square" lIns="0" tIns="0" rIns="0" bIns="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tx1">
                    <a:lumMod val="85000"/>
                    <a:lumOff val="15000"/>
                  </a:schemeClr>
                </a:solidFill>
                <a:effectLst/>
                <a:uLnTx/>
                <a:uFillTx/>
                <a:latin typeface="Raleway" pitchFamily="2" charset="0"/>
              </a:rPr>
              <a:t>Establece exactamente lo que representa un registro en una table de hechos, es recomendable enfocarse al principio de un diseño en tablas de hechos con granularidad atómica</a:t>
            </a:r>
          </a:p>
        </p:txBody>
      </p:sp>
      <p:sp>
        <p:nvSpPr>
          <p:cNvPr id="54" name="TextBox 53">
            <a:extLst>
              <a:ext uri="{FF2B5EF4-FFF2-40B4-BE49-F238E27FC236}">
                <a16:creationId xmlns:a16="http://schemas.microsoft.com/office/drawing/2014/main" id="{931198D2-A263-4379-A38C-1724BD75D574}"/>
              </a:ext>
            </a:extLst>
          </p:cNvPr>
          <p:cNvSpPr txBox="1"/>
          <p:nvPr/>
        </p:nvSpPr>
        <p:spPr>
          <a:xfrm>
            <a:off x="6263743" y="3263292"/>
            <a:ext cx="2360476" cy="2115531"/>
          </a:xfrm>
          <a:prstGeom prst="rect">
            <a:avLst/>
          </a:prstGeom>
          <a:noFill/>
          <a:ln w="6350">
            <a:noFill/>
            <a:prstDash val="dash"/>
          </a:ln>
        </p:spPr>
        <p:txBody>
          <a:bodyPr wrap="square" lIns="0" tIns="0" rIns="0" bIns="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tx1">
                    <a:lumMod val="85000"/>
                    <a:lumOff val="15000"/>
                  </a:schemeClr>
                </a:solidFill>
                <a:effectLst/>
                <a:uLnTx/>
                <a:uFillTx/>
                <a:latin typeface="Raleway" pitchFamily="2" charset="0"/>
              </a:rPr>
              <a:t>Proveen el ¿qué?, ¿quién?</a:t>
            </a:r>
            <a:r>
              <a:rPr lang="es-MX" sz="1600" kern="0" dirty="0">
                <a:solidFill>
                  <a:schemeClr val="tx1">
                    <a:lumMod val="85000"/>
                    <a:lumOff val="15000"/>
                  </a:schemeClr>
                </a:solidFill>
                <a:latin typeface="Raleway" pitchFamily="2" charset="0"/>
              </a:rPr>
              <a:t>, ¿dónde, ¿cómo?, ¿cuándo, y por qué?, se dice que son el corazón de un DWH y en general nos dan el contexto relacionado con un proceso de negocio</a:t>
            </a:r>
            <a:endParaRPr kumimoji="0" lang="es-MX" sz="1600" b="0" i="0" u="none" strike="noStrike" kern="0" cap="none" spc="0" normalizeH="0" baseline="0" noProof="0" dirty="0">
              <a:ln>
                <a:noFill/>
              </a:ln>
              <a:solidFill>
                <a:schemeClr val="tx1">
                  <a:lumMod val="85000"/>
                  <a:lumOff val="15000"/>
                </a:schemeClr>
              </a:solidFill>
              <a:effectLst/>
              <a:uLnTx/>
              <a:uFillTx/>
              <a:latin typeface="Raleway" pitchFamily="2" charset="0"/>
            </a:endParaRPr>
          </a:p>
        </p:txBody>
      </p:sp>
      <p:sp>
        <p:nvSpPr>
          <p:cNvPr id="55" name="TextBox 54">
            <a:extLst>
              <a:ext uri="{FF2B5EF4-FFF2-40B4-BE49-F238E27FC236}">
                <a16:creationId xmlns:a16="http://schemas.microsoft.com/office/drawing/2014/main" id="{953AFE8D-4E5D-4967-BC68-9C3C6F49334E}"/>
              </a:ext>
            </a:extLst>
          </p:cNvPr>
          <p:cNvSpPr txBox="1"/>
          <p:nvPr/>
        </p:nvSpPr>
        <p:spPr>
          <a:xfrm>
            <a:off x="9015897" y="3263292"/>
            <a:ext cx="2360476" cy="2115531"/>
          </a:xfrm>
          <a:prstGeom prst="rect">
            <a:avLst/>
          </a:prstGeom>
          <a:noFill/>
          <a:ln w="6350">
            <a:noFill/>
            <a:prstDash val="dash"/>
          </a:ln>
        </p:spPr>
        <p:txBody>
          <a:bodyPr wrap="square" lIns="0" tIns="0" rIns="0" bIns="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tx1">
                    <a:lumMod val="85000"/>
                    <a:lumOff val="15000"/>
                  </a:schemeClr>
                </a:solidFill>
                <a:effectLst/>
                <a:uLnTx/>
                <a:uFillTx/>
                <a:latin typeface="Raleway" pitchFamily="2" charset="0"/>
              </a:rPr>
              <a:t>Son el resultado de un evento o proceso de negocio, y por lo general son casi siempre numéricas</a:t>
            </a:r>
            <a:r>
              <a:rPr lang="es-MX" sz="1600" kern="0" dirty="0">
                <a:solidFill>
                  <a:schemeClr val="tx1">
                    <a:lumMod val="85000"/>
                    <a:lumOff val="15000"/>
                  </a:schemeClr>
                </a:solidFill>
                <a:latin typeface="Raleway" pitchFamily="2"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chemeClr val="tx1">
                    <a:lumMod val="85000"/>
                    <a:lumOff val="15000"/>
                  </a:schemeClr>
                </a:solidFill>
                <a:effectLst/>
                <a:uLnTx/>
                <a:uFillTx/>
                <a:latin typeface="Raleway" pitchFamily="2" charset="0"/>
              </a:rPr>
              <a:t>Una tabla de hechos corresponde a un evento físicamente observable</a:t>
            </a:r>
          </a:p>
        </p:txBody>
      </p:sp>
      <p:grpSp>
        <p:nvGrpSpPr>
          <p:cNvPr id="58" name="Group 57">
            <a:extLst>
              <a:ext uri="{FF2B5EF4-FFF2-40B4-BE49-F238E27FC236}">
                <a16:creationId xmlns:a16="http://schemas.microsoft.com/office/drawing/2014/main" id="{AE863671-F57C-4274-BD5B-EC1FD2605B55}"/>
              </a:ext>
            </a:extLst>
          </p:cNvPr>
          <p:cNvGrpSpPr/>
          <p:nvPr/>
        </p:nvGrpSpPr>
        <p:grpSpPr>
          <a:xfrm>
            <a:off x="768576" y="5408660"/>
            <a:ext cx="453927" cy="457891"/>
            <a:chOff x="7015163" y="2879725"/>
            <a:chExt cx="363538" cy="366713"/>
          </a:xfrm>
          <a:solidFill>
            <a:srgbClr val="C98C21"/>
          </a:solidFill>
        </p:grpSpPr>
        <p:sp>
          <p:nvSpPr>
            <p:cNvPr id="56" name="Freeform 8">
              <a:extLst>
                <a:ext uri="{FF2B5EF4-FFF2-40B4-BE49-F238E27FC236}">
                  <a16:creationId xmlns:a16="http://schemas.microsoft.com/office/drawing/2014/main" id="{ECF42321-A24A-4006-8E08-B81E0CB21501}"/>
                </a:ext>
              </a:extLst>
            </p:cNvPr>
            <p:cNvSpPr>
              <a:spLocks/>
            </p:cNvSpPr>
            <p:nvPr/>
          </p:nvSpPr>
          <p:spPr bwMode="auto">
            <a:xfrm>
              <a:off x="7067551" y="2879725"/>
              <a:ext cx="311150" cy="292100"/>
            </a:xfrm>
            <a:custGeom>
              <a:avLst/>
              <a:gdLst>
                <a:gd name="T0" fmla="*/ 80 w 83"/>
                <a:gd name="T1" fmla="*/ 2 h 77"/>
                <a:gd name="T2" fmla="*/ 75 w 83"/>
                <a:gd name="T3" fmla="*/ 3 h 77"/>
                <a:gd name="T4" fmla="*/ 24 w 83"/>
                <a:gd name="T5" fmla="*/ 67 h 77"/>
                <a:gd name="T6" fmla="*/ 7 w 83"/>
                <a:gd name="T7" fmla="*/ 50 h 77"/>
                <a:gd name="T8" fmla="*/ 1 w 83"/>
                <a:gd name="T9" fmla="*/ 50 h 77"/>
                <a:gd name="T10" fmla="*/ 1 w 83"/>
                <a:gd name="T11" fmla="*/ 56 h 77"/>
                <a:gd name="T12" fmla="*/ 21 w 83"/>
                <a:gd name="T13" fmla="*/ 76 h 77"/>
                <a:gd name="T14" fmla="*/ 24 w 83"/>
                <a:gd name="T15" fmla="*/ 77 h 77"/>
                <a:gd name="T16" fmla="*/ 24 w 83"/>
                <a:gd name="T17" fmla="*/ 77 h 77"/>
                <a:gd name="T18" fmla="*/ 27 w 83"/>
                <a:gd name="T19" fmla="*/ 75 h 77"/>
                <a:gd name="T20" fmla="*/ 81 w 83"/>
                <a:gd name="T21" fmla="*/ 7 h 77"/>
                <a:gd name="T22" fmla="*/ 80 w 83"/>
                <a:gd name="T23"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7">
                  <a:moveTo>
                    <a:pt x="80" y="2"/>
                  </a:moveTo>
                  <a:cubicBezTo>
                    <a:pt x="79" y="0"/>
                    <a:pt x="76" y="1"/>
                    <a:pt x="75" y="3"/>
                  </a:cubicBezTo>
                  <a:cubicBezTo>
                    <a:pt x="24" y="67"/>
                    <a:pt x="24" y="67"/>
                    <a:pt x="24" y="67"/>
                  </a:cubicBezTo>
                  <a:cubicBezTo>
                    <a:pt x="7" y="50"/>
                    <a:pt x="7" y="50"/>
                    <a:pt x="7" y="50"/>
                  </a:cubicBezTo>
                  <a:cubicBezTo>
                    <a:pt x="5" y="49"/>
                    <a:pt x="3" y="49"/>
                    <a:pt x="1" y="50"/>
                  </a:cubicBezTo>
                  <a:cubicBezTo>
                    <a:pt x="0" y="52"/>
                    <a:pt x="0" y="54"/>
                    <a:pt x="1" y="56"/>
                  </a:cubicBezTo>
                  <a:cubicBezTo>
                    <a:pt x="21" y="76"/>
                    <a:pt x="21" y="76"/>
                    <a:pt x="21" y="76"/>
                  </a:cubicBezTo>
                  <a:cubicBezTo>
                    <a:pt x="22" y="77"/>
                    <a:pt x="23" y="77"/>
                    <a:pt x="24" y="77"/>
                  </a:cubicBezTo>
                  <a:cubicBezTo>
                    <a:pt x="24" y="77"/>
                    <a:pt x="24" y="77"/>
                    <a:pt x="24" y="77"/>
                  </a:cubicBezTo>
                  <a:cubicBezTo>
                    <a:pt x="25" y="77"/>
                    <a:pt x="26" y="76"/>
                    <a:pt x="27" y="75"/>
                  </a:cubicBezTo>
                  <a:cubicBezTo>
                    <a:pt x="81" y="7"/>
                    <a:pt x="81" y="7"/>
                    <a:pt x="81" y="7"/>
                  </a:cubicBezTo>
                  <a:cubicBezTo>
                    <a:pt x="83" y="6"/>
                    <a:pt x="82" y="3"/>
                    <a:pt x="8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57" name="Freeform 9">
              <a:extLst>
                <a:ext uri="{FF2B5EF4-FFF2-40B4-BE49-F238E27FC236}">
                  <a16:creationId xmlns:a16="http://schemas.microsoft.com/office/drawing/2014/main" id="{CD82C217-3539-491A-A701-CD5934A5A562}"/>
                </a:ext>
              </a:extLst>
            </p:cNvPr>
            <p:cNvSpPr>
              <a:spLocks/>
            </p:cNvSpPr>
            <p:nvPr/>
          </p:nvSpPr>
          <p:spPr bwMode="auto">
            <a:xfrm>
              <a:off x="7015163" y="2943225"/>
              <a:ext cx="300038" cy="303213"/>
            </a:xfrm>
            <a:custGeom>
              <a:avLst/>
              <a:gdLst>
                <a:gd name="T0" fmla="*/ 74 w 80"/>
                <a:gd name="T1" fmla="*/ 28 h 80"/>
                <a:gd name="T2" fmla="*/ 71 w 80"/>
                <a:gd name="T3" fmla="*/ 33 h 80"/>
                <a:gd name="T4" fmla="*/ 72 w 80"/>
                <a:gd name="T5" fmla="*/ 40 h 80"/>
                <a:gd name="T6" fmla="*/ 40 w 80"/>
                <a:gd name="T7" fmla="*/ 72 h 80"/>
                <a:gd name="T8" fmla="*/ 8 w 80"/>
                <a:gd name="T9" fmla="*/ 40 h 80"/>
                <a:gd name="T10" fmla="*/ 40 w 80"/>
                <a:gd name="T11" fmla="*/ 8 h 80"/>
                <a:gd name="T12" fmla="*/ 54 w 80"/>
                <a:gd name="T13" fmla="*/ 11 h 80"/>
                <a:gd name="T14" fmla="*/ 60 w 80"/>
                <a:gd name="T15" fmla="*/ 10 h 80"/>
                <a:gd name="T16" fmla="*/ 58 w 80"/>
                <a:gd name="T17" fmla="*/ 4 h 80"/>
                <a:gd name="T18" fmla="*/ 40 w 80"/>
                <a:gd name="T19" fmla="*/ 0 h 80"/>
                <a:gd name="T20" fmla="*/ 0 w 80"/>
                <a:gd name="T21" fmla="*/ 40 h 80"/>
                <a:gd name="T22" fmla="*/ 40 w 80"/>
                <a:gd name="T23" fmla="*/ 80 h 80"/>
                <a:gd name="T24" fmla="*/ 80 w 80"/>
                <a:gd name="T25" fmla="*/ 40 h 80"/>
                <a:gd name="T26" fmla="*/ 79 w 80"/>
                <a:gd name="T27" fmla="*/ 31 h 80"/>
                <a:gd name="T28" fmla="*/ 74 w 80"/>
                <a:gd name="T29"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0">
                  <a:moveTo>
                    <a:pt x="74" y="28"/>
                  </a:moveTo>
                  <a:cubicBezTo>
                    <a:pt x="72" y="29"/>
                    <a:pt x="71" y="31"/>
                    <a:pt x="71" y="33"/>
                  </a:cubicBezTo>
                  <a:cubicBezTo>
                    <a:pt x="72" y="35"/>
                    <a:pt x="72" y="38"/>
                    <a:pt x="72" y="40"/>
                  </a:cubicBezTo>
                  <a:cubicBezTo>
                    <a:pt x="72" y="58"/>
                    <a:pt x="58" y="72"/>
                    <a:pt x="40" y="72"/>
                  </a:cubicBezTo>
                  <a:cubicBezTo>
                    <a:pt x="22" y="72"/>
                    <a:pt x="8" y="58"/>
                    <a:pt x="8" y="40"/>
                  </a:cubicBezTo>
                  <a:cubicBezTo>
                    <a:pt x="8" y="22"/>
                    <a:pt x="22" y="8"/>
                    <a:pt x="40" y="8"/>
                  </a:cubicBezTo>
                  <a:cubicBezTo>
                    <a:pt x="45" y="8"/>
                    <a:pt x="50" y="9"/>
                    <a:pt x="54" y="11"/>
                  </a:cubicBezTo>
                  <a:cubicBezTo>
                    <a:pt x="56" y="12"/>
                    <a:pt x="59" y="12"/>
                    <a:pt x="60" y="10"/>
                  </a:cubicBezTo>
                  <a:cubicBezTo>
                    <a:pt x="61" y="8"/>
                    <a:pt x="60" y="5"/>
                    <a:pt x="58" y="4"/>
                  </a:cubicBezTo>
                  <a:cubicBezTo>
                    <a:pt x="52" y="1"/>
                    <a:pt x="46" y="0"/>
                    <a:pt x="40" y="0"/>
                  </a:cubicBezTo>
                  <a:cubicBezTo>
                    <a:pt x="18" y="0"/>
                    <a:pt x="0" y="18"/>
                    <a:pt x="0" y="40"/>
                  </a:cubicBezTo>
                  <a:cubicBezTo>
                    <a:pt x="0" y="62"/>
                    <a:pt x="18" y="80"/>
                    <a:pt x="40" y="80"/>
                  </a:cubicBezTo>
                  <a:cubicBezTo>
                    <a:pt x="62" y="80"/>
                    <a:pt x="80" y="62"/>
                    <a:pt x="80" y="40"/>
                  </a:cubicBezTo>
                  <a:cubicBezTo>
                    <a:pt x="80" y="37"/>
                    <a:pt x="80" y="34"/>
                    <a:pt x="79" y="31"/>
                  </a:cubicBezTo>
                  <a:cubicBezTo>
                    <a:pt x="79" y="29"/>
                    <a:pt x="76" y="28"/>
                    <a:pt x="7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cxnSp>
        <p:nvCxnSpPr>
          <p:cNvPr id="60" name="Straight Connector 59">
            <a:extLst>
              <a:ext uri="{FF2B5EF4-FFF2-40B4-BE49-F238E27FC236}">
                <a16:creationId xmlns:a16="http://schemas.microsoft.com/office/drawing/2014/main" id="{B52F8FAE-8ECA-45D6-9D25-74B2A013B520}"/>
              </a:ext>
            </a:extLst>
          </p:cNvPr>
          <p:cNvCxnSpPr>
            <a:cxnSpLocks/>
          </p:cNvCxnSpPr>
          <p:nvPr/>
        </p:nvCxnSpPr>
        <p:spPr>
          <a:xfrm>
            <a:off x="1270000" y="5646057"/>
            <a:ext cx="20537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9BE1A50A-E9CC-49F8-9CDC-071A98A25512}"/>
              </a:ext>
            </a:extLst>
          </p:cNvPr>
          <p:cNvGrpSpPr/>
          <p:nvPr/>
        </p:nvGrpSpPr>
        <p:grpSpPr>
          <a:xfrm>
            <a:off x="3511590" y="5408660"/>
            <a:ext cx="453927" cy="457891"/>
            <a:chOff x="7015163" y="2879725"/>
            <a:chExt cx="363538" cy="366713"/>
          </a:xfrm>
          <a:solidFill>
            <a:srgbClr val="C98C21"/>
          </a:solidFill>
        </p:grpSpPr>
        <p:sp>
          <p:nvSpPr>
            <p:cNvPr id="63" name="Freeform 8">
              <a:extLst>
                <a:ext uri="{FF2B5EF4-FFF2-40B4-BE49-F238E27FC236}">
                  <a16:creationId xmlns:a16="http://schemas.microsoft.com/office/drawing/2014/main" id="{0BC512DB-EEFB-48FE-B234-C316BD32FC8F}"/>
                </a:ext>
              </a:extLst>
            </p:cNvPr>
            <p:cNvSpPr>
              <a:spLocks/>
            </p:cNvSpPr>
            <p:nvPr/>
          </p:nvSpPr>
          <p:spPr bwMode="auto">
            <a:xfrm>
              <a:off x="7067551" y="2879725"/>
              <a:ext cx="311150" cy="292100"/>
            </a:xfrm>
            <a:custGeom>
              <a:avLst/>
              <a:gdLst>
                <a:gd name="T0" fmla="*/ 80 w 83"/>
                <a:gd name="T1" fmla="*/ 2 h 77"/>
                <a:gd name="T2" fmla="*/ 75 w 83"/>
                <a:gd name="T3" fmla="*/ 3 h 77"/>
                <a:gd name="T4" fmla="*/ 24 w 83"/>
                <a:gd name="T5" fmla="*/ 67 h 77"/>
                <a:gd name="T6" fmla="*/ 7 w 83"/>
                <a:gd name="T7" fmla="*/ 50 h 77"/>
                <a:gd name="T8" fmla="*/ 1 w 83"/>
                <a:gd name="T9" fmla="*/ 50 h 77"/>
                <a:gd name="T10" fmla="*/ 1 w 83"/>
                <a:gd name="T11" fmla="*/ 56 h 77"/>
                <a:gd name="T12" fmla="*/ 21 w 83"/>
                <a:gd name="T13" fmla="*/ 76 h 77"/>
                <a:gd name="T14" fmla="*/ 24 w 83"/>
                <a:gd name="T15" fmla="*/ 77 h 77"/>
                <a:gd name="T16" fmla="*/ 24 w 83"/>
                <a:gd name="T17" fmla="*/ 77 h 77"/>
                <a:gd name="T18" fmla="*/ 27 w 83"/>
                <a:gd name="T19" fmla="*/ 75 h 77"/>
                <a:gd name="T20" fmla="*/ 81 w 83"/>
                <a:gd name="T21" fmla="*/ 7 h 77"/>
                <a:gd name="T22" fmla="*/ 80 w 83"/>
                <a:gd name="T23"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7">
                  <a:moveTo>
                    <a:pt x="80" y="2"/>
                  </a:moveTo>
                  <a:cubicBezTo>
                    <a:pt x="79" y="0"/>
                    <a:pt x="76" y="1"/>
                    <a:pt x="75" y="3"/>
                  </a:cubicBezTo>
                  <a:cubicBezTo>
                    <a:pt x="24" y="67"/>
                    <a:pt x="24" y="67"/>
                    <a:pt x="24" y="67"/>
                  </a:cubicBezTo>
                  <a:cubicBezTo>
                    <a:pt x="7" y="50"/>
                    <a:pt x="7" y="50"/>
                    <a:pt x="7" y="50"/>
                  </a:cubicBezTo>
                  <a:cubicBezTo>
                    <a:pt x="5" y="49"/>
                    <a:pt x="3" y="49"/>
                    <a:pt x="1" y="50"/>
                  </a:cubicBezTo>
                  <a:cubicBezTo>
                    <a:pt x="0" y="52"/>
                    <a:pt x="0" y="54"/>
                    <a:pt x="1" y="56"/>
                  </a:cubicBezTo>
                  <a:cubicBezTo>
                    <a:pt x="21" y="76"/>
                    <a:pt x="21" y="76"/>
                    <a:pt x="21" y="76"/>
                  </a:cubicBezTo>
                  <a:cubicBezTo>
                    <a:pt x="22" y="77"/>
                    <a:pt x="23" y="77"/>
                    <a:pt x="24" y="77"/>
                  </a:cubicBezTo>
                  <a:cubicBezTo>
                    <a:pt x="24" y="77"/>
                    <a:pt x="24" y="77"/>
                    <a:pt x="24" y="77"/>
                  </a:cubicBezTo>
                  <a:cubicBezTo>
                    <a:pt x="25" y="77"/>
                    <a:pt x="26" y="76"/>
                    <a:pt x="27" y="75"/>
                  </a:cubicBezTo>
                  <a:cubicBezTo>
                    <a:pt x="81" y="7"/>
                    <a:pt x="81" y="7"/>
                    <a:pt x="81" y="7"/>
                  </a:cubicBezTo>
                  <a:cubicBezTo>
                    <a:pt x="83" y="6"/>
                    <a:pt x="82" y="3"/>
                    <a:pt x="8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64" name="Freeform 9">
              <a:extLst>
                <a:ext uri="{FF2B5EF4-FFF2-40B4-BE49-F238E27FC236}">
                  <a16:creationId xmlns:a16="http://schemas.microsoft.com/office/drawing/2014/main" id="{D5559470-C716-4FB2-8691-5038F5D223ED}"/>
                </a:ext>
              </a:extLst>
            </p:cNvPr>
            <p:cNvSpPr>
              <a:spLocks/>
            </p:cNvSpPr>
            <p:nvPr/>
          </p:nvSpPr>
          <p:spPr bwMode="auto">
            <a:xfrm>
              <a:off x="7015163" y="2943225"/>
              <a:ext cx="300038" cy="303213"/>
            </a:xfrm>
            <a:custGeom>
              <a:avLst/>
              <a:gdLst>
                <a:gd name="T0" fmla="*/ 74 w 80"/>
                <a:gd name="T1" fmla="*/ 28 h 80"/>
                <a:gd name="T2" fmla="*/ 71 w 80"/>
                <a:gd name="T3" fmla="*/ 33 h 80"/>
                <a:gd name="T4" fmla="*/ 72 w 80"/>
                <a:gd name="T5" fmla="*/ 40 h 80"/>
                <a:gd name="T6" fmla="*/ 40 w 80"/>
                <a:gd name="T7" fmla="*/ 72 h 80"/>
                <a:gd name="T8" fmla="*/ 8 w 80"/>
                <a:gd name="T9" fmla="*/ 40 h 80"/>
                <a:gd name="T10" fmla="*/ 40 w 80"/>
                <a:gd name="T11" fmla="*/ 8 h 80"/>
                <a:gd name="T12" fmla="*/ 54 w 80"/>
                <a:gd name="T13" fmla="*/ 11 h 80"/>
                <a:gd name="T14" fmla="*/ 60 w 80"/>
                <a:gd name="T15" fmla="*/ 10 h 80"/>
                <a:gd name="T16" fmla="*/ 58 w 80"/>
                <a:gd name="T17" fmla="*/ 4 h 80"/>
                <a:gd name="T18" fmla="*/ 40 w 80"/>
                <a:gd name="T19" fmla="*/ 0 h 80"/>
                <a:gd name="T20" fmla="*/ 0 w 80"/>
                <a:gd name="T21" fmla="*/ 40 h 80"/>
                <a:gd name="T22" fmla="*/ 40 w 80"/>
                <a:gd name="T23" fmla="*/ 80 h 80"/>
                <a:gd name="T24" fmla="*/ 80 w 80"/>
                <a:gd name="T25" fmla="*/ 40 h 80"/>
                <a:gd name="T26" fmla="*/ 79 w 80"/>
                <a:gd name="T27" fmla="*/ 31 h 80"/>
                <a:gd name="T28" fmla="*/ 74 w 80"/>
                <a:gd name="T29"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0">
                  <a:moveTo>
                    <a:pt x="74" y="28"/>
                  </a:moveTo>
                  <a:cubicBezTo>
                    <a:pt x="72" y="29"/>
                    <a:pt x="71" y="31"/>
                    <a:pt x="71" y="33"/>
                  </a:cubicBezTo>
                  <a:cubicBezTo>
                    <a:pt x="72" y="35"/>
                    <a:pt x="72" y="38"/>
                    <a:pt x="72" y="40"/>
                  </a:cubicBezTo>
                  <a:cubicBezTo>
                    <a:pt x="72" y="58"/>
                    <a:pt x="58" y="72"/>
                    <a:pt x="40" y="72"/>
                  </a:cubicBezTo>
                  <a:cubicBezTo>
                    <a:pt x="22" y="72"/>
                    <a:pt x="8" y="58"/>
                    <a:pt x="8" y="40"/>
                  </a:cubicBezTo>
                  <a:cubicBezTo>
                    <a:pt x="8" y="22"/>
                    <a:pt x="22" y="8"/>
                    <a:pt x="40" y="8"/>
                  </a:cubicBezTo>
                  <a:cubicBezTo>
                    <a:pt x="45" y="8"/>
                    <a:pt x="50" y="9"/>
                    <a:pt x="54" y="11"/>
                  </a:cubicBezTo>
                  <a:cubicBezTo>
                    <a:pt x="56" y="12"/>
                    <a:pt x="59" y="12"/>
                    <a:pt x="60" y="10"/>
                  </a:cubicBezTo>
                  <a:cubicBezTo>
                    <a:pt x="61" y="8"/>
                    <a:pt x="60" y="5"/>
                    <a:pt x="58" y="4"/>
                  </a:cubicBezTo>
                  <a:cubicBezTo>
                    <a:pt x="52" y="1"/>
                    <a:pt x="46" y="0"/>
                    <a:pt x="40" y="0"/>
                  </a:cubicBezTo>
                  <a:cubicBezTo>
                    <a:pt x="18" y="0"/>
                    <a:pt x="0" y="18"/>
                    <a:pt x="0" y="40"/>
                  </a:cubicBezTo>
                  <a:cubicBezTo>
                    <a:pt x="0" y="62"/>
                    <a:pt x="18" y="80"/>
                    <a:pt x="40" y="80"/>
                  </a:cubicBezTo>
                  <a:cubicBezTo>
                    <a:pt x="62" y="80"/>
                    <a:pt x="80" y="62"/>
                    <a:pt x="80" y="40"/>
                  </a:cubicBezTo>
                  <a:cubicBezTo>
                    <a:pt x="80" y="37"/>
                    <a:pt x="80" y="34"/>
                    <a:pt x="79" y="31"/>
                  </a:cubicBezTo>
                  <a:cubicBezTo>
                    <a:pt x="79" y="29"/>
                    <a:pt x="76" y="28"/>
                    <a:pt x="7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grpSp>
        <p:nvGrpSpPr>
          <p:cNvPr id="65" name="Group 64">
            <a:extLst>
              <a:ext uri="{FF2B5EF4-FFF2-40B4-BE49-F238E27FC236}">
                <a16:creationId xmlns:a16="http://schemas.microsoft.com/office/drawing/2014/main" id="{53A4C198-7E50-4DBB-9BA0-B7A4460A9904}"/>
              </a:ext>
            </a:extLst>
          </p:cNvPr>
          <p:cNvGrpSpPr/>
          <p:nvPr/>
        </p:nvGrpSpPr>
        <p:grpSpPr>
          <a:xfrm>
            <a:off x="6263743" y="5408660"/>
            <a:ext cx="453927" cy="457891"/>
            <a:chOff x="7015163" y="2879725"/>
            <a:chExt cx="363538" cy="366713"/>
          </a:xfrm>
          <a:solidFill>
            <a:srgbClr val="C98C21"/>
          </a:solidFill>
        </p:grpSpPr>
        <p:sp>
          <p:nvSpPr>
            <p:cNvPr id="66" name="Freeform 8">
              <a:extLst>
                <a:ext uri="{FF2B5EF4-FFF2-40B4-BE49-F238E27FC236}">
                  <a16:creationId xmlns:a16="http://schemas.microsoft.com/office/drawing/2014/main" id="{2C55AAA9-5EF0-431E-871E-0608A22E9020}"/>
                </a:ext>
              </a:extLst>
            </p:cNvPr>
            <p:cNvSpPr>
              <a:spLocks/>
            </p:cNvSpPr>
            <p:nvPr/>
          </p:nvSpPr>
          <p:spPr bwMode="auto">
            <a:xfrm>
              <a:off x="7067551" y="2879725"/>
              <a:ext cx="311150" cy="292100"/>
            </a:xfrm>
            <a:custGeom>
              <a:avLst/>
              <a:gdLst>
                <a:gd name="T0" fmla="*/ 80 w 83"/>
                <a:gd name="T1" fmla="*/ 2 h 77"/>
                <a:gd name="T2" fmla="*/ 75 w 83"/>
                <a:gd name="T3" fmla="*/ 3 h 77"/>
                <a:gd name="T4" fmla="*/ 24 w 83"/>
                <a:gd name="T5" fmla="*/ 67 h 77"/>
                <a:gd name="T6" fmla="*/ 7 w 83"/>
                <a:gd name="T7" fmla="*/ 50 h 77"/>
                <a:gd name="T8" fmla="*/ 1 w 83"/>
                <a:gd name="T9" fmla="*/ 50 h 77"/>
                <a:gd name="T10" fmla="*/ 1 w 83"/>
                <a:gd name="T11" fmla="*/ 56 h 77"/>
                <a:gd name="T12" fmla="*/ 21 w 83"/>
                <a:gd name="T13" fmla="*/ 76 h 77"/>
                <a:gd name="T14" fmla="*/ 24 w 83"/>
                <a:gd name="T15" fmla="*/ 77 h 77"/>
                <a:gd name="T16" fmla="*/ 24 w 83"/>
                <a:gd name="T17" fmla="*/ 77 h 77"/>
                <a:gd name="T18" fmla="*/ 27 w 83"/>
                <a:gd name="T19" fmla="*/ 75 h 77"/>
                <a:gd name="T20" fmla="*/ 81 w 83"/>
                <a:gd name="T21" fmla="*/ 7 h 77"/>
                <a:gd name="T22" fmla="*/ 80 w 83"/>
                <a:gd name="T23"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7">
                  <a:moveTo>
                    <a:pt x="80" y="2"/>
                  </a:moveTo>
                  <a:cubicBezTo>
                    <a:pt x="79" y="0"/>
                    <a:pt x="76" y="1"/>
                    <a:pt x="75" y="3"/>
                  </a:cubicBezTo>
                  <a:cubicBezTo>
                    <a:pt x="24" y="67"/>
                    <a:pt x="24" y="67"/>
                    <a:pt x="24" y="67"/>
                  </a:cubicBezTo>
                  <a:cubicBezTo>
                    <a:pt x="7" y="50"/>
                    <a:pt x="7" y="50"/>
                    <a:pt x="7" y="50"/>
                  </a:cubicBezTo>
                  <a:cubicBezTo>
                    <a:pt x="5" y="49"/>
                    <a:pt x="3" y="49"/>
                    <a:pt x="1" y="50"/>
                  </a:cubicBezTo>
                  <a:cubicBezTo>
                    <a:pt x="0" y="52"/>
                    <a:pt x="0" y="54"/>
                    <a:pt x="1" y="56"/>
                  </a:cubicBezTo>
                  <a:cubicBezTo>
                    <a:pt x="21" y="76"/>
                    <a:pt x="21" y="76"/>
                    <a:pt x="21" y="76"/>
                  </a:cubicBezTo>
                  <a:cubicBezTo>
                    <a:pt x="22" y="77"/>
                    <a:pt x="23" y="77"/>
                    <a:pt x="24" y="77"/>
                  </a:cubicBezTo>
                  <a:cubicBezTo>
                    <a:pt x="24" y="77"/>
                    <a:pt x="24" y="77"/>
                    <a:pt x="24" y="77"/>
                  </a:cubicBezTo>
                  <a:cubicBezTo>
                    <a:pt x="25" y="77"/>
                    <a:pt x="26" y="76"/>
                    <a:pt x="27" y="75"/>
                  </a:cubicBezTo>
                  <a:cubicBezTo>
                    <a:pt x="81" y="7"/>
                    <a:pt x="81" y="7"/>
                    <a:pt x="81" y="7"/>
                  </a:cubicBezTo>
                  <a:cubicBezTo>
                    <a:pt x="83" y="6"/>
                    <a:pt x="82" y="3"/>
                    <a:pt x="8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67" name="Freeform 9">
              <a:extLst>
                <a:ext uri="{FF2B5EF4-FFF2-40B4-BE49-F238E27FC236}">
                  <a16:creationId xmlns:a16="http://schemas.microsoft.com/office/drawing/2014/main" id="{57ABE374-1EA9-4B41-BD8F-C21CAFF9AB10}"/>
                </a:ext>
              </a:extLst>
            </p:cNvPr>
            <p:cNvSpPr>
              <a:spLocks/>
            </p:cNvSpPr>
            <p:nvPr/>
          </p:nvSpPr>
          <p:spPr bwMode="auto">
            <a:xfrm>
              <a:off x="7015163" y="2943225"/>
              <a:ext cx="300038" cy="303213"/>
            </a:xfrm>
            <a:custGeom>
              <a:avLst/>
              <a:gdLst>
                <a:gd name="T0" fmla="*/ 74 w 80"/>
                <a:gd name="T1" fmla="*/ 28 h 80"/>
                <a:gd name="T2" fmla="*/ 71 w 80"/>
                <a:gd name="T3" fmla="*/ 33 h 80"/>
                <a:gd name="T4" fmla="*/ 72 w 80"/>
                <a:gd name="T5" fmla="*/ 40 h 80"/>
                <a:gd name="T6" fmla="*/ 40 w 80"/>
                <a:gd name="T7" fmla="*/ 72 h 80"/>
                <a:gd name="T8" fmla="*/ 8 w 80"/>
                <a:gd name="T9" fmla="*/ 40 h 80"/>
                <a:gd name="T10" fmla="*/ 40 w 80"/>
                <a:gd name="T11" fmla="*/ 8 h 80"/>
                <a:gd name="T12" fmla="*/ 54 w 80"/>
                <a:gd name="T13" fmla="*/ 11 h 80"/>
                <a:gd name="T14" fmla="*/ 60 w 80"/>
                <a:gd name="T15" fmla="*/ 10 h 80"/>
                <a:gd name="T16" fmla="*/ 58 w 80"/>
                <a:gd name="T17" fmla="*/ 4 h 80"/>
                <a:gd name="T18" fmla="*/ 40 w 80"/>
                <a:gd name="T19" fmla="*/ 0 h 80"/>
                <a:gd name="T20" fmla="*/ 0 w 80"/>
                <a:gd name="T21" fmla="*/ 40 h 80"/>
                <a:gd name="T22" fmla="*/ 40 w 80"/>
                <a:gd name="T23" fmla="*/ 80 h 80"/>
                <a:gd name="T24" fmla="*/ 80 w 80"/>
                <a:gd name="T25" fmla="*/ 40 h 80"/>
                <a:gd name="T26" fmla="*/ 79 w 80"/>
                <a:gd name="T27" fmla="*/ 31 h 80"/>
                <a:gd name="T28" fmla="*/ 74 w 80"/>
                <a:gd name="T29"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0">
                  <a:moveTo>
                    <a:pt x="74" y="28"/>
                  </a:moveTo>
                  <a:cubicBezTo>
                    <a:pt x="72" y="29"/>
                    <a:pt x="71" y="31"/>
                    <a:pt x="71" y="33"/>
                  </a:cubicBezTo>
                  <a:cubicBezTo>
                    <a:pt x="72" y="35"/>
                    <a:pt x="72" y="38"/>
                    <a:pt x="72" y="40"/>
                  </a:cubicBezTo>
                  <a:cubicBezTo>
                    <a:pt x="72" y="58"/>
                    <a:pt x="58" y="72"/>
                    <a:pt x="40" y="72"/>
                  </a:cubicBezTo>
                  <a:cubicBezTo>
                    <a:pt x="22" y="72"/>
                    <a:pt x="8" y="58"/>
                    <a:pt x="8" y="40"/>
                  </a:cubicBezTo>
                  <a:cubicBezTo>
                    <a:pt x="8" y="22"/>
                    <a:pt x="22" y="8"/>
                    <a:pt x="40" y="8"/>
                  </a:cubicBezTo>
                  <a:cubicBezTo>
                    <a:pt x="45" y="8"/>
                    <a:pt x="50" y="9"/>
                    <a:pt x="54" y="11"/>
                  </a:cubicBezTo>
                  <a:cubicBezTo>
                    <a:pt x="56" y="12"/>
                    <a:pt x="59" y="12"/>
                    <a:pt x="60" y="10"/>
                  </a:cubicBezTo>
                  <a:cubicBezTo>
                    <a:pt x="61" y="8"/>
                    <a:pt x="60" y="5"/>
                    <a:pt x="58" y="4"/>
                  </a:cubicBezTo>
                  <a:cubicBezTo>
                    <a:pt x="52" y="1"/>
                    <a:pt x="46" y="0"/>
                    <a:pt x="40" y="0"/>
                  </a:cubicBezTo>
                  <a:cubicBezTo>
                    <a:pt x="18" y="0"/>
                    <a:pt x="0" y="18"/>
                    <a:pt x="0" y="40"/>
                  </a:cubicBezTo>
                  <a:cubicBezTo>
                    <a:pt x="0" y="62"/>
                    <a:pt x="18" y="80"/>
                    <a:pt x="40" y="80"/>
                  </a:cubicBezTo>
                  <a:cubicBezTo>
                    <a:pt x="62" y="80"/>
                    <a:pt x="80" y="62"/>
                    <a:pt x="80" y="40"/>
                  </a:cubicBezTo>
                  <a:cubicBezTo>
                    <a:pt x="80" y="37"/>
                    <a:pt x="80" y="34"/>
                    <a:pt x="79" y="31"/>
                  </a:cubicBezTo>
                  <a:cubicBezTo>
                    <a:pt x="79" y="29"/>
                    <a:pt x="76" y="28"/>
                    <a:pt x="7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grpSp>
        <p:nvGrpSpPr>
          <p:cNvPr id="68" name="Group 67">
            <a:extLst>
              <a:ext uri="{FF2B5EF4-FFF2-40B4-BE49-F238E27FC236}">
                <a16:creationId xmlns:a16="http://schemas.microsoft.com/office/drawing/2014/main" id="{6F56E90A-24F9-41DA-9CBC-EE81659E13E7}"/>
              </a:ext>
            </a:extLst>
          </p:cNvPr>
          <p:cNvGrpSpPr/>
          <p:nvPr/>
        </p:nvGrpSpPr>
        <p:grpSpPr>
          <a:xfrm>
            <a:off x="9015897" y="5408660"/>
            <a:ext cx="453927" cy="457891"/>
            <a:chOff x="7015163" y="2879725"/>
            <a:chExt cx="363538" cy="366713"/>
          </a:xfrm>
          <a:solidFill>
            <a:srgbClr val="C98C21"/>
          </a:solidFill>
        </p:grpSpPr>
        <p:sp>
          <p:nvSpPr>
            <p:cNvPr id="69" name="Freeform 8">
              <a:extLst>
                <a:ext uri="{FF2B5EF4-FFF2-40B4-BE49-F238E27FC236}">
                  <a16:creationId xmlns:a16="http://schemas.microsoft.com/office/drawing/2014/main" id="{154C308A-094D-4446-8440-9675993BFD79}"/>
                </a:ext>
              </a:extLst>
            </p:cNvPr>
            <p:cNvSpPr>
              <a:spLocks/>
            </p:cNvSpPr>
            <p:nvPr/>
          </p:nvSpPr>
          <p:spPr bwMode="auto">
            <a:xfrm>
              <a:off x="7067551" y="2879725"/>
              <a:ext cx="311150" cy="292100"/>
            </a:xfrm>
            <a:custGeom>
              <a:avLst/>
              <a:gdLst>
                <a:gd name="T0" fmla="*/ 80 w 83"/>
                <a:gd name="T1" fmla="*/ 2 h 77"/>
                <a:gd name="T2" fmla="*/ 75 w 83"/>
                <a:gd name="T3" fmla="*/ 3 h 77"/>
                <a:gd name="T4" fmla="*/ 24 w 83"/>
                <a:gd name="T5" fmla="*/ 67 h 77"/>
                <a:gd name="T6" fmla="*/ 7 w 83"/>
                <a:gd name="T7" fmla="*/ 50 h 77"/>
                <a:gd name="T8" fmla="*/ 1 w 83"/>
                <a:gd name="T9" fmla="*/ 50 h 77"/>
                <a:gd name="T10" fmla="*/ 1 w 83"/>
                <a:gd name="T11" fmla="*/ 56 h 77"/>
                <a:gd name="T12" fmla="*/ 21 w 83"/>
                <a:gd name="T13" fmla="*/ 76 h 77"/>
                <a:gd name="T14" fmla="*/ 24 w 83"/>
                <a:gd name="T15" fmla="*/ 77 h 77"/>
                <a:gd name="T16" fmla="*/ 24 w 83"/>
                <a:gd name="T17" fmla="*/ 77 h 77"/>
                <a:gd name="T18" fmla="*/ 27 w 83"/>
                <a:gd name="T19" fmla="*/ 75 h 77"/>
                <a:gd name="T20" fmla="*/ 81 w 83"/>
                <a:gd name="T21" fmla="*/ 7 h 77"/>
                <a:gd name="T22" fmla="*/ 80 w 83"/>
                <a:gd name="T23"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7">
                  <a:moveTo>
                    <a:pt x="80" y="2"/>
                  </a:moveTo>
                  <a:cubicBezTo>
                    <a:pt x="79" y="0"/>
                    <a:pt x="76" y="1"/>
                    <a:pt x="75" y="3"/>
                  </a:cubicBezTo>
                  <a:cubicBezTo>
                    <a:pt x="24" y="67"/>
                    <a:pt x="24" y="67"/>
                    <a:pt x="24" y="67"/>
                  </a:cubicBezTo>
                  <a:cubicBezTo>
                    <a:pt x="7" y="50"/>
                    <a:pt x="7" y="50"/>
                    <a:pt x="7" y="50"/>
                  </a:cubicBezTo>
                  <a:cubicBezTo>
                    <a:pt x="5" y="49"/>
                    <a:pt x="3" y="49"/>
                    <a:pt x="1" y="50"/>
                  </a:cubicBezTo>
                  <a:cubicBezTo>
                    <a:pt x="0" y="52"/>
                    <a:pt x="0" y="54"/>
                    <a:pt x="1" y="56"/>
                  </a:cubicBezTo>
                  <a:cubicBezTo>
                    <a:pt x="21" y="76"/>
                    <a:pt x="21" y="76"/>
                    <a:pt x="21" y="76"/>
                  </a:cubicBezTo>
                  <a:cubicBezTo>
                    <a:pt x="22" y="77"/>
                    <a:pt x="23" y="77"/>
                    <a:pt x="24" y="77"/>
                  </a:cubicBezTo>
                  <a:cubicBezTo>
                    <a:pt x="24" y="77"/>
                    <a:pt x="24" y="77"/>
                    <a:pt x="24" y="77"/>
                  </a:cubicBezTo>
                  <a:cubicBezTo>
                    <a:pt x="25" y="77"/>
                    <a:pt x="26" y="76"/>
                    <a:pt x="27" y="75"/>
                  </a:cubicBezTo>
                  <a:cubicBezTo>
                    <a:pt x="81" y="7"/>
                    <a:pt x="81" y="7"/>
                    <a:pt x="81" y="7"/>
                  </a:cubicBezTo>
                  <a:cubicBezTo>
                    <a:pt x="83" y="6"/>
                    <a:pt x="82" y="3"/>
                    <a:pt x="8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70" name="Freeform 9">
              <a:extLst>
                <a:ext uri="{FF2B5EF4-FFF2-40B4-BE49-F238E27FC236}">
                  <a16:creationId xmlns:a16="http://schemas.microsoft.com/office/drawing/2014/main" id="{B852E5D4-2462-4B4D-A82A-8E4F1631C4CE}"/>
                </a:ext>
              </a:extLst>
            </p:cNvPr>
            <p:cNvSpPr>
              <a:spLocks/>
            </p:cNvSpPr>
            <p:nvPr/>
          </p:nvSpPr>
          <p:spPr bwMode="auto">
            <a:xfrm>
              <a:off x="7015163" y="2943225"/>
              <a:ext cx="300038" cy="303213"/>
            </a:xfrm>
            <a:custGeom>
              <a:avLst/>
              <a:gdLst>
                <a:gd name="T0" fmla="*/ 74 w 80"/>
                <a:gd name="T1" fmla="*/ 28 h 80"/>
                <a:gd name="T2" fmla="*/ 71 w 80"/>
                <a:gd name="T3" fmla="*/ 33 h 80"/>
                <a:gd name="T4" fmla="*/ 72 w 80"/>
                <a:gd name="T5" fmla="*/ 40 h 80"/>
                <a:gd name="T6" fmla="*/ 40 w 80"/>
                <a:gd name="T7" fmla="*/ 72 h 80"/>
                <a:gd name="T8" fmla="*/ 8 w 80"/>
                <a:gd name="T9" fmla="*/ 40 h 80"/>
                <a:gd name="T10" fmla="*/ 40 w 80"/>
                <a:gd name="T11" fmla="*/ 8 h 80"/>
                <a:gd name="T12" fmla="*/ 54 w 80"/>
                <a:gd name="T13" fmla="*/ 11 h 80"/>
                <a:gd name="T14" fmla="*/ 60 w 80"/>
                <a:gd name="T15" fmla="*/ 10 h 80"/>
                <a:gd name="T16" fmla="*/ 58 w 80"/>
                <a:gd name="T17" fmla="*/ 4 h 80"/>
                <a:gd name="T18" fmla="*/ 40 w 80"/>
                <a:gd name="T19" fmla="*/ 0 h 80"/>
                <a:gd name="T20" fmla="*/ 0 w 80"/>
                <a:gd name="T21" fmla="*/ 40 h 80"/>
                <a:gd name="T22" fmla="*/ 40 w 80"/>
                <a:gd name="T23" fmla="*/ 80 h 80"/>
                <a:gd name="T24" fmla="*/ 80 w 80"/>
                <a:gd name="T25" fmla="*/ 40 h 80"/>
                <a:gd name="T26" fmla="*/ 79 w 80"/>
                <a:gd name="T27" fmla="*/ 31 h 80"/>
                <a:gd name="T28" fmla="*/ 74 w 80"/>
                <a:gd name="T29"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0">
                  <a:moveTo>
                    <a:pt x="74" y="28"/>
                  </a:moveTo>
                  <a:cubicBezTo>
                    <a:pt x="72" y="29"/>
                    <a:pt x="71" y="31"/>
                    <a:pt x="71" y="33"/>
                  </a:cubicBezTo>
                  <a:cubicBezTo>
                    <a:pt x="72" y="35"/>
                    <a:pt x="72" y="38"/>
                    <a:pt x="72" y="40"/>
                  </a:cubicBezTo>
                  <a:cubicBezTo>
                    <a:pt x="72" y="58"/>
                    <a:pt x="58" y="72"/>
                    <a:pt x="40" y="72"/>
                  </a:cubicBezTo>
                  <a:cubicBezTo>
                    <a:pt x="22" y="72"/>
                    <a:pt x="8" y="58"/>
                    <a:pt x="8" y="40"/>
                  </a:cubicBezTo>
                  <a:cubicBezTo>
                    <a:pt x="8" y="22"/>
                    <a:pt x="22" y="8"/>
                    <a:pt x="40" y="8"/>
                  </a:cubicBezTo>
                  <a:cubicBezTo>
                    <a:pt x="45" y="8"/>
                    <a:pt x="50" y="9"/>
                    <a:pt x="54" y="11"/>
                  </a:cubicBezTo>
                  <a:cubicBezTo>
                    <a:pt x="56" y="12"/>
                    <a:pt x="59" y="12"/>
                    <a:pt x="60" y="10"/>
                  </a:cubicBezTo>
                  <a:cubicBezTo>
                    <a:pt x="61" y="8"/>
                    <a:pt x="60" y="5"/>
                    <a:pt x="58" y="4"/>
                  </a:cubicBezTo>
                  <a:cubicBezTo>
                    <a:pt x="52" y="1"/>
                    <a:pt x="46" y="0"/>
                    <a:pt x="40" y="0"/>
                  </a:cubicBezTo>
                  <a:cubicBezTo>
                    <a:pt x="18" y="0"/>
                    <a:pt x="0" y="18"/>
                    <a:pt x="0" y="40"/>
                  </a:cubicBezTo>
                  <a:cubicBezTo>
                    <a:pt x="0" y="62"/>
                    <a:pt x="18" y="80"/>
                    <a:pt x="40" y="80"/>
                  </a:cubicBezTo>
                  <a:cubicBezTo>
                    <a:pt x="62" y="80"/>
                    <a:pt x="80" y="62"/>
                    <a:pt x="80" y="40"/>
                  </a:cubicBezTo>
                  <a:cubicBezTo>
                    <a:pt x="80" y="37"/>
                    <a:pt x="80" y="34"/>
                    <a:pt x="79" y="31"/>
                  </a:cubicBezTo>
                  <a:cubicBezTo>
                    <a:pt x="79" y="29"/>
                    <a:pt x="76" y="28"/>
                    <a:pt x="7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cxnSp>
        <p:nvCxnSpPr>
          <p:cNvPr id="72" name="Straight Connector 71">
            <a:extLst>
              <a:ext uri="{FF2B5EF4-FFF2-40B4-BE49-F238E27FC236}">
                <a16:creationId xmlns:a16="http://schemas.microsoft.com/office/drawing/2014/main" id="{9843BCB4-1D2B-415B-BCC6-F4DC1BD08FC4}"/>
              </a:ext>
            </a:extLst>
          </p:cNvPr>
          <p:cNvCxnSpPr>
            <a:cxnSpLocks/>
          </p:cNvCxnSpPr>
          <p:nvPr/>
        </p:nvCxnSpPr>
        <p:spPr>
          <a:xfrm>
            <a:off x="3998685" y="5646057"/>
            <a:ext cx="20537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4D47A5-10AE-467C-B2A4-8728F251B620}"/>
              </a:ext>
            </a:extLst>
          </p:cNvPr>
          <p:cNvCxnSpPr>
            <a:cxnSpLocks/>
          </p:cNvCxnSpPr>
          <p:nvPr/>
        </p:nvCxnSpPr>
        <p:spPr>
          <a:xfrm>
            <a:off x="6814457" y="5646057"/>
            <a:ext cx="20537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55D5470-DBBF-4F7A-B8CF-36F165CEEE2B}"/>
              </a:ext>
            </a:extLst>
          </p:cNvPr>
          <p:cNvCxnSpPr>
            <a:cxnSpLocks/>
          </p:cNvCxnSpPr>
          <p:nvPr/>
        </p:nvCxnSpPr>
        <p:spPr>
          <a:xfrm>
            <a:off x="9528629" y="5646057"/>
            <a:ext cx="20537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947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0421" y="964214"/>
            <a:ext cx="4301359" cy="1325563"/>
          </a:xfrm>
        </p:spPr>
        <p:txBody>
          <a:bodyPr>
            <a:normAutofit fontScale="90000"/>
          </a:bodyPr>
          <a:lstStyle/>
          <a:p>
            <a:r>
              <a:rPr lang="es-MX" dirty="0"/>
              <a:t>El plan de ejecución</a:t>
            </a:r>
          </a:p>
        </p:txBody>
      </p:sp>
      <p:sp>
        <p:nvSpPr>
          <p:cNvPr id="7" name="Rectangle 2">
            <a:extLst>
              <a:ext uri="{FF2B5EF4-FFF2-40B4-BE49-F238E27FC236}">
                <a16:creationId xmlns:a16="http://schemas.microsoft.com/office/drawing/2014/main" id="{E010FD82-C132-472F-97AD-3595E4101A26}"/>
              </a:ext>
            </a:extLst>
          </p:cNvPr>
          <p:cNvSpPr>
            <a:spLocks noGrp="1" noChangeArrowheads="1"/>
          </p:cNvSpPr>
          <p:nvPr>
            <p:ph idx="1"/>
          </p:nvPr>
        </p:nvSpPr>
        <p:spPr bwMode="auto">
          <a:xfrm>
            <a:off x="6590221" y="499285"/>
            <a:ext cx="5328510"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JetBrains Mono"/>
              </a:rPr>
              <a:t>explain </a:t>
            </a:r>
            <a:r>
              <a:rPr kumimoji="0" lang="en-US" altLang="en-US" sz="1600" b="0" i="0" u="none" strike="noStrike" cap="none" normalizeH="0" baseline="0" dirty="0">
                <a:ln>
                  <a:noFill/>
                </a:ln>
                <a:solidFill>
                  <a:srgbClr val="000000"/>
                </a:solidFill>
                <a:effectLst/>
                <a:latin typeface="JetBrains Mono"/>
              </a:rPr>
              <a:t>(</a:t>
            </a:r>
            <a:r>
              <a:rPr kumimoji="0" lang="en-US" altLang="en-US" sz="1600" b="1" i="0" u="none" strike="noStrike" cap="none" normalizeH="0" baseline="0" dirty="0">
                <a:ln>
                  <a:noFill/>
                </a:ln>
                <a:solidFill>
                  <a:srgbClr val="000080"/>
                </a:solidFill>
                <a:effectLst/>
                <a:latin typeface="JetBrains Mono"/>
              </a:rPr>
              <a:t>ANALYZE</a:t>
            </a:r>
            <a:r>
              <a:rPr kumimoji="0" lang="en-US" altLang="en-US" sz="1600" b="0" i="0" u="none" strike="noStrike" cap="none" normalizeH="0" baseline="0" dirty="0">
                <a:ln>
                  <a:noFill/>
                </a:ln>
                <a:solidFill>
                  <a:srgbClr val="000000"/>
                </a:solidFill>
                <a:effectLst/>
                <a:latin typeface="JetBrains Mono"/>
              </a:rPr>
              <a:t>, COSTS, </a:t>
            </a:r>
            <a:r>
              <a:rPr kumimoji="0" lang="en-US" altLang="en-US" sz="1600" b="1" i="0" u="none" strike="noStrike" cap="none" normalizeH="0" baseline="0" dirty="0">
                <a:ln>
                  <a:noFill/>
                </a:ln>
                <a:solidFill>
                  <a:srgbClr val="000080"/>
                </a:solidFill>
                <a:effectLst/>
                <a:latin typeface="JetBrains Mono"/>
              </a:rPr>
              <a:t>VERBOSE</a:t>
            </a:r>
            <a:r>
              <a:rPr kumimoji="0" lang="en-US" altLang="en-US" sz="1600" b="0" i="0" u="none" strike="noStrike" cap="none" normalizeH="0" baseline="0" dirty="0">
                <a:ln>
                  <a:noFill/>
                </a:ln>
                <a:solidFill>
                  <a:srgbClr val="000000"/>
                </a:solidFill>
                <a:effectLst/>
                <a:latin typeface="JetBrains Mono"/>
              </a:rPr>
              <a:t>, BUFFERS,</a:t>
            </a:r>
            <a:r>
              <a:rPr kumimoji="0" lang="en-US" altLang="en-US" sz="1600" b="1" i="0" u="none" strike="noStrike" cap="none" normalizeH="0" baseline="0" dirty="0">
                <a:ln>
                  <a:noFill/>
                </a:ln>
                <a:solidFill>
                  <a:srgbClr val="000080"/>
                </a:solidFill>
                <a:effectLst/>
                <a:latin typeface="JetBrains Mono"/>
              </a:rPr>
              <a:t>FORMAT TEXT</a:t>
            </a:r>
            <a:r>
              <a:rPr kumimoji="0" lang="en-US" altLang="en-US" sz="1600" b="0" i="0" u="none" strike="noStrike" cap="none" normalizeH="0" baseline="0" dirty="0">
                <a:ln>
                  <a:noFill/>
                </a:ln>
                <a:solidFill>
                  <a:srgbClr val="00000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JetBrains Mono"/>
              </a:rPr>
              <a:t>select </a:t>
            </a:r>
            <a:r>
              <a:rPr kumimoji="0" lang="en-US" altLang="en-US" sz="1600" b="1" i="0" u="none" strike="noStrike" cap="none" normalizeH="0" baseline="0" dirty="0" err="1">
                <a:ln>
                  <a:noFill/>
                </a:ln>
                <a:solidFill>
                  <a:srgbClr val="000080"/>
                </a:solidFill>
                <a:effectLst/>
                <a:latin typeface="JetBrains Mono"/>
              </a:rPr>
              <a:t>c</a:t>
            </a:r>
            <a:r>
              <a:rPr kumimoji="0" lang="en-US" altLang="en-US" sz="1600" b="0" i="0" u="none" strike="noStrike" cap="none" normalizeH="0" baseline="0" dirty="0" err="1">
                <a:ln>
                  <a:noFill/>
                </a:ln>
                <a:solidFill>
                  <a:srgbClr val="000000"/>
                </a:solidFill>
                <a:effectLst/>
                <a:latin typeface="JetBrains Mono"/>
              </a:rPr>
              <a:t>."City</a:t>
            </a:r>
            <a:r>
              <a:rPr kumimoji="0" lang="en-US" altLang="en-US" sz="1600" b="0" i="0" u="none" strike="noStrike" cap="none" normalizeH="0" baseline="0" dirty="0">
                <a:ln>
                  <a:noFill/>
                </a:ln>
                <a:solidFill>
                  <a:srgbClr val="000000"/>
                </a:solidFill>
                <a:effectLst/>
                <a:latin typeface="JetBrains Mono"/>
              </a:rPr>
              <a:t>", sum(</a:t>
            </a:r>
            <a:r>
              <a:rPr kumimoji="0" lang="en-US" altLang="en-US" sz="1600" b="1" i="0" u="none" strike="noStrike" cap="none" normalizeH="0" baseline="0" dirty="0" err="1">
                <a:ln>
                  <a:noFill/>
                </a:ln>
                <a:solidFill>
                  <a:srgbClr val="000080"/>
                </a:solidFill>
                <a:effectLst/>
                <a:latin typeface="JetBrains Mono"/>
              </a:rPr>
              <a:t>s</a:t>
            </a:r>
            <a:r>
              <a:rPr kumimoji="0" lang="en-US" altLang="en-US" sz="1600" b="0" i="0" u="none" strike="noStrike" cap="none" normalizeH="0" baseline="0" dirty="0" err="1">
                <a:ln>
                  <a:noFill/>
                </a:ln>
                <a:solidFill>
                  <a:srgbClr val="000000"/>
                </a:solidFill>
                <a:effectLst/>
                <a:latin typeface="JetBrains Mono"/>
              </a:rPr>
              <a:t>.profit</a:t>
            </a:r>
            <a:r>
              <a:rPr kumimoji="0" lang="en-US" altLang="en-US" sz="1600" b="0" i="0" u="none" strike="noStrike" cap="none" normalizeH="0" baseline="0" dirty="0">
                <a:ln>
                  <a:noFill/>
                </a:ln>
                <a:solidFill>
                  <a:srgbClr val="000000"/>
                </a:solidFill>
                <a:effectLst/>
                <a:latin typeface="JetBrains Mono"/>
              </a:rPr>
              <a:t>)</a:t>
            </a:r>
            <a:br>
              <a:rPr kumimoji="0" lang="en-US" altLang="en-US" sz="1600" b="0" i="0" u="none" strike="noStrike" cap="none" normalizeH="0" baseline="0" dirty="0">
                <a:ln>
                  <a:noFill/>
                </a:ln>
                <a:solidFill>
                  <a:srgbClr val="000000"/>
                </a:solidFill>
                <a:effectLst/>
                <a:latin typeface="JetBrains Mono"/>
              </a:rPr>
            </a:br>
            <a:r>
              <a:rPr kumimoji="0" lang="en-US" altLang="en-US" sz="1600" b="1" i="0" u="none" strike="noStrike" cap="none" normalizeH="0" baseline="0" dirty="0">
                <a:ln>
                  <a:noFill/>
                </a:ln>
                <a:solidFill>
                  <a:srgbClr val="000080"/>
                </a:solidFill>
                <a:effectLst/>
                <a:latin typeface="JetBrains Mono"/>
              </a:rPr>
              <a:t>from </a:t>
            </a:r>
            <a:r>
              <a:rPr kumimoji="0" lang="en-US" altLang="en-US" sz="1600" b="0" i="0" u="none" strike="noStrike" cap="none" normalizeH="0" baseline="0" dirty="0" err="1">
                <a:ln>
                  <a:noFill/>
                </a:ln>
                <a:solidFill>
                  <a:srgbClr val="000000"/>
                </a:solidFill>
                <a:effectLst/>
                <a:latin typeface="JetBrains Mono"/>
              </a:rPr>
              <a:t>fact.sale</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s</a:t>
            </a:r>
            <a:br>
              <a:rPr kumimoji="0" lang="en-US" altLang="en-US" sz="1600" b="1" i="0" u="none" strike="noStrike" cap="none" normalizeH="0" baseline="0" dirty="0">
                <a:ln>
                  <a:noFill/>
                </a:ln>
                <a:solidFill>
                  <a:srgbClr val="000080"/>
                </a:solidFill>
                <a:effectLst/>
                <a:latin typeface="JetBrains Mono"/>
              </a:rPr>
            </a:br>
            <a:r>
              <a:rPr kumimoji="0" lang="en-US" altLang="en-US" sz="1600" b="1" i="0" u="none" strike="noStrike" cap="none" normalizeH="0" baseline="0" dirty="0">
                <a:ln>
                  <a:noFill/>
                </a:ln>
                <a:solidFill>
                  <a:srgbClr val="000080"/>
                </a:solidFill>
                <a:effectLst/>
                <a:latin typeface="JetBrains Mono"/>
              </a:rPr>
              <a:t>full outer join</a:t>
            </a:r>
            <a:br>
              <a:rPr kumimoji="0" lang="en-US" altLang="en-US" sz="1600" b="1" i="0" u="none" strike="noStrike" cap="none" normalizeH="0" baseline="0" dirty="0">
                <a:ln>
                  <a:noFill/>
                </a:ln>
                <a:solidFill>
                  <a:srgbClr val="000080"/>
                </a:solidFill>
                <a:effectLst/>
                <a:latin typeface="JetBrains Mono"/>
              </a:rPr>
            </a:br>
            <a:r>
              <a:rPr kumimoji="0" lang="en-US" altLang="en-US" sz="1600" b="1" i="0" u="none" strike="noStrike" cap="none" normalizeH="0" baseline="0" dirty="0">
                <a:ln>
                  <a:noFill/>
                </a:ln>
                <a:solidFill>
                  <a:srgbClr val="000080"/>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dimension.city</a:t>
            </a:r>
            <a:r>
              <a:rPr kumimoji="0" lang="en-US" altLang="en-US" sz="1600" b="0" i="0" u="none" strike="noStrike" cap="none" normalizeH="0" baseline="0" dirty="0">
                <a:ln>
                  <a:noFill/>
                </a:ln>
                <a:solidFill>
                  <a:srgbClr val="000000"/>
                </a:solidFill>
                <a:effectLst/>
                <a:latin typeface="JetBrains Mono"/>
              </a:rPr>
              <a:t> </a:t>
            </a:r>
            <a:r>
              <a:rPr kumimoji="0" lang="en-US" altLang="en-US" sz="1600" b="1" i="0" u="none" strike="noStrike" cap="none" normalizeH="0" baseline="0" dirty="0">
                <a:ln>
                  <a:noFill/>
                </a:ln>
                <a:solidFill>
                  <a:srgbClr val="000080"/>
                </a:solidFill>
                <a:effectLst/>
                <a:latin typeface="JetBrains Mono"/>
              </a:rPr>
              <a:t>c</a:t>
            </a:r>
            <a:br>
              <a:rPr kumimoji="0" lang="en-US" altLang="en-US" sz="1600" b="1" i="0" u="none" strike="noStrike" cap="none" normalizeH="0" baseline="0" dirty="0">
                <a:ln>
                  <a:noFill/>
                </a:ln>
                <a:solidFill>
                  <a:srgbClr val="000080"/>
                </a:solidFill>
                <a:effectLst/>
                <a:latin typeface="JetBrains Mono"/>
              </a:rPr>
            </a:br>
            <a:r>
              <a:rPr kumimoji="0" lang="en-US" altLang="en-US" sz="1600" b="1" i="0" u="none" strike="noStrike" cap="none" normalizeH="0" baseline="0" dirty="0">
                <a:ln>
                  <a:noFill/>
                </a:ln>
                <a:solidFill>
                  <a:srgbClr val="000080"/>
                </a:solidFill>
                <a:effectLst/>
                <a:latin typeface="JetBrains Mono"/>
              </a:rPr>
              <a:t>on </a:t>
            </a:r>
            <a:r>
              <a:rPr kumimoji="0" lang="en-US" altLang="en-US" sz="1600" b="1" i="0" u="none" strike="noStrike" cap="none" normalizeH="0" baseline="0" dirty="0" err="1">
                <a:ln>
                  <a:noFill/>
                </a:ln>
                <a:solidFill>
                  <a:srgbClr val="000080"/>
                </a:solidFill>
                <a:effectLst/>
                <a:latin typeface="JetBrains Mono"/>
              </a:rPr>
              <a:t>s</a:t>
            </a:r>
            <a:r>
              <a:rPr kumimoji="0" lang="en-US" altLang="en-US" sz="1600" b="0" i="0" u="none" strike="noStrike" cap="none" normalizeH="0" baseline="0" dirty="0" err="1">
                <a:ln>
                  <a:noFill/>
                </a:ln>
                <a:solidFill>
                  <a:srgbClr val="000000"/>
                </a:solidFill>
                <a:effectLst/>
                <a:latin typeface="JetBrains Mono"/>
              </a:rPr>
              <a:t>.city_key</a:t>
            </a:r>
            <a:r>
              <a:rPr kumimoji="0" lang="en-US" altLang="en-US" sz="1600" b="0" i="0" u="none" strike="noStrike" cap="none" normalizeH="0" baseline="0" dirty="0">
                <a:ln>
                  <a:noFill/>
                </a:ln>
                <a:solidFill>
                  <a:srgbClr val="000000"/>
                </a:solidFill>
                <a:effectLst/>
                <a:latin typeface="JetBrains Mono"/>
              </a:rPr>
              <a:t> = </a:t>
            </a:r>
            <a:r>
              <a:rPr kumimoji="0" lang="en-US" altLang="en-US" sz="1600" b="1" i="0" u="none" strike="noStrike" cap="none" normalizeH="0" baseline="0" dirty="0" err="1">
                <a:ln>
                  <a:noFill/>
                </a:ln>
                <a:solidFill>
                  <a:srgbClr val="000080"/>
                </a:solidFill>
                <a:effectLst/>
                <a:latin typeface="JetBrains Mono"/>
              </a:rPr>
              <a:t>c</a:t>
            </a:r>
            <a:r>
              <a:rPr kumimoji="0" lang="en-US" altLang="en-US" sz="1600" b="0" i="0" u="none" strike="noStrike" cap="none" normalizeH="0" baseline="0" dirty="0" err="1">
                <a:ln>
                  <a:noFill/>
                </a:ln>
                <a:solidFill>
                  <a:srgbClr val="000000"/>
                </a:solidFill>
                <a:effectLst/>
                <a:latin typeface="JetBrains Mono"/>
              </a:rPr>
              <a:t>."City</a:t>
            </a:r>
            <a:r>
              <a:rPr kumimoji="0" lang="en-US" altLang="en-US" sz="1600" b="0" i="0" u="none" strike="noStrike" cap="none" normalizeH="0" baseline="0" dirty="0">
                <a:ln>
                  <a:noFill/>
                </a:ln>
                <a:solidFill>
                  <a:srgbClr val="000000"/>
                </a:solidFill>
                <a:effectLst/>
                <a:latin typeface="JetBrains Mono"/>
              </a:rPr>
              <a:t> Key"</a:t>
            </a:r>
            <a:br>
              <a:rPr kumimoji="0" lang="en-US" altLang="en-US" sz="1600" b="0" i="0" u="none" strike="noStrike" cap="none" normalizeH="0" baseline="0" dirty="0">
                <a:ln>
                  <a:noFill/>
                </a:ln>
                <a:solidFill>
                  <a:srgbClr val="000000"/>
                </a:solidFill>
                <a:effectLst/>
                <a:latin typeface="JetBrains Mono"/>
              </a:rPr>
            </a:br>
            <a:r>
              <a:rPr kumimoji="0" lang="en-US" altLang="en-US" sz="1600" b="1" i="0" u="none" strike="noStrike" cap="none" normalizeH="0" baseline="0" dirty="0">
                <a:ln>
                  <a:noFill/>
                </a:ln>
                <a:solidFill>
                  <a:srgbClr val="000080"/>
                </a:solidFill>
                <a:effectLst/>
                <a:latin typeface="JetBrains Mono"/>
              </a:rPr>
              <a:t>inner join</a:t>
            </a:r>
            <a:br>
              <a:rPr kumimoji="0" lang="en-US" altLang="en-US" sz="1600" b="1" i="0" u="none" strike="noStrike" cap="none" normalizeH="0" baseline="0" dirty="0">
                <a:ln>
                  <a:noFill/>
                </a:ln>
                <a:solidFill>
                  <a:srgbClr val="000080"/>
                </a:solidFill>
                <a:effectLst/>
                <a:latin typeface="JetBrains Mono"/>
              </a:rPr>
            </a:br>
            <a:r>
              <a:rPr kumimoji="0" lang="en-US" altLang="en-US" sz="1600" b="1" i="0" u="none" strike="noStrike" cap="none" normalizeH="0" baseline="0" dirty="0">
                <a:ln>
                  <a:noFill/>
                </a:ln>
                <a:solidFill>
                  <a:srgbClr val="000080"/>
                </a:solidFill>
                <a:effectLst/>
                <a:latin typeface="JetBrains Mono"/>
              </a:rPr>
              <a:t>    </a:t>
            </a:r>
            <a:r>
              <a:rPr kumimoji="0" lang="en-US" altLang="en-US" sz="1600" b="0" i="0" u="none" strike="noStrike" cap="none" normalizeH="0" baseline="0" dirty="0" err="1">
                <a:ln>
                  <a:noFill/>
                </a:ln>
                <a:solidFill>
                  <a:srgbClr val="000000"/>
                </a:solidFill>
                <a:effectLst/>
                <a:latin typeface="JetBrains Mono"/>
              </a:rPr>
              <a:t>dimension.employee</a:t>
            </a:r>
            <a:r>
              <a:rPr kumimoji="0" lang="en-US" altLang="en-US" sz="1600" b="0" i="0" u="none" strike="noStrike" cap="none" normalizeH="0" baseline="0" dirty="0">
                <a:ln>
                  <a:noFill/>
                </a:ln>
                <a:solidFill>
                  <a:srgbClr val="000000"/>
                </a:solidFill>
                <a:effectLst/>
                <a:latin typeface="JetBrains Mono"/>
              </a:rPr>
              <a:t> e</a:t>
            </a:r>
            <a:br>
              <a:rPr kumimoji="0" lang="en-US" altLang="en-US" sz="1600" b="0" i="0" u="none" strike="noStrike" cap="none" normalizeH="0" baseline="0" dirty="0">
                <a:ln>
                  <a:noFill/>
                </a:ln>
                <a:solidFill>
                  <a:srgbClr val="000000"/>
                </a:solidFill>
                <a:effectLst/>
                <a:latin typeface="JetBrains Mono"/>
              </a:rPr>
            </a:br>
            <a:r>
              <a:rPr kumimoji="0" lang="en-US" altLang="en-US" sz="1600" b="1" i="0" u="none" strike="noStrike" cap="none" normalizeH="0" baseline="0" dirty="0">
                <a:ln>
                  <a:noFill/>
                </a:ln>
                <a:solidFill>
                  <a:srgbClr val="000080"/>
                </a:solidFill>
                <a:effectLst/>
                <a:latin typeface="JetBrains Mono"/>
              </a:rPr>
              <a:t>on </a:t>
            </a:r>
            <a:r>
              <a:rPr kumimoji="0" lang="en-US" altLang="en-US" sz="1600" b="1" i="0" u="none" strike="noStrike" cap="none" normalizeH="0" baseline="0" dirty="0" err="1">
                <a:ln>
                  <a:noFill/>
                </a:ln>
                <a:solidFill>
                  <a:srgbClr val="000080"/>
                </a:solidFill>
                <a:effectLst/>
                <a:latin typeface="JetBrains Mono"/>
              </a:rPr>
              <a:t>s</a:t>
            </a:r>
            <a:r>
              <a:rPr kumimoji="0" lang="en-US" altLang="en-US" sz="1600" b="0" i="0" u="none" strike="noStrike" cap="none" normalizeH="0" baseline="0" dirty="0" err="1">
                <a:ln>
                  <a:noFill/>
                </a:ln>
                <a:solidFill>
                  <a:srgbClr val="000000"/>
                </a:solidFill>
                <a:effectLst/>
                <a:latin typeface="JetBrains Mono"/>
              </a:rPr>
              <a:t>.salesperson_key</a:t>
            </a:r>
            <a:r>
              <a:rPr kumimoji="0" lang="en-US" altLang="en-US" sz="1600" b="0" i="0" u="none" strike="noStrike" cap="none" normalizeH="0" baseline="0" dirty="0">
                <a:ln>
                  <a:noFill/>
                </a:ln>
                <a:solidFill>
                  <a:srgbClr val="000000"/>
                </a:solidFill>
                <a:effectLst/>
                <a:latin typeface="JetBrains Mono"/>
              </a:rPr>
              <a:t> = </a:t>
            </a:r>
            <a:r>
              <a:rPr kumimoji="0" lang="en-US" altLang="en-US" sz="1600" b="0" i="0" u="none" strike="noStrike" cap="none" normalizeH="0" baseline="0" dirty="0" err="1">
                <a:ln>
                  <a:noFill/>
                </a:ln>
                <a:solidFill>
                  <a:srgbClr val="000000"/>
                </a:solidFill>
                <a:effectLst/>
                <a:latin typeface="JetBrains Mono"/>
              </a:rPr>
              <a:t>e.employee_key</a:t>
            </a:r>
            <a:br>
              <a:rPr kumimoji="0" lang="en-US" altLang="en-US" sz="1600" b="0" i="0" u="none" strike="noStrike" cap="none" normalizeH="0" baseline="0" dirty="0">
                <a:ln>
                  <a:noFill/>
                </a:ln>
                <a:solidFill>
                  <a:srgbClr val="000000"/>
                </a:solidFill>
                <a:effectLst/>
                <a:latin typeface="JetBrains Mono"/>
              </a:rPr>
            </a:br>
            <a:r>
              <a:rPr kumimoji="0" lang="en-US" altLang="en-US" sz="1600" b="1" i="0" u="none" strike="noStrike" cap="none" normalizeH="0" baseline="0" dirty="0">
                <a:ln>
                  <a:noFill/>
                </a:ln>
                <a:solidFill>
                  <a:srgbClr val="000080"/>
                </a:solidFill>
                <a:effectLst/>
                <a:latin typeface="JetBrains Mono"/>
              </a:rPr>
              <a:t>group by </a:t>
            </a:r>
            <a:r>
              <a:rPr kumimoji="0" lang="en-US" altLang="en-US" sz="1600" b="1" i="0" u="none" strike="noStrike" cap="none" normalizeH="0" baseline="0" dirty="0" err="1">
                <a:ln>
                  <a:noFill/>
                </a:ln>
                <a:solidFill>
                  <a:srgbClr val="000080"/>
                </a:solidFill>
                <a:effectLst/>
                <a:latin typeface="JetBrains Mono"/>
              </a:rPr>
              <a:t>c</a:t>
            </a:r>
            <a:r>
              <a:rPr kumimoji="0" lang="en-US" altLang="en-US" sz="1600" b="0" i="0" u="none" strike="noStrike" cap="none" normalizeH="0" baseline="0" dirty="0" err="1">
                <a:ln>
                  <a:noFill/>
                </a:ln>
                <a:solidFill>
                  <a:srgbClr val="000000"/>
                </a:solidFill>
                <a:effectLst/>
                <a:latin typeface="JetBrains Mono"/>
              </a:rPr>
              <a:t>."City</a:t>
            </a:r>
            <a:r>
              <a:rPr kumimoji="0" lang="en-US" altLang="en-US" sz="1600" b="0" i="0" u="none" strike="noStrike" cap="none" normalizeH="0" baseline="0" dirty="0">
                <a:ln>
                  <a:noFill/>
                </a:ln>
                <a:solidFill>
                  <a:srgbClr val="000000"/>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81C01EB-8E1C-4E36-BB0F-637A3A6885C0}"/>
              </a:ext>
            </a:extLst>
          </p:cNvPr>
          <p:cNvPicPr>
            <a:picLocks noChangeAspect="1"/>
          </p:cNvPicPr>
          <p:nvPr/>
        </p:nvPicPr>
        <p:blipFill>
          <a:blip r:embed="rId2"/>
          <a:stretch>
            <a:fillRect/>
          </a:stretch>
        </p:blipFill>
        <p:spPr>
          <a:xfrm>
            <a:off x="1149736" y="3214399"/>
            <a:ext cx="10204064" cy="2941575"/>
          </a:xfrm>
          <a:prstGeom prst="rect">
            <a:avLst/>
          </a:prstGeom>
        </p:spPr>
      </p:pic>
    </p:spTree>
    <p:extLst>
      <p:ext uri="{BB962C8B-B14F-4D97-AF65-F5344CB8AC3E}">
        <p14:creationId xmlns:p14="http://schemas.microsoft.com/office/powerpoint/2010/main" val="3540686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9750" y="295621"/>
            <a:ext cx="8276198" cy="1325563"/>
          </a:xfrm>
        </p:spPr>
        <p:txBody>
          <a:bodyPr>
            <a:normAutofit fontScale="90000"/>
          </a:bodyPr>
          <a:lstStyle/>
          <a:p>
            <a:r>
              <a:rPr lang="es-MX" dirty="0"/>
              <a:t>El plan de ejecución </a:t>
            </a:r>
            <a:r>
              <a:rPr lang="en-US" dirty="0"/>
              <a:t>– </a:t>
            </a:r>
            <a:r>
              <a:rPr lang="en-US" dirty="0" err="1"/>
              <a:t>operadores</a:t>
            </a:r>
            <a:r>
              <a:rPr lang="en-US" dirty="0"/>
              <a:t> de </a:t>
            </a:r>
            <a:r>
              <a:rPr lang="en-US" dirty="0" err="1"/>
              <a:t>escaneo</a:t>
            </a:r>
            <a:endParaRPr lang="es-MX" dirty="0"/>
          </a:p>
        </p:txBody>
      </p:sp>
      <p:sp>
        <p:nvSpPr>
          <p:cNvPr id="3" name="Content Placeholder 2">
            <a:extLst>
              <a:ext uri="{FF2B5EF4-FFF2-40B4-BE49-F238E27FC236}">
                <a16:creationId xmlns:a16="http://schemas.microsoft.com/office/drawing/2014/main" id="{FFA3E716-BCA5-4D86-8067-46C1793B17BC}"/>
              </a:ext>
            </a:extLst>
          </p:cNvPr>
          <p:cNvSpPr>
            <a:spLocks noGrp="1"/>
          </p:cNvSpPr>
          <p:nvPr>
            <p:ph idx="1"/>
          </p:nvPr>
        </p:nvSpPr>
        <p:spPr/>
        <p:txBody>
          <a:bodyPr>
            <a:normAutofit lnSpcReduction="10000"/>
          </a:bodyPr>
          <a:lstStyle/>
          <a:p>
            <a:r>
              <a:rPr lang="en-US" dirty="0"/>
              <a:t>Seq scan</a:t>
            </a:r>
          </a:p>
          <a:p>
            <a:pPr lvl="1"/>
            <a:r>
              <a:rPr lang="en-US" dirty="0" err="1"/>
              <a:t>Escanea</a:t>
            </a:r>
            <a:r>
              <a:rPr lang="en-US" dirty="0"/>
              <a:t> </a:t>
            </a:r>
            <a:r>
              <a:rPr lang="en-US" dirty="0" err="1"/>
              <a:t>toda</a:t>
            </a:r>
            <a:r>
              <a:rPr lang="en-US" dirty="0"/>
              <a:t> la </a:t>
            </a:r>
            <a:r>
              <a:rPr lang="en-US" dirty="0" err="1"/>
              <a:t>tabla</a:t>
            </a:r>
            <a:endParaRPr lang="en-US" dirty="0"/>
          </a:p>
          <a:p>
            <a:r>
              <a:rPr lang="en-US" dirty="0"/>
              <a:t>Index Scan </a:t>
            </a:r>
          </a:p>
          <a:p>
            <a:pPr lvl="1"/>
            <a:r>
              <a:rPr lang="en-US" dirty="0"/>
              <a:t>Lee </a:t>
            </a:r>
            <a:r>
              <a:rPr lang="en-US" dirty="0" err="1"/>
              <a:t>todo</a:t>
            </a:r>
            <a:r>
              <a:rPr lang="en-US" dirty="0"/>
              <a:t> </a:t>
            </a:r>
            <a:r>
              <a:rPr lang="en-US" dirty="0" err="1"/>
              <a:t>el</a:t>
            </a:r>
            <a:r>
              <a:rPr lang="en-US" dirty="0"/>
              <a:t> </a:t>
            </a:r>
            <a:r>
              <a:rPr lang="en-US" dirty="0" err="1"/>
              <a:t>indice</a:t>
            </a:r>
            <a:r>
              <a:rPr lang="en-US" dirty="0"/>
              <a:t> para </a:t>
            </a:r>
            <a:r>
              <a:rPr lang="en-US" dirty="0" err="1"/>
              <a:t>poder</a:t>
            </a:r>
            <a:r>
              <a:rPr lang="en-US" dirty="0"/>
              <a:t> </a:t>
            </a:r>
            <a:r>
              <a:rPr lang="en-US" dirty="0" err="1"/>
              <a:t>traer</a:t>
            </a:r>
            <a:r>
              <a:rPr lang="en-US" dirty="0"/>
              <a:t> </a:t>
            </a:r>
            <a:r>
              <a:rPr lang="en-US" dirty="0" err="1"/>
              <a:t>los</a:t>
            </a:r>
            <a:r>
              <a:rPr lang="en-US" dirty="0"/>
              <a:t> </a:t>
            </a:r>
            <a:r>
              <a:rPr lang="en-US" dirty="0" err="1"/>
              <a:t>registros</a:t>
            </a:r>
            <a:r>
              <a:rPr lang="en-US" dirty="0"/>
              <a:t> de </a:t>
            </a:r>
            <a:r>
              <a:rPr lang="en-US" dirty="0" err="1"/>
              <a:t>una</a:t>
            </a:r>
            <a:r>
              <a:rPr lang="en-US" dirty="0"/>
              <a:t> table</a:t>
            </a:r>
          </a:p>
          <a:p>
            <a:r>
              <a:rPr lang="en-US" dirty="0"/>
              <a:t>Bitmap heap scan</a:t>
            </a:r>
          </a:p>
          <a:p>
            <a:pPr lvl="1"/>
            <a:r>
              <a:rPr lang="en-US" dirty="0" err="1"/>
              <a:t>Reune</a:t>
            </a:r>
            <a:r>
              <a:rPr lang="en-US" dirty="0"/>
              <a:t> </a:t>
            </a:r>
            <a:r>
              <a:rPr lang="en-US" dirty="0" err="1"/>
              <a:t>apuntadores</a:t>
            </a:r>
            <a:r>
              <a:rPr lang="en-US" dirty="0"/>
              <a:t> </a:t>
            </a:r>
            <a:r>
              <a:rPr lang="en-US" dirty="0" err="1"/>
              <a:t>hacia</a:t>
            </a:r>
            <a:r>
              <a:rPr lang="en-US" dirty="0"/>
              <a:t> </a:t>
            </a:r>
            <a:r>
              <a:rPr lang="en-US" dirty="0" err="1"/>
              <a:t>los</a:t>
            </a:r>
            <a:r>
              <a:rPr lang="en-US" dirty="0"/>
              <a:t> </a:t>
            </a:r>
            <a:r>
              <a:rPr lang="en-US" dirty="0" err="1"/>
              <a:t>registros</a:t>
            </a:r>
            <a:r>
              <a:rPr lang="en-US" dirty="0"/>
              <a:t> </a:t>
            </a:r>
            <a:r>
              <a:rPr lang="en-US" dirty="0" err="1"/>
              <a:t>en</a:t>
            </a:r>
            <a:r>
              <a:rPr lang="en-US" dirty="0"/>
              <a:t> </a:t>
            </a:r>
            <a:r>
              <a:rPr lang="en-US" dirty="0" err="1"/>
              <a:t>una</a:t>
            </a:r>
            <a:r>
              <a:rPr lang="en-US" dirty="0"/>
              <a:t> </a:t>
            </a:r>
            <a:r>
              <a:rPr lang="en-US" dirty="0" err="1"/>
              <a:t>tabla</a:t>
            </a:r>
            <a:r>
              <a:rPr lang="en-US" dirty="0"/>
              <a:t> y </a:t>
            </a:r>
            <a:r>
              <a:rPr lang="en-US" dirty="0" err="1"/>
              <a:t>ordena</a:t>
            </a:r>
            <a:r>
              <a:rPr lang="en-US" dirty="0"/>
              <a:t> </a:t>
            </a:r>
            <a:r>
              <a:rPr lang="en-US" dirty="0" err="1"/>
              <a:t>los</a:t>
            </a:r>
            <a:r>
              <a:rPr lang="en-US" dirty="0"/>
              <a:t> </a:t>
            </a:r>
            <a:r>
              <a:rPr lang="en-US" dirty="0" err="1"/>
              <a:t>apuntadores</a:t>
            </a:r>
            <a:r>
              <a:rPr lang="en-US" dirty="0"/>
              <a:t> </a:t>
            </a:r>
            <a:r>
              <a:rPr lang="en-US" dirty="0" err="1"/>
              <a:t>por</a:t>
            </a:r>
            <a:r>
              <a:rPr lang="en-US" dirty="0"/>
              <a:t> </a:t>
            </a:r>
            <a:r>
              <a:rPr lang="en-US" dirty="0" err="1"/>
              <a:t>ubicación</a:t>
            </a:r>
            <a:r>
              <a:rPr lang="en-US" dirty="0"/>
              <a:t> a </a:t>
            </a:r>
            <a:r>
              <a:rPr lang="en-US" dirty="0" err="1"/>
              <a:t>nivel</a:t>
            </a:r>
            <a:r>
              <a:rPr lang="en-US" dirty="0"/>
              <a:t> disco, </a:t>
            </a:r>
            <a:r>
              <a:rPr lang="en-US" dirty="0" err="1"/>
              <a:t>esto</a:t>
            </a:r>
            <a:r>
              <a:rPr lang="en-US" dirty="0"/>
              <a:t> para </a:t>
            </a:r>
            <a:r>
              <a:rPr lang="en-US" dirty="0" err="1"/>
              <a:t>poder</a:t>
            </a:r>
            <a:r>
              <a:rPr lang="en-US" dirty="0"/>
              <a:t> </a:t>
            </a:r>
            <a:r>
              <a:rPr lang="en-US" dirty="0" err="1"/>
              <a:t>hacer</a:t>
            </a:r>
            <a:r>
              <a:rPr lang="en-US" dirty="0"/>
              <a:t> </a:t>
            </a:r>
            <a:r>
              <a:rPr lang="en-US" dirty="0" err="1"/>
              <a:t>una</a:t>
            </a:r>
            <a:r>
              <a:rPr lang="en-US" dirty="0"/>
              <a:t> </a:t>
            </a:r>
            <a:r>
              <a:rPr lang="en-US" dirty="0" err="1"/>
              <a:t>lectura</a:t>
            </a:r>
            <a:r>
              <a:rPr lang="en-US" dirty="0"/>
              <a:t> mas “</a:t>
            </a:r>
            <a:r>
              <a:rPr lang="en-US" dirty="0" err="1"/>
              <a:t>ordenada</a:t>
            </a:r>
            <a:r>
              <a:rPr lang="en-US" dirty="0"/>
              <a:t>”</a:t>
            </a:r>
          </a:p>
          <a:p>
            <a:r>
              <a:rPr lang="en-US" dirty="0" err="1"/>
              <a:t>Dinamyc</a:t>
            </a:r>
            <a:r>
              <a:rPr lang="en-US" dirty="0"/>
              <a:t> Seq Scan</a:t>
            </a:r>
          </a:p>
          <a:p>
            <a:pPr lvl="1"/>
            <a:r>
              <a:rPr lang="en-US" dirty="0" err="1"/>
              <a:t>Escoge</a:t>
            </a:r>
            <a:r>
              <a:rPr lang="en-US" dirty="0"/>
              <a:t> las </a:t>
            </a:r>
            <a:r>
              <a:rPr lang="en-US" dirty="0" err="1"/>
              <a:t>particiones</a:t>
            </a:r>
            <a:r>
              <a:rPr lang="en-US" dirty="0"/>
              <a:t> a </a:t>
            </a:r>
            <a:r>
              <a:rPr lang="en-US" dirty="0" err="1"/>
              <a:t>escanear</a:t>
            </a:r>
            <a:r>
              <a:rPr lang="en-US" dirty="0"/>
              <a:t> </a:t>
            </a:r>
            <a:r>
              <a:rPr lang="en-US" dirty="0" err="1"/>
              <a:t>usando</a:t>
            </a:r>
            <a:r>
              <a:rPr lang="en-US" dirty="0"/>
              <a:t> </a:t>
            </a:r>
            <a:r>
              <a:rPr lang="en-US" dirty="0" err="1"/>
              <a:t>una</a:t>
            </a:r>
            <a:r>
              <a:rPr lang="en-US" dirty="0"/>
              <a:t> </a:t>
            </a:r>
            <a:r>
              <a:rPr lang="en-US" dirty="0" err="1"/>
              <a:t>función</a:t>
            </a:r>
            <a:r>
              <a:rPr lang="en-US" dirty="0"/>
              <a:t> de </a:t>
            </a:r>
            <a:r>
              <a:rPr lang="en-US" dirty="0" err="1"/>
              <a:t>selección</a:t>
            </a:r>
            <a:r>
              <a:rPr lang="en-US" dirty="0"/>
              <a:t> de </a:t>
            </a:r>
            <a:r>
              <a:rPr lang="en-US" dirty="0" err="1"/>
              <a:t>particiones</a:t>
            </a:r>
            <a:r>
              <a:rPr lang="en-US" dirty="0"/>
              <a:t>, ayuda a leer </a:t>
            </a:r>
            <a:r>
              <a:rPr lang="en-US" dirty="0" err="1"/>
              <a:t>menos</a:t>
            </a:r>
            <a:r>
              <a:rPr lang="en-US" dirty="0"/>
              <a:t> </a:t>
            </a:r>
            <a:r>
              <a:rPr lang="en-US" dirty="0" err="1"/>
              <a:t>registros</a:t>
            </a:r>
            <a:r>
              <a:rPr lang="en-US" dirty="0"/>
              <a:t> </a:t>
            </a:r>
          </a:p>
          <a:p>
            <a:pPr lvl="1"/>
            <a:endParaRPr lang="en-US" dirty="0"/>
          </a:p>
        </p:txBody>
      </p:sp>
    </p:spTree>
    <p:extLst>
      <p:ext uri="{BB962C8B-B14F-4D97-AF65-F5344CB8AC3E}">
        <p14:creationId xmlns:p14="http://schemas.microsoft.com/office/powerpoint/2010/main" val="3478796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9750" y="295621"/>
            <a:ext cx="8276198" cy="1325563"/>
          </a:xfrm>
        </p:spPr>
        <p:txBody>
          <a:bodyPr>
            <a:normAutofit fontScale="90000"/>
          </a:bodyPr>
          <a:lstStyle/>
          <a:p>
            <a:r>
              <a:rPr lang="es-MX" dirty="0"/>
              <a:t>El plan de ejecución </a:t>
            </a:r>
            <a:r>
              <a:rPr lang="en-US" dirty="0"/>
              <a:t>– </a:t>
            </a:r>
            <a:r>
              <a:rPr lang="en-US" dirty="0" err="1"/>
              <a:t>operadores</a:t>
            </a:r>
            <a:r>
              <a:rPr lang="en-US" dirty="0"/>
              <a:t> de join</a:t>
            </a:r>
            <a:endParaRPr lang="es-MX" dirty="0"/>
          </a:p>
        </p:txBody>
      </p:sp>
      <p:sp>
        <p:nvSpPr>
          <p:cNvPr id="3" name="Content Placeholder 2">
            <a:extLst>
              <a:ext uri="{FF2B5EF4-FFF2-40B4-BE49-F238E27FC236}">
                <a16:creationId xmlns:a16="http://schemas.microsoft.com/office/drawing/2014/main" id="{FFA3E716-BCA5-4D86-8067-46C1793B17BC}"/>
              </a:ext>
            </a:extLst>
          </p:cNvPr>
          <p:cNvSpPr>
            <a:spLocks noGrp="1"/>
          </p:cNvSpPr>
          <p:nvPr>
            <p:ph idx="1"/>
          </p:nvPr>
        </p:nvSpPr>
        <p:spPr/>
        <p:txBody>
          <a:bodyPr/>
          <a:lstStyle/>
          <a:p>
            <a:r>
              <a:rPr lang="en-US" dirty="0"/>
              <a:t>Hash join </a:t>
            </a:r>
          </a:p>
          <a:p>
            <a:pPr lvl="1"/>
            <a:r>
              <a:rPr lang="en-US" dirty="0" err="1"/>
              <a:t>Realiza</a:t>
            </a:r>
            <a:r>
              <a:rPr lang="en-US" dirty="0"/>
              <a:t> </a:t>
            </a:r>
            <a:r>
              <a:rPr lang="en-US" dirty="0" err="1"/>
              <a:t>el</a:t>
            </a:r>
            <a:r>
              <a:rPr lang="en-US" dirty="0"/>
              <a:t> join de dos </a:t>
            </a:r>
            <a:r>
              <a:rPr lang="en-US" dirty="0" err="1"/>
              <a:t>tablas</a:t>
            </a:r>
            <a:r>
              <a:rPr lang="en-US" dirty="0"/>
              <a:t>, </a:t>
            </a:r>
            <a:r>
              <a:rPr lang="en-US" dirty="0" err="1"/>
              <a:t>calculando</a:t>
            </a:r>
            <a:r>
              <a:rPr lang="en-US" dirty="0"/>
              <a:t> </a:t>
            </a:r>
            <a:r>
              <a:rPr lang="en-US" dirty="0" err="1"/>
              <a:t>el</a:t>
            </a:r>
            <a:r>
              <a:rPr lang="en-US" dirty="0"/>
              <a:t> valor de la function hash que se </a:t>
            </a:r>
            <a:r>
              <a:rPr lang="en-US" dirty="0" err="1"/>
              <a:t>encuentre</a:t>
            </a:r>
            <a:r>
              <a:rPr lang="en-US" dirty="0"/>
              <a:t> </a:t>
            </a:r>
            <a:r>
              <a:rPr lang="en-US" dirty="0" err="1"/>
              <a:t>en</a:t>
            </a:r>
            <a:r>
              <a:rPr lang="en-US" dirty="0"/>
              <a:t> </a:t>
            </a:r>
            <a:r>
              <a:rPr lang="en-US" dirty="0" err="1"/>
              <a:t>el</a:t>
            </a:r>
            <a:r>
              <a:rPr lang="en-US" dirty="0"/>
              <a:t> </a:t>
            </a:r>
            <a:r>
              <a:rPr lang="en-US" dirty="0" err="1"/>
              <a:t>predicado</a:t>
            </a:r>
            <a:r>
              <a:rPr lang="en-US" dirty="0"/>
              <a:t> del join </a:t>
            </a:r>
          </a:p>
          <a:p>
            <a:r>
              <a:rPr lang="en-US" dirty="0"/>
              <a:t>Nested Loop</a:t>
            </a:r>
          </a:p>
          <a:p>
            <a:pPr lvl="1"/>
            <a:r>
              <a:rPr lang="en-US" dirty="0" err="1"/>
              <a:t>Realiza</a:t>
            </a:r>
            <a:r>
              <a:rPr lang="en-US" dirty="0"/>
              <a:t> </a:t>
            </a:r>
            <a:r>
              <a:rPr lang="en-US" dirty="0" err="1"/>
              <a:t>el</a:t>
            </a:r>
            <a:r>
              <a:rPr lang="en-US" dirty="0"/>
              <a:t> Join de dos </a:t>
            </a:r>
            <a:r>
              <a:rPr lang="en-US" dirty="0" err="1"/>
              <a:t>tablas</a:t>
            </a:r>
            <a:r>
              <a:rPr lang="en-US" dirty="0"/>
              <a:t>, </a:t>
            </a:r>
            <a:r>
              <a:rPr lang="en-US" dirty="0" err="1"/>
              <a:t>utilizando</a:t>
            </a:r>
            <a:r>
              <a:rPr lang="en-US" dirty="0"/>
              <a:t> dos </a:t>
            </a:r>
            <a:r>
              <a:rPr lang="en-US" dirty="0" err="1"/>
              <a:t>ciclos</a:t>
            </a:r>
            <a:r>
              <a:rPr lang="en-US" dirty="0"/>
              <a:t> FOR </a:t>
            </a:r>
            <a:r>
              <a:rPr lang="en-US" dirty="0" err="1"/>
              <a:t>anidados</a:t>
            </a:r>
            <a:endParaRPr lang="en-US" dirty="0"/>
          </a:p>
          <a:p>
            <a:r>
              <a:rPr lang="en-US" dirty="0"/>
              <a:t>Merge Join </a:t>
            </a:r>
          </a:p>
          <a:p>
            <a:pPr lvl="1"/>
            <a:r>
              <a:rPr lang="en-US" dirty="0" err="1"/>
              <a:t>Realiza</a:t>
            </a:r>
            <a:r>
              <a:rPr lang="en-US" dirty="0"/>
              <a:t> </a:t>
            </a:r>
            <a:r>
              <a:rPr lang="en-US" dirty="0" err="1"/>
              <a:t>el</a:t>
            </a:r>
            <a:r>
              <a:rPr lang="en-US" dirty="0"/>
              <a:t> join de dos </a:t>
            </a:r>
            <a:r>
              <a:rPr lang="en-US" dirty="0" err="1"/>
              <a:t>tablas</a:t>
            </a:r>
            <a:r>
              <a:rPr lang="en-US" dirty="0"/>
              <a:t>, </a:t>
            </a:r>
            <a:r>
              <a:rPr lang="en-US" dirty="0" err="1"/>
              <a:t>utilizando</a:t>
            </a:r>
            <a:r>
              <a:rPr lang="en-US" dirty="0"/>
              <a:t> dos conjuntos de </a:t>
            </a:r>
            <a:r>
              <a:rPr lang="en-US" dirty="0" err="1"/>
              <a:t>datos</a:t>
            </a:r>
            <a:r>
              <a:rPr lang="en-US" dirty="0"/>
              <a:t> que están </a:t>
            </a:r>
            <a:r>
              <a:rPr lang="en-US" dirty="0" err="1"/>
              <a:t>ordenados</a:t>
            </a:r>
            <a:endParaRPr lang="en-US" dirty="0"/>
          </a:p>
        </p:txBody>
      </p:sp>
    </p:spTree>
    <p:extLst>
      <p:ext uri="{BB962C8B-B14F-4D97-AF65-F5344CB8AC3E}">
        <p14:creationId xmlns:p14="http://schemas.microsoft.com/office/powerpoint/2010/main" val="610444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9750" y="295621"/>
            <a:ext cx="8276198" cy="1325563"/>
          </a:xfrm>
        </p:spPr>
        <p:txBody>
          <a:bodyPr>
            <a:normAutofit fontScale="90000"/>
          </a:bodyPr>
          <a:lstStyle/>
          <a:p>
            <a:r>
              <a:rPr lang="es-MX"/>
              <a:t>El plan de ejecución – operadores de movimientos de información </a:t>
            </a:r>
          </a:p>
        </p:txBody>
      </p:sp>
      <p:sp>
        <p:nvSpPr>
          <p:cNvPr id="3" name="Content Placeholder 2">
            <a:extLst>
              <a:ext uri="{FF2B5EF4-FFF2-40B4-BE49-F238E27FC236}">
                <a16:creationId xmlns:a16="http://schemas.microsoft.com/office/drawing/2014/main" id="{FFA3E716-BCA5-4D86-8067-46C1793B17BC}"/>
              </a:ext>
            </a:extLst>
          </p:cNvPr>
          <p:cNvSpPr>
            <a:spLocks noGrp="1"/>
          </p:cNvSpPr>
          <p:nvPr>
            <p:ph idx="1"/>
          </p:nvPr>
        </p:nvSpPr>
        <p:spPr/>
        <p:txBody>
          <a:bodyPr>
            <a:normAutofit fontScale="92500" lnSpcReduction="10000"/>
          </a:bodyPr>
          <a:lstStyle/>
          <a:p>
            <a:pPr algn="just"/>
            <a:r>
              <a:rPr lang="es-MX" dirty="0"/>
              <a:t>Broadcast </a:t>
            </a:r>
            <a:r>
              <a:rPr lang="es-MX" dirty="0" err="1"/>
              <a:t>Motion</a:t>
            </a:r>
            <a:endParaRPr lang="es-MX" dirty="0"/>
          </a:p>
          <a:p>
            <a:pPr lvl="1" algn="just"/>
            <a:r>
              <a:rPr lang="es-MX" dirty="0"/>
              <a:t>Cada segmento envía su propio conjunto de registros a cada uno de los otros de forma que cada segmento al finalizar esta operación tenga una copia local de la table. (NO es aceptable para tablas grandes, si lo ven, quiere decir que la distribución de la tabla no es la correcta)</a:t>
            </a:r>
          </a:p>
          <a:p>
            <a:pPr algn="just"/>
            <a:r>
              <a:rPr lang="es-MX" dirty="0" err="1"/>
              <a:t>Redistribute</a:t>
            </a:r>
            <a:r>
              <a:rPr lang="es-MX" dirty="0"/>
              <a:t> </a:t>
            </a:r>
            <a:r>
              <a:rPr lang="es-MX" dirty="0" err="1"/>
              <a:t>Motion</a:t>
            </a:r>
            <a:r>
              <a:rPr lang="es-MX" dirty="0"/>
              <a:t> </a:t>
            </a:r>
          </a:p>
          <a:p>
            <a:pPr lvl="1" algn="just"/>
            <a:r>
              <a:rPr lang="es-MX" dirty="0"/>
              <a:t>Cada segmento calcula el hash de los datos y envía los registros hacia los segmentos apropiados dependiendo del predicado que condicione a los mismos</a:t>
            </a:r>
          </a:p>
          <a:p>
            <a:pPr algn="just"/>
            <a:r>
              <a:rPr lang="es-MX" dirty="0" err="1"/>
              <a:t>Gather</a:t>
            </a:r>
            <a:r>
              <a:rPr lang="es-MX" dirty="0"/>
              <a:t> </a:t>
            </a:r>
            <a:r>
              <a:rPr lang="es-MX" dirty="0" err="1"/>
              <a:t>Motion</a:t>
            </a:r>
            <a:r>
              <a:rPr lang="es-MX" dirty="0"/>
              <a:t> </a:t>
            </a:r>
          </a:p>
          <a:p>
            <a:pPr lvl="1" algn="just"/>
            <a:r>
              <a:rPr lang="es-MX" dirty="0"/>
              <a:t>Los resultados parciales provenientes de los segmentos son ensamblados en un </a:t>
            </a:r>
            <a:r>
              <a:rPr lang="es-MX" dirty="0" err="1"/>
              <a:t>stream</a:t>
            </a:r>
            <a:r>
              <a:rPr lang="es-MX" dirty="0"/>
              <a:t> de datos. Por lo regular es la operación final para todas las consultas </a:t>
            </a:r>
          </a:p>
        </p:txBody>
      </p:sp>
    </p:spTree>
    <p:extLst>
      <p:ext uri="{BB962C8B-B14F-4D97-AF65-F5344CB8AC3E}">
        <p14:creationId xmlns:p14="http://schemas.microsoft.com/office/powerpoint/2010/main" val="2886203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9750" y="295621"/>
            <a:ext cx="8276198" cy="1325563"/>
          </a:xfrm>
        </p:spPr>
        <p:txBody>
          <a:bodyPr>
            <a:normAutofit fontScale="90000"/>
          </a:bodyPr>
          <a:lstStyle/>
          <a:p>
            <a:r>
              <a:rPr lang="es-MX" dirty="0"/>
              <a:t>El plan de ejecución otros operadores</a:t>
            </a:r>
          </a:p>
        </p:txBody>
      </p:sp>
      <p:sp>
        <p:nvSpPr>
          <p:cNvPr id="3" name="Content Placeholder 2">
            <a:extLst>
              <a:ext uri="{FF2B5EF4-FFF2-40B4-BE49-F238E27FC236}">
                <a16:creationId xmlns:a16="http://schemas.microsoft.com/office/drawing/2014/main" id="{FFA3E716-BCA5-4D86-8067-46C1793B17BC}"/>
              </a:ext>
            </a:extLst>
          </p:cNvPr>
          <p:cNvSpPr>
            <a:spLocks noGrp="1"/>
          </p:cNvSpPr>
          <p:nvPr>
            <p:ph idx="1"/>
          </p:nvPr>
        </p:nvSpPr>
        <p:spPr/>
        <p:txBody>
          <a:bodyPr>
            <a:normAutofit/>
          </a:bodyPr>
          <a:lstStyle/>
          <a:p>
            <a:pPr algn="just"/>
            <a:r>
              <a:rPr lang="es-MX" dirty="0" err="1"/>
              <a:t>Materialize</a:t>
            </a:r>
            <a:endParaRPr lang="es-MX" dirty="0"/>
          </a:p>
          <a:p>
            <a:pPr lvl="1" algn="just"/>
            <a:r>
              <a:rPr lang="es-MX" dirty="0"/>
              <a:t>Consiste en almacenar en disco un resultado parcial que después se usará múltiples veces</a:t>
            </a:r>
          </a:p>
          <a:p>
            <a:pPr algn="just"/>
            <a:r>
              <a:rPr lang="es-MX" dirty="0" err="1"/>
              <a:t>Sort</a:t>
            </a:r>
            <a:endParaRPr lang="es-MX" dirty="0"/>
          </a:p>
          <a:p>
            <a:pPr lvl="1" algn="just"/>
            <a:r>
              <a:rPr lang="es-MX" dirty="0"/>
              <a:t>Ordenamiento del conjunto de datos</a:t>
            </a:r>
          </a:p>
          <a:p>
            <a:pPr algn="just"/>
            <a:r>
              <a:rPr lang="es-MX" dirty="0" err="1"/>
              <a:t>Init</a:t>
            </a:r>
            <a:r>
              <a:rPr lang="es-MX" dirty="0"/>
              <a:t> Plan</a:t>
            </a:r>
          </a:p>
          <a:p>
            <a:pPr lvl="1" algn="just"/>
            <a:r>
              <a:rPr lang="es-MX" dirty="0"/>
              <a:t>Utilizado para la eliminación de particiones </a:t>
            </a:r>
          </a:p>
          <a:p>
            <a:pPr algn="just"/>
            <a:r>
              <a:rPr lang="es-MX" dirty="0" err="1"/>
              <a:t>Group</a:t>
            </a:r>
            <a:r>
              <a:rPr lang="es-MX" dirty="0"/>
              <a:t> </a:t>
            </a:r>
            <a:r>
              <a:rPr lang="es-MX" dirty="0" err="1"/>
              <a:t>by</a:t>
            </a:r>
            <a:endParaRPr lang="es-MX" dirty="0"/>
          </a:p>
          <a:p>
            <a:pPr lvl="1" algn="just"/>
            <a:r>
              <a:rPr lang="es-MX" dirty="0"/>
              <a:t>Agrupa registros basándose en un conjunto de columnas</a:t>
            </a:r>
          </a:p>
        </p:txBody>
      </p:sp>
    </p:spTree>
    <p:extLst>
      <p:ext uri="{BB962C8B-B14F-4D97-AF65-F5344CB8AC3E}">
        <p14:creationId xmlns:p14="http://schemas.microsoft.com/office/powerpoint/2010/main" val="2758599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9750" y="295621"/>
            <a:ext cx="8276198" cy="1325563"/>
          </a:xfrm>
        </p:spPr>
        <p:txBody>
          <a:bodyPr>
            <a:normAutofit fontScale="90000"/>
          </a:bodyPr>
          <a:lstStyle/>
          <a:p>
            <a:r>
              <a:rPr lang="es-MX" dirty="0"/>
              <a:t>El plan de ejecución otros operadores</a:t>
            </a:r>
          </a:p>
        </p:txBody>
      </p:sp>
      <p:sp>
        <p:nvSpPr>
          <p:cNvPr id="3" name="Content Placeholder 2">
            <a:extLst>
              <a:ext uri="{FF2B5EF4-FFF2-40B4-BE49-F238E27FC236}">
                <a16:creationId xmlns:a16="http://schemas.microsoft.com/office/drawing/2014/main" id="{FFA3E716-BCA5-4D86-8067-46C1793B17BC}"/>
              </a:ext>
            </a:extLst>
          </p:cNvPr>
          <p:cNvSpPr>
            <a:spLocks noGrp="1"/>
          </p:cNvSpPr>
          <p:nvPr>
            <p:ph idx="1"/>
          </p:nvPr>
        </p:nvSpPr>
        <p:spPr/>
        <p:txBody>
          <a:bodyPr>
            <a:normAutofit/>
          </a:bodyPr>
          <a:lstStyle/>
          <a:p>
            <a:pPr algn="just"/>
            <a:r>
              <a:rPr lang="es-MX" dirty="0" err="1"/>
              <a:t>Group</a:t>
            </a:r>
            <a:r>
              <a:rPr lang="es-MX" dirty="0"/>
              <a:t>/Hash </a:t>
            </a:r>
            <a:r>
              <a:rPr lang="es-MX" dirty="0" err="1"/>
              <a:t>Aggregate</a:t>
            </a:r>
            <a:endParaRPr lang="es-MX" dirty="0"/>
          </a:p>
          <a:p>
            <a:pPr lvl="1" algn="just"/>
            <a:r>
              <a:rPr lang="es-MX" dirty="0"/>
              <a:t>Realiza una agregación a de registros usando la función hash</a:t>
            </a:r>
          </a:p>
          <a:p>
            <a:pPr algn="just"/>
            <a:r>
              <a:rPr lang="es-MX" dirty="0" err="1"/>
              <a:t>Append</a:t>
            </a:r>
            <a:endParaRPr lang="es-MX" dirty="0"/>
          </a:p>
          <a:p>
            <a:pPr lvl="1" algn="just"/>
            <a:r>
              <a:rPr lang="es-MX" dirty="0"/>
              <a:t>Concatena conjuntos de datos</a:t>
            </a:r>
          </a:p>
          <a:p>
            <a:pPr algn="just"/>
            <a:r>
              <a:rPr lang="es-MX" dirty="0" err="1"/>
              <a:t>Filter</a:t>
            </a:r>
            <a:endParaRPr lang="es-MX" dirty="0"/>
          </a:p>
          <a:p>
            <a:pPr lvl="1" algn="just"/>
            <a:r>
              <a:rPr lang="es-MX" dirty="0"/>
              <a:t>Se encarga de aplicar los predicados de la sentencia WHERE</a:t>
            </a:r>
          </a:p>
          <a:p>
            <a:pPr algn="just"/>
            <a:r>
              <a:rPr lang="es-MX" dirty="0" err="1"/>
              <a:t>Limit</a:t>
            </a:r>
            <a:endParaRPr lang="es-MX" dirty="0"/>
          </a:p>
          <a:p>
            <a:pPr lvl="1" algn="just"/>
            <a:r>
              <a:rPr lang="es-MX" dirty="0"/>
              <a:t>Limita el numero de registros que regresa la consulta</a:t>
            </a:r>
          </a:p>
        </p:txBody>
      </p:sp>
    </p:spTree>
    <p:extLst>
      <p:ext uri="{BB962C8B-B14F-4D97-AF65-F5344CB8AC3E}">
        <p14:creationId xmlns:p14="http://schemas.microsoft.com/office/powerpoint/2010/main" val="1891173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a:t>Greenplum – indexing strategies</a:t>
            </a:r>
            <a:endParaRPr lang="es-MX"/>
          </a:p>
        </p:txBody>
      </p:sp>
      <p:pic>
        <p:nvPicPr>
          <p:cNvPr id="5" name="Imagen 4">
            <a:extLst>
              <a:ext uri="{FF2B5EF4-FFF2-40B4-BE49-F238E27FC236}">
                <a16:creationId xmlns:a16="http://schemas.microsoft.com/office/drawing/2014/main" id="{99A53B9D-69AA-4171-9694-6C423A511234}"/>
              </a:ext>
            </a:extLst>
          </p:cNvPr>
          <p:cNvPicPr>
            <a:picLocks noChangeAspect="1"/>
          </p:cNvPicPr>
          <p:nvPr/>
        </p:nvPicPr>
        <p:blipFill>
          <a:blip r:embed="rId2"/>
          <a:stretch>
            <a:fillRect/>
          </a:stretch>
        </p:blipFill>
        <p:spPr>
          <a:xfrm>
            <a:off x="3041967" y="1999797"/>
            <a:ext cx="6108066" cy="3496868"/>
          </a:xfrm>
          <a:prstGeom prst="rect">
            <a:avLst/>
          </a:prstGeom>
          <a:noFill/>
        </p:spPr>
      </p:pic>
    </p:spTree>
    <p:extLst>
      <p:ext uri="{BB962C8B-B14F-4D97-AF65-F5344CB8AC3E}">
        <p14:creationId xmlns:p14="http://schemas.microsoft.com/office/powerpoint/2010/main" val="858072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indexing strategies</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normAutofit/>
          </a:bodyPr>
          <a:lstStyle/>
          <a:p>
            <a:r>
              <a:rPr lang="es-MX" dirty="0"/>
              <a:t>Greenplum soporta el indexado de columnas de la forma estándar en SQL</a:t>
            </a:r>
          </a:p>
          <a:p>
            <a:r>
              <a:rPr lang="es-MX" dirty="0"/>
              <a:t>En Greenplum existen 5 métodos de indexado:</a:t>
            </a:r>
          </a:p>
          <a:p>
            <a:pPr lvl="1"/>
            <a:r>
              <a:rPr lang="es-MX" b="1" i="1" dirty="0"/>
              <a:t>Bitmap</a:t>
            </a:r>
            <a:r>
              <a:rPr lang="es-MX" dirty="0"/>
              <a:t> (100 - 100,000 registros, solo para una columna)</a:t>
            </a:r>
          </a:p>
          <a:p>
            <a:pPr lvl="1"/>
            <a:r>
              <a:rPr lang="es-MX" b="1" i="1" dirty="0"/>
              <a:t>B-</a:t>
            </a:r>
            <a:r>
              <a:rPr lang="es-MX" b="1" i="1" dirty="0" err="1"/>
              <a:t>tree</a:t>
            </a:r>
            <a:r>
              <a:rPr lang="es-MX" dirty="0"/>
              <a:t> (índices clásicos basados en arboles, son útiles para cargas de trabajo de tipo OLTP, multi columna)</a:t>
            </a:r>
          </a:p>
          <a:p>
            <a:pPr lvl="1"/>
            <a:r>
              <a:rPr lang="es-MX" b="1" i="1" dirty="0"/>
              <a:t>GiST</a:t>
            </a:r>
            <a:r>
              <a:rPr lang="es-MX" i="1" dirty="0"/>
              <a:t> – </a:t>
            </a:r>
            <a:r>
              <a:rPr lang="es-MX" sz="2000" i="1" dirty="0"/>
              <a:t>GENERALIZED SEARCH TREE </a:t>
            </a:r>
            <a:r>
              <a:rPr lang="es-MX" dirty="0"/>
              <a:t>(multi columna, datos geoespaciales, tsvector, tsquery)</a:t>
            </a:r>
          </a:p>
          <a:p>
            <a:pPr lvl="1"/>
            <a:r>
              <a:rPr lang="es-MX" b="1" i="1" dirty="0"/>
              <a:t>GIN</a:t>
            </a:r>
            <a:r>
              <a:rPr lang="es-MX" dirty="0"/>
              <a:t> – </a:t>
            </a:r>
            <a:r>
              <a:rPr lang="es-MX" sz="2200" i="1" dirty="0"/>
              <a:t>GENERALIZED INVERTED INDEX </a:t>
            </a:r>
            <a:r>
              <a:rPr lang="es-MX" dirty="0"/>
              <a:t>(multi columna, tsvector, tsquery)</a:t>
            </a:r>
          </a:p>
        </p:txBody>
      </p:sp>
    </p:spTree>
    <p:extLst>
      <p:ext uri="{BB962C8B-B14F-4D97-AF65-F5344CB8AC3E}">
        <p14:creationId xmlns:p14="http://schemas.microsoft.com/office/powerpoint/2010/main" val="241335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statistics</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a:t>Para poder mantener las estadísticas actualizadas, es necesario lanzar una tarea de mantenimiento cada que se realizan grandes modificaciones de datos.</a:t>
            </a:r>
          </a:p>
          <a:p>
            <a:endParaRPr lang="es-MX"/>
          </a:p>
          <a:p>
            <a:r>
              <a:rPr lang="es-MX"/>
              <a:t>VACCUM ANALIZE [table]; </a:t>
            </a:r>
          </a:p>
          <a:p>
            <a:pPr lvl="1"/>
            <a:r>
              <a:rPr lang="es-MX"/>
              <a:t>Esta tarea es segura de hacer incluso en momentos de carga</a:t>
            </a:r>
          </a:p>
          <a:p>
            <a:r>
              <a:rPr lang="es-MX"/>
              <a:t>VACCUM ANALIZE FREEZE [table]; </a:t>
            </a:r>
          </a:p>
          <a:p>
            <a:pPr lvl="1"/>
            <a:r>
              <a:rPr lang="es-MX"/>
              <a:t>Esta tarea bloquea la tabla, se debe realizar solo en momentos específicos y por la noche.</a:t>
            </a:r>
          </a:p>
        </p:txBody>
      </p:sp>
    </p:spTree>
    <p:extLst>
      <p:ext uri="{BB962C8B-B14F-4D97-AF65-F5344CB8AC3E}">
        <p14:creationId xmlns:p14="http://schemas.microsoft.com/office/powerpoint/2010/main" val="380544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ORCA</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normAutofit lnSpcReduction="10000"/>
          </a:bodyPr>
          <a:lstStyle/>
          <a:p>
            <a:r>
              <a:rPr lang="es-MX"/>
              <a:t>“</a:t>
            </a:r>
            <a:r>
              <a:rPr lang="es-MX" err="1"/>
              <a:t>The</a:t>
            </a:r>
            <a:r>
              <a:rPr lang="es-MX"/>
              <a:t> performance </a:t>
            </a:r>
            <a:r>
              <a:rPr lang="es-MX" err="1"/>
              <a:t>of</a:t>
            </a:r>
            <a:r>
              <a:rPr lang="es-MX"/>
              <a:t> </a:t>
            </a:r>
            <a:r>
              <a:rPr lang="es-MX" err="1"/>
              <a:t>analytical</a:t>
            </a:r>
            <a:r>
              <a:rPr lang="es-MX"/>
              <a:t> </a:t>
            </a:r>
            <a:r>
              <a:rPr lang="es-MX" err="1"/>
              <a:t>query</a:t>
            </a:r>
            <a:r>
              <a:rPr lang="es-MX"/>
              <a:t> </a:t>
            </a:r>
            <a:r>
              <a:rPr lang="es-MX" err="1"/>
              <a:t>processing</a:t>
            </a:r>
            <a:r>
              <a:rPr lang="es-MX"/>
              <a:t> in DBMS </a:t>
            </a:r>
            <a:r>
              <a:rPr lang="es-MX" err="1"/>
              <a:t>depends</a:t>
            </a:r>
            <a:r>
              <a:rPr lang="es-MX"/>
              <a:t> </a:t>
            </a:r>
            <a:r>
              <a:rPr lang="es-MX" err="1"/>
              <a:t>primarily</a:t>
            </a:r>
            <a:r>
              <a:rPr lang="es-MX"/>
              <a:t> </a:t>
            </a:r>
            <a:r>
              <a:rPr lang="es-MX" err="1"/>
              <a:t>on</a:t>
            </a:r>
            <a:r>
              <a:rPr lang="es-MX"/>
              <a:t> </a:t>
            </a:r>
            <a:r>
              <a:rPr lang="es-MX" err="1"/>
              <a:t>the</a:t>
            </a:r>
            <a:r>
              <a:rPr lang="es-MX"/>
              <a:t> </a:t>
            </a:r>
            <a:r>
              <a:rPr lang="es-MX" err="1"/>
              <a:t>capabilities</a:t>
            </a:r>
            <a:r>
              <a:rPr lang="es-MX"/>
              <a:t> </a:t>
            </a:r>
            <a:r>
              <a:rPr lang="es-MX" err="1"/>
              <a:t>of</a:t>
            </a:r>
            <a:r>
              <a:rPr lang="es-MX"/>
              <a:t> </a:t>
            </a:r>
            <a:r>
              <a:rPr lang="es-MX" err="1"/>
              <a:t>the</a:t>
            </a:r>
            <a:r>
              <a:rPr lang="es-MX"/>
              <a:t> </a:t>
            </a:r>
            <a:r>
              <a:rPr lang="es-MX" err="1"/>
              <a:t>system’s</a:t>
            </a:r>
            <a:r>
              <a:rPr lang="es-MX"/>
              <a:t> </a:t>
            </a:r>
            <a:r>
              <a:rPr lang="es-MX" err="1"/>
              <a:t>query</a:t>
            </a:r>
            <a:r>
              <a:rPr lang="es-MX"/>
              <a:t> </a:t>
            </a:r>
            <a:r>
              <a:rPr lang="es-MX" err="1"/>
              <a:t>optimizer</a:t>
            </a:r>
            <a:r>
              <a:rPr lang="es-MX"/>
              <a:t>”</a:t>
            </a:r>
          </a:p>
          <a:p>
            <a:r>
              <a:rPr lang="es-MX"/>
              <a:t>ORCA </a:t>
            </a:r>
            <a:r>
              <a:rPr lang="es-MX" err="1"/>
              <a:t>is</a:t>
            </a:r>
            <a:r>
              <a:rPr lang="es-MX"/>
              <a:t> a comprehensive </a:t>
            </a:r>
            <a:r>
              <a:rPr lang="es-MX" err="1"/>
              <a:t>development</a:t>
            </a:r>
            <a:r>
              <a:rPr lang="es-MX"/>
              <a:t> </a:t>
            </a:r>
            <a:r>
              <a:rPr lang="es-MX" err="1"/>
              <a:t>uniting</a:t>
            </a:r>
            <a:r>
              <a:rPr lang="es-MX"/>
              <a:t> </a:t>
            </a:r>
            <a:r>
              <a:rPr lang="es-MX" err="1"/>
              <a:t>state</a:t>
            </a:r>
            <a:r>
              <a:rPr lang="es-MX"/>
              <a:t>-</a:t>
            </a:r>
            <a:r>
              <a:rPr lang="es-MX" err="1"/>
              <a:t>of</a:t>
            </a:r>
            <a:r>
              <a:rPr lang="es-MX"/>
              <a:t>-</a:t>
            </a:r>
            <a:r>
              <a:rPr lang="es-MX" err="1"/>
              <a:t>the</a:t>
            </a:r>
            <a:r>
              <a:rPr lang="es-MX"/>
              <a:t>-art </a:t>
            </a:r>
            <a:r>
              <a:rPr lang="es-MX" err="1"/>
              <a:t>query</a:t>
            </a:r>
            <a:r>
              <a:rPr lang="es-MX"/>
              <a:t> </a:t>
            </a:r>
            <a:r>
              <a:rPr lang="es-MX" err="1"/>
              <a:t>optimization</a:t>
            </a:r>
            <a:r>
              <a:rPr lang="es-MX"/>
              <a:t> </a:t>
            </a:r>
            <a:r>
              <a:rPr lang="es-MX" err="1"/>
              <a:t>technology</a:t>
            </a:r>
            <a:r>
              <a:rPr lang="es-MX"/>
              <a:t> </a:t>
            </a:r>
            <a:r>
              <a:rPr lang="es-MX" err="1"/>
              <a:t>with</a:t>
            </a:r>
            <a:r>
              <a:rPr lang="es-MX"/>
              <a:t> </a:t>
            </a:r>
            <a:r>
              <a:rPr lang="es-MX" err="1"/>
              <a:t>own</a:t>
            </a:r>
            <a:r>
              <a:rPr lang="es-MX"/>
              <a:t> original </a:t>
            </a:r>
            <a:r>
              <a:rPr lang="es-MX" err="1"/>
              <a:t>research</a:t>
            </a:r>
            <a:r>
              <a:rPr lang="es-MX"/>
              <a:t> </a:t>
            </a:r>
            <a:r>
              <a:rPr lang="es-MX" err="1"/>
              <a:t>resultin</a:t>
            </a:r>
            <a:r>
              <a:rPr lang="es-MX"/>
              <a:t> in a modular and </a:t>
            </a:r>
            <a:r>
              <a:rPr lang="es-MX" err="1"/>
              <a:t>protable</a:t>
            </a:r>
            <a:r>
              <a:rPr lang="es-MX"/>
              <a:t> optimizar </a:t>
            </a:r>
            <a:r>
              <a:rPr lang="es-MX" err="1"/>
              <a:t>architecture</a:t>
            </a:r>
            <a:r>
              <a:rPr lang="es-MX"/>
              <a:t>.</a:t>
            </a:r>
          </a:p>
          <a:p>
            <a:r>
              <a:rPr lang="es-MX"/>
              <a:t>1 mili segundo multiplicado por millones de registros es equivalente a horas </a:t>
            </a:r>
          </a:p>
          <a:p>
            <a:r>
              <a:rPr lang="es-MX"/>
              <a:t>Según el documento, ORCA entrega entre 10 y 1000 veces mejores tiempos de procesamiento para el 80% de las consultas</a:t>
            </a:r>
          </a:p>
        </p:txBody>
      </p:sp>
    </p:spTree>
    <p:extLst>
      <p:ext uri="{BB962C8B-B14F-4D97-AF65-F5344CB8AC3E}">
        <p14:creationId xmlns:p14="http://schemas.microsoft.com/office/powerpoint/2010/main" val="45873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erson drawing on a paper&#10;&#10;Description automatically generated with low confidence">
            <a:extLst>
              <a:ext uri="{FF2B5EF4-FFF2-40B4-BE49-F238E27FC236}">
                <a16:creationId xmlns:a16="http://schemas.microsoft.com/office/drawing/2014/main" id="{39582310-E35A-4BFB-BFC7-DD9465ADCD9E}"/>
              </a:ext>
            </a:extLst>
          </p:cNvPr>
          <p:cNvPicPr>
            <a:picLocks noChangeAspect="1"/>
          </p:cNvPicPr>
          <p:nvPr/>
        </p:nvPicPr>
        <p:blipFill rotWithShape="1">
          <a:blip r:embed="rId3">
            <a:extLst>
              <a:ext uri="{28A0092B-C50C-407E-A947-70E740481C1C}">
                <a14:useLocalDpi xmlns:a14="http://schemas.microsoft.com/office/drawing/2010/main" val="0"/>
              </a:ext>
            </a:extLst>
          </a:blip>
          <a:srcRect t="58234" r="61" b="28956"/>
          <a:stretch/>
        </p:blipFill>
        <p:spPr>
          <a:xfrm>
            <a:off x="574180" y="5142851"/>
            <a:ext cx="11210920" cy="957943"/>
          </a:xfrm>
          <a:custGeom>
            <a:avLst/>
            <a:gdLst>
              <a:gd name="connsiteX0" fmla="*/ 0 w 11210920"/>
              <a:gd name="connsiteY0" fmla="*/ 0 h 957943"/>
              <a:gd name="connsiteX1" fmla="*/ 8772651 w 11210920"/>
              <a:gd name="connsiteY1" fmla="*/ 0 h 957943"/>
              <a:gd name="connsiteX2" fmla="*/ 9511528 w 11210920"/>
              <a:gd name="connsiteY2" fmla="*/ 0 h 957943"/>
              <a:gd name="connsiteX3" fmla="*/ 10964183 w 11210920"/>
              <a:gd name="connsiteY3" fmla="*/ 0 h 957943"/>
              <a:gd name="connsiteX4" fmla="*/ 11210920 w 11210920"/>
              <a:gd name="connsiteY4" fmla="*/ 478972 h 957943"/>
              <a:gd name="connsiteX5" fmla="*/ 10964183 w 11210920"/>
              <a:gd name="connsiteY5" fmla="*/ 957943 h 957943"/>
              <a:gd name="connsiteX6" fmla="*/ 9511528 w 11210920"/>
              <a:gd name="connsiteY6" fmla="*/ 957943 h 957943"/>
              <a:gd name="connsiteX7" fmla="*/ 8772651 w 11210920"/>
              <a:gd name="connsiteY7" fmla="*/ 957943 h 957943"/>
              <a:gd name="connsiteX8" fmla="*/ 0 w 11210920"/>
              <a:gd name="connsiteY8" fmla="*/ 957943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0920" h="957943">
                <a:moveTo>
                  <a:pt x="0" y="0"/>
                </a:moveTo>
                <a:lnTo>
                  <a:pt x="8772651" y="0"/>
                </a:lnTo>
                <a:lnTo>
                  <a:pt x="9511528" y="0"/>
                </a:lnTo>
                <a:lnTo>
                  <a:pt x="10964183" y="0"/>
                </a:lnTo>
                <a:lnTo>
                  <a:pt x="11210920" y="478972"/>
                </a:lnTo>
                <a:lnTo>
                  <a:pt x="10964183" y="957943"/>
                </a:lnTo>
                <a:lnTo>
                  <a:pt x="9511528" y="957943"/>
                </a:lnTo>
                <a:lnTo>
                  <a:pt x="8772651" y="957943"/>
                </a:lnTo>
                <a:lnTo>
                  <a:pt x="0" y="957943"/>
                </a:lnTo>
                <a:close/>
              </a:path>
            </a:pathLst>
          </a:custGeom>
        </p:spPr>
      </p:pic>
      <p:sp>
        <p:nvSpPr>
          <p:cNvPr id="2" name="Title 1">
            <a:extLst>
              <a:ext uri="{FF2B5EF4-FFF2-40B4-BE49-F238E27FC236}">
                <a16:creationId xmlns:a16="http://schemas.microsoft.com/office/drawing/2014/main" id="{B28D9A8E-24D3-422F-80EA-5F165DD5C971}"/>
              </a:ext>
            </a:extLst>
          </p:cNvPr>
          <p:cNvSpPr>
            <a:spLocks noGrp="1"/>
          </p:cNvSpPr>
          <p:nvPr>
            <p:ph type="title"/>
          </p:nvPr>
        </p:nvSpPr>
        <p:spPr>
          <a:xfrm>
            <a:off x="245534" y="105525"/>
            <a:ext cx="10515600" cy="688975"/>
          </a:xfrm>
        </p:spPr>
        <p:txBody>
          <a:bodyPr>
            <a:normAutofit/>
          </a:bodyPr>
          <a:lstStyle/>
          <a:p>
            <a:r>
              <a:rPr lang="es-MX" sz="3200" dirty="0">
                <a:latin typeface="Raleway" pitchFamily="2" charset="0"/>
              </a:rPr>
              <a:t>Técnicas básicas de tablas de hechos</a:t>
            </a:r>
          </a:p>
        </p:txBody>
      </p:sp>
      <p:grpSp>
        <p:nvGrpSpPr>
          <p:cNvPr id="55" name="Group 54">
            <a:extLst>
              <a:ext uri="{FF2B5EF4-FFF2-40B4-BE49-F238E27FC236}">
                <a16:creationId xmlns:a16="http://schemas.microsoft.com/office/drawing/2014/main" id="{F1AA19BF-903D-488C-9B18-304CECDA21B9}"/>
              </a:ext>
            </a:extLst>
          </p:cNvPr>
          <p:cNvGrpSpPr/>
          <p:nvPr/>
        </p:nvGrpSpPr>
        <p:grpSpPr>
          <a:xfrm>
            <a:off x="574181" y="5138617"/>
            <a:ext cx="11210920" cy="957943"/>
            <a:chOff x="574181" y="3352159"/>
            <a:chExt cx="11210920" cy="957943"/>
          </a:xfrm>
          <a:gradFill>
            <a:gsLst>
              <a:gs pos="7000">
                <a:srgbClr val="121888">
                  <a:alpha val="85000"/>
                </a:srgbClr>
              </a:gs>
              <a:gs pos="100000">
                <a:srgbClr val="2741CC">
                  <a:alpha val="85000"/>
                </a:srgbClr>
              </a:gs>
            </a:gsLst>
            <a:lin ang="0" scaled="1"/>
          </a:gradFill>
        </p:grpSpPr>
        <p:sp>
          <p:nvSpPr>
            <p:cNvPr id="16" name="Freeform: Shape 15">
              <a:extLst>
                <a:ext uri="{FF2B5EF4-FFF2-40B4-BE49-F238E27FC236}">
                  <a16:creationId xmlns:a16="http://schemas.microsoft.com/office/drawing/2014/main" id="{F6BC9F42-4EE2-4CAE-B3E7-186D5D95120E}"/>
                </a:ext>
              </a:extLst>
            </p:cNvPr>
            <p:cNvSpPr/>
            <p:nvPr/>
          </p:nvSpPr>
          <p:spPr>
            <a:xfrm>
              <a:off x="9346832" y="3352159"/>
              <a:ext cx="2438269" cy="957943"/>
            </a:xfrm>
            <a:custGeom>
              <a:avLst/>
              <a:gdLst>
                <a:gd name="connsiteX0" fmla="*/ 0 w 2438269"/>
                <a:gd name="connsiteY0" fmla="*/ 0 h 957943"/>
                <a:gd name="connsiteX1" fmla="*/ 2191532 w 2438269"/>
                <a:gd name="connsiteY1" fmla="*/ 0 h 957943"/>
                <a:gd name="connsiteX2" fmla="*/ 2438269 w 2438269"/>
                <a:gd name="connsiteY2" fmla="*/ 478972 h 957943"/>
                <a:gd name="connsiteX3" fmla="*/ 2191532 w 2438269"/>
                <a:gd name="connsiteY3" fmla="*/ 957943 h 957943"/>
                <a:gd name="connsiteX4" fmla="*/ 0 w 2438269"/>
                <a:gd name="connsiteY4" fmla="*/ 957943 h 957943"/>
                <a:gd name="connsiteX5" fmla="*/ 246737 w 2438269"/>
                <a:gd name="connsiteY5" fmla="*/ 478972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269" h="957943">
                  <a:moveTo>
                    <a:pt x="0" y="0"/>
                  </a:moveTo>
                  <a:lnTo>
                    <a:pt x="2191532" y="0"/>
                  </a:lnTo>
                  <a:lnTo>
                    <a:pt x="2438269" y="478972"/>
                  </a:lnTo>
                  <a:lnTo>
                    <a:pt x="2191532" y="957943"/>
                  </a:lnTo>
                  <a:lnTo>
                    <a:pt x="0" y="957943"/>
                  </a:lnTo>
                  <a:lnTo>
                    <a:pt x="246737" y="478972"/>
                  </a:ln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MX">
                <a:latin typeface="Raleway" pitchFamily="2" charset="0"/>
              </a:endParaRPr>
            </a:p>
          </p:txBody>
        </p:sp>
        <p:sp>
          <p:nvSpPr>
            <p:cNvPr id="11" name="Arrow: Pentagon 10">
              <a:extLst>
                <a:ext uri="{FF2B5EF4-FFF2-40B4-BE49-F238E27FC236}">
                  <a16:creationId xmlns:a16="http://schemas.microsoft.com/office/drawing/2014/main" id="{346E384A-C279-40EA-849E-ED0867600D38}"/>
                </a:ext>
              </a:extLst>
            </p:cNvPr>
            <p:cNvSpPr/>
            <p:nvPr/>
          </p:nvSpPr>
          <p:spPr>
            <a:xfrm>
              <a:off x="574181" y="3352159"/>
              <a:ext cx="2444789" cy="957943"/>
            </a:xfrm>
            <a:prstGeom prst="homePlate">
              <a:avLst>
                <a:gd name="adj" fmla="val 25757"/>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aleway" pitchFamily="2" charset="0"/>
              </a:endParaRPr>
            </a:p>
          </p:txBody>
        </p:sp>
        <p:sp>
          <p:nvSpPr>
            <p:cNvPr id="18" name="Freeform: Shape 17">
              <a:extLst>
                <a:ext uri="{FF2B5EF4-FFF2-40B4-BE49-F238E27FC236}">
                  <a16:creationId xmlns:a16="http://schemas.microsoft.com/office/drawing/2014/main" id="{A0C25B8B-32C3-404C-B653-886FC1D3ACA0}"/>
                </a:ext>
              </a:extLst>
            </p:cNvPr>
            <p:cNvSpPr/>
            <p:nvPr/>
          </p:nvSpPr>
          <p:spPr>
            <a:xfrm>
              <a:off x="7155300" y="3352159"/>
              <a:ext cx="2438269" cy="957943"/>
            </a:xfrm>
            <a:custGeom>
              <a:avLst/>
              <a:gdLst>
                <a:gd name="connsiteX0" fmla="*/ 0 w 2438269"/>
                <a:gd name="connsiteY0" fmla="*/ 0 h 957943"/>
                <a:gd name="connsiteX1" fmla="*/ 2191532 w 2438269"/>
                <a:gd name="connsiteY1" fmla="*/ 0 h 957943"/>
                <a:gd name="connsiteX2" fmla="*/ 2438269 w 2438269"/>
                <a:gd name="connsiteY2" fmla="*/ 478972 h 957943"/>
                <a:gd name="connsiteX3" fmla="*/ 2191532 w 2438269"/>
                <a:gd name="connsiteY3" fmla="*/ 957943 h 957943"/>
                <a:gd name="connsiteX4" fmla="*/ 0 w 2438269"/>
                <a:gd name="connsiteY4" fmla="*/ 957943 h 957943"/>
                <a:gd name="connsiteX5" fmla="*/ 246737 w 2438269"/>
                <a:gd name="connsiteY5" fmla="*/ 478972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269" h="957943">
                  <a:moveTo>
                    <a:pt x="0" y="0"/>
                  </a:moveTo>
                  <a:lnTo>
                    <a:pt x="2191532" y="0"/>
                  </a:lnTo>
                  <a:lnTo>
                    <a:pt x="2438269" y="478972"/>
                  </a:lnTo>
                  <a:lnTo>
                    <a:pt x="2191532" y="957943"/>
                  </a:lnTo>
                  <a:lnTo>
                    <a:pt x="0" y="957943"/>
                  </a:lnTo>
                  <a:lnTo>
                    <a:pt x="246737" y="478972"/>
                  </a:ln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MX">
                <a:latin typeface="Raleway" pitchFamily="2" charset="0"/>
              </a:endParaRPr>
            </a:p>
          </p:txBody>
        </p:sp>
        <p:sp>
          <p:nvSpPr>
            <p:cNvPr id="19" name="Freeform: Shape 18">
              <a:extLst>
                <a:ext uri="{FF2B5EF4-FFF2-40B4-BE49-F238E27FC236}">
                  <a16:creationId xmlns:a16="http://schemas.microsoft.com/office/drawing/2014/main" id="{A48C54F3-54D0-4951-AEFC-625E18AA40BC}"/>
                </a:ext>
              </a:extLst>
            </p:cNvPr>
            <p:cNvSpPr/>
            <p:nvPr/>
          </p:nvSpPr>
          <p:spPr>
            <a:xfrm>
              <a:off x="4963767" y="3352159"/>
              <a:ext cx="2438269" cy="957943"/>
            </a:xfrm>
            <a:custGeom>
              <a:avLst/>
              <a:gdLst>
                <a:gd name="connsiteX0" fmla="*/ 0 w 2438269"/>
                <a:gd name="connsiteY0" fmla="*/ 0 h 957943"/>
                <a:gd name="connsiteX1" fmla="*/ 2191532 w 2438269"/>
                <a:gd name="connsiteY1" fmla="*/ 0 h 957943"/>
                <a:gd name="connsiteX2" fmla="*/ 2438269 w 2438269"/>
                <a:gd name="connsiteY2" fmla="*/ 478972 h 957943"/>
                <a:gd name="connsiteX3" fmla="*/ 2191532 w 2438269"/>
                <a:gd name="connsiteY3" fmla="*/ 957943 h 957943"/>
                <a:gd name="connsiteX4" fmla="*/ 0 w 2438269"/>
                <a:gd name="connsiteY4" fmla="*/ 957943 h 957943"/>
                <a:gd name="connsiteX5" fmla="*/ 246737 w 2438269"/>
                <a:gd name="connsiteY5" fmla="*/ 478972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269" h="957943">
                  <a:moveTo>
                    <a:pt x="0" y="0"/>
                  </a:moveTo>
                  <a:lnTo>
                    <a:pt x="2191532" y="0"/>
                  </a:lnTo>
                  <a:lnTo>
                    <a:pt x="2438269" y="478972"/>
                  </a:lnTo>
                  <a:lnTo>
                    <a:pt x="2191532" y="957943"/>
                  </a:lnTo>
                  <a:lnTo>
                    <a:pt x="0" y="957943"/>
                  </a:lnTo>
                  <a:lnTo>
                    <a:pt x="246737" y="478972"/>
                  </a:ln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MX">
                <a:latin typeface="Raleway" pitchFamily="2" charset="0"/>
              </a:endParaRPr>
            </a:p>
          </p:txBody>
        </p:sp>
        <p:sp>
          <p:nvSpPr>
            <p:cNvPr id="20" name="Freeform: Shape 19">
              <a:extLst>
                <a:ext uri="{FF2B5EF4-FFF2-40B4-BE49-F238E27FC236}">
                  <a16:creationId xmlns:a16="http://schemas.microsoft.com/office/drawing/2014/main" id="{88417DE7-E0D1-40B3-8C2D-FAF670BE31A0}"/>
                </a:ext>
              </a:extLst>
            </p:cNvPr>
            <p:cNvSpPr/>
            <p:nvPr/>
          </p:nvSpPr>
          <p:spPr>
            <a:xfrm>
              <a:off x="2772234" y="3352159"/>
              <a:ext cx="2438269" cy="957943"/>
            </a:xfrm>
            <a:custGeom>
              <a:avLst/>
              <a:gdLst>
                <a:gd name="connsiteX0" fmla="*/ 0 w 2438269"/>
                <a:gd name="connsiteY0" fmla="*/ 0 h 957943"/>
                <a:gd name="connsiteX1" fmla="*/ 2191532 w 2438269"/>
                <a:gd name="connsiteY1" fmla="*/ 0 h 957943"/>
                <a:gd name="connsiteX2" fmla="*/ 2438269 w 2438269"/>
                <a:gd name="connsiteY2" fmla="*/ 478972 h 957943"/>
                <a:gd name="connsiteX3" fmla="*/ 2191532 w 2438269"/>
                <a:gd name="connsiteY3" fmla="*/ 957943 h 957943"/>
                <a:gd name="connsiteX4" fmla="*/ 0 w 2438269"/>
                <a:gd name="connsiteY4" fmla="*/ 957943 h 957943"/>
                <a:gd name="connsiteX5" fmla="*/ 246737 w 2438269"/>
                <a:gd name="connsiteY5" fmla="*/ 478972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269" h="957943">
                  <a:moveTo>
                    <a:pt x="0" y="0"/>
                  </a:moveTo>
                  <a:lnTo>
                    <a:pt x="2191532" y="0"/>
                  </a:lnTo>
                  <a:lnTo>
                    <a:pt x="2438269" y="478972"/>
                  </a:lnTo>
                  <a:lnTo>
                    <a:pt x="2191532" y="957943"/>
                  </a:lnTo>
                  <a:lnTo>
                    <a:pt x="0" y="957943"/>
                  </a:lnTo>
                  <a:lnTo>
                    <a:pt x="246737" y="478972"/>
                  </a:ln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MX">
                <a:latin typeface="Raleway" pitchFamily="2" charset="0"/>
              </a:endParaRPr>
            </a:p>
          </p:txBody>
        </p:sp>
      </p:grpSp>
      <p:sp>
        <p:nvSpPr>
          <p:cNvPr id="21" name="TextBox 20">
            <a:extLst>
              <a:ext uri="{FF2B5EF4-FFF2-40B4-BE49-F238E27FC236}">
                <a16:creationId xmlns:a16="http://schemas.microsoft.com/office/drawing/2014/main" id="{94B0540E-9E8D-4102-BEAA-6461AB09D137}"/>
              </a:ext>
            </a:extLst>
          </p:cNvPr>
          <p:cNvSpPr txBox="1"/>
          <p:nvPr/>
        </p:nvSpPr>
        <p:spPr>
          <a:xfrm>
            <a:off x="722519" y="5441886"/>
            <a:ext cx="1902113" cy="334466"/>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b="1" i="0" u="none" strike="noStrike" kern="0" cap="none" spc="0" normalizeH="0" baseline="0" dirty="0">
                <a:ln>
                  <a:noFill/>
                </a:ln>
                <a:solidFill>
                  <a:schemeClr val="bg1"/>
                </a:solidFill>
                <a:effectLst/>
                <a:uLnTx/>
                <a:uFillTx/>
                <a:latin typeface="Raleway" pitchFamily="2" charset="0"/>
              </a:rPr>
              <a:t>Estructura</a:t>
            </a:r>
          </a:p>
        </p:txBody>
      </p:sp>
      <p:sp>
        <p:nvSpPr>
          <p:cNvPr id="22" name="TextBox 21">
            <a:extLst>
              <a:ext uri="{FF2B5EF4-FFF2-40B4-BE49-F238E27FC236}">
                <a16:creationId xmlns:a16="http://schemas.microsoft.com/office/drawing/2014/main" id="{0F428ECA-37B5-4115-BDDB-98B419B60D49}"/>
              </a:ext>
            </a:extLst>
          </p:cNvPr>
          <p:cNvSpPr txBox="1"/>
          <p:nvPr/>
        </p:nvSpPr>
        <p:spPr>
          <a:xfrm>
            <a:off x="2995819" y="5463056"/>
            <a:ext cx="1902113" cy="334466"/>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b="1" i="0" u="none" strike="noStrike" kern="0" cap="none" spc="0" normalizeH="0" baseline="0" dirty="0">
                <a:ln>
                  <a:noFill/>
                </a:ln>
                <a:solidFill>
                  <a:schemeClr val="bg1"/>
                </a:solidFill>
                <a:effectLst/>
                <a:uLnTx/>
                <a:uFillTx/>
                <a:latin typeface="Raleway" pitchFamily="2" charset="0"/>
              </a:rPr>
              <a:t>Aditividad</a:t>
            </a:r>
          </a:p>
        </p:txBody>
      </p:sp>
      <p:sp>
        <p:nvSpPr>
          <p:cNvPr id="23" name="TextBox 22">
            <a:extLst>
              <a:ext uri="{FF2B5EF4-FFF2-40B4-BE49-F238E27FC236}">
                <a16:creationId xmlns:a16="http://schemas.microsoft.com/office/drawing/2014/main" id="{B705291C-3123-446B-B0D3-00C6807E7B79}"/>
              </a:ext>
            </a:extLst>
          </p:cNvPr>
          <p:cNvSpPr txBox="1"/>
          <p:nvPr/>
        </p:nvSpPr>
        <p:spPr>
          <a:xfrm>
            <a:off x="5186569" y="5463053"/>
            <a:ext cx="1902113" cy="334466"/>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MX" b="1" kern="0" dirty="0">
                <a:solidFill>
                  <a:schemeClr val="bg1"/>
                </a:solidFill>
                <a:latin typeface="Raleway" pitchFamily="2" charset="0"/>
              </a:rPr>
              <a:t>Nulidad</a:t>
            </a:r>
            <a:endParaRPr kumimoji="0" lang="es-MX" b="1" i="0" u="none" strike="noStrike" kern="0" cap="none" spc="0" normalizeH="0" baseline="0" dirty="0">
              <a:ln>
                <a:noFill/>
              </a:ln>
              <a:solidFill>
                <a:schemeClr val="bg1"/>
              </a:solidFill>
              <a:effectLst/>
              <a:uLnTx/>
              <a:uFillTx/>
              <a:latin typeface="Raleway" pitchFamily="2" charset="0"/>
            </a:endParaRPr>
          </a:p>
        </p:txBody>
      </p:sp>
      <p:sp>
        <p:nvSpPr>
          <p:cNvPr id="24" name="TextBox 23">
            <a:extLst>
              <a:ext uri="{FF2B5EF4-FFF2-40B4-BE49-F238E27FC236}">
                <a16:creationId xmlns:a16="http://schemas.microsoft.com/office/drawing/2014/main" id="{856C217A-2B35-4FDA-B8C6-C5C160E09EB2}"/>
              </a:ext>
            </a:extLst>
          </p:cNvPr>
          <p:cNvSpPr txBox="1"/>
          <p:nvPr/>
        </p:nvSpPr>
        <p:spPr>
          <a:xfrm>
            <a:off x="7405894" y="5463053"/>
            <a:ext cx="1902113" cy="334466"/>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b="1" i="0" u="none" strike="noStrike" kern="0" cap="none" spc="0" normalizeH="0" baseline="0" dirty="0">
                <a:ln>
                  <a:noFill/>
                </a:ln>
                <a:solidFill>
                  <a:schemeClr val="bg1"/>
                </a:solidFill>
                <a:effectLst/>
                <a:uLnTx/>
                <a:uFillTx/>
                <a:latin typeface="Raleway" pitchFamily="2" charset="0"/>
              </a:rPr>
              <a:t>Tablas  de hechos conformadas</a:t>
            </a:r>
          </a:p>
        </p:txBody>
      </p:sp>
      <p:sp>
        <p:nvSpPr>
          <p:cNvPr id="25" name="TextBox 24">
            <a:extLst>
              <a:ext uri="{FF2B5EF4-FFF2-40B4-BE49-F238E27FC236}">
                <a16:creationId xmlns:a16="http://schemas.microsoft.com/office/drawing/2014/main" id="{A3A108FD-A73C-4FB7-8EE0-950B7F4967D2}"/>
              </a:ext>
            </a:extLst>
          </p:cNvPr>
          <p:cNvSpPr txBox="1"/>
          <p:nvPr/>
        </p:nvSpPr>
        <p:spPr>
          <a:xfrm>
            <a:off x="9529969" y="5463053"/>
            <a:ext cx="1902113" cy="334466"/>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b="1" i="0" u="none" strike="noStrike" kern="0" cap="none" spc="0" normalizeH="0" baseline="0" dirty="0">
                <a:ln>
                  <a:noFill/>
                </a:ln>
                <a:solidFill>
                  <a:schemeClr val="bg1"/>
                </a:solidFill>
                <a:effectLst/>
                <a:uLnTx/>
                <a:uFillTx/>
                <a:latin typeface="Raleway" pitchFamily="2" charset="0"/>
              </a:rPr>
              <a:t>Tabla de hechos de transacción </a:t>
            </a:r>
          </a:p>
        </p:txBody>
      </p:sp>
      <p:sp>
        <p:nvSpPr>
          <p:cNvPr id="41" name="TextBox 40">
            <a:extLst>
              <a:ext uri="{FF2B5EF4-FFF2-40B4-BE49-F238E27FC236}">
                <a16:creationId xmlns:a16="http://schemas.microsoft.com/office/drawing/2014/main" id="{97C2C134-DFB1-4F59-82D7-09DAD9E399E4}"/>
              </a:ext>
            </a:extLst>
          </p:cNvPr>
          <p:cNvSpPr txBox="1"/>
          <p:nvPr/>
        </p:nvSpPr>
        <p:spPr>
          <a:xfrm>
            <a:off x="617726" y="825907"/>
            <a:ext cx="10959788" cy="553998"/>
          </a:xfrm>
          <a:prstGeom prst="rect">
            <a:avLst/>
          </a:prstGeom>
          <a:noFill/>
          <a:ln w="6350">
            <a:noFill/>
            <a:prstDash val="dash"/>
          </a:ln>
        </p:spPr>
        <p:txBody>
          <a:bodyPr wrap="square" lIns="0" tIns="0" rIns="0" bIns="0" rtlCol="0" anchor="b"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b="0" i="0" u="none" strike="noStrike" kern="0" cap="none" spc="0" normalizeH="0" baseline="0" dirty="0">
                <a:ln>
                  <a:noFill/>
                </a:ln>
                <a:solidFill>
                  <a:schemeClr val="tx1">
                    <a:lumMod val="85000"/>
                    <a:lumOff val="15000"/>
                  </a:schemeClr>
                </a:solidFill>
                <a:effectLst/>
                <a:uLnTx/>
                <a:uFillTx/>
                <a:latin typeface="Raleway" pitchFamily="2" charset="0"/>
              </a:rPr>
              <a:t>El diseño fundamental de una tabla de hechos está basado en una actividad física o evento y no esta influenciada por reportes eventuales</a:t>
            </a:r>
          </a:p>
        </p:txBody>
      </p:sp>
      <p:sp>
        <p:nvSpPr>
          <p:cNvPr id="42" name="TextBox 41">
            <a:extLst>
              <a:ext uri="{FF2B5EF4-FFF2-40B4-BE49-F238E27FC236}">
                <a16:creationId xmlns:a16="http://schemas.microsoft.com/office/drawing/2014/main" id="{0BFEA30F-0435-4779-B56F-055938ADC40F}"/>
              </a:ext>
            </a:extLst>
          </p:cNvPr>
          <p:cNvSpPr txBox="1"/>
          <p:nvPr/>
        </p:nvSpPr>
        <p:spPr>
          <a:xfrm>
            <a:off x="5090771" y="1736994"/>
            <a:ext cx="2177738" cy="1969770"/>
          </a:xfrm>
          <a:prstGeom prst="rect">
            <a:avLst/>
          </a:prstGeom>
          <a:noFill/>
          <a:ln w="6350">
            <a:noFill/>
            <a:prstDash val="dash"/>
          </a:ln>
        </p:spPr>
        <p:txBody>
          <a:bodyPr wrap="square" lIns="0" tIns="0" rIns="0" bIns="0" rtlCol="0" anchor="b"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Los nulos en las llaves foráneas deben evitarse y debe agregarse un elemento default que represente un estatus desconocido o no aplicable.</a:t>
            </a:r>
          </a:p>
        </p:txBody>
      </p:sp>
      <p:sp>
        <p:nvSpPr>
          <p:cNvPr id="43" name="TextBox 42">
            <a:extLst>
              <a:ext uri="{FF2B5EF4-FFF2-40B4-BE49-F238E27FC236}">
                <a16:creationId xmlns:a16="http://schemas.microsoft.com/office/drawing/2014/main" id="{60F9E917-90E9-4DDB-9A83-BC81CEF6EF7A}"/>
              </a:ext>
            </a:extLst>
          </p:cNvPr>
          <p:cNvSpPr txBox="1"/>
          <p:nvPr/>
        </p:nvSpPr>
        <p:spPr>
          <a:xfrm>
            <a:off x="9461589" y="1736994"/>
            <a:ext cx="2177738" cy="2954655"/>
          </a:xfrm>
          <a:prstGeom prst="rect">
            <a:avLst/>
          </a:prstGeom>
          <a:noFill/>
          <a:ln w="6350">
            <a:noFill/>
            <a:prstDash val="dash"/>
          </a:ln>
        </p:spPr>
        <p:txBody>
          <a:bodyPr wrap="square" lIns="0" tIns="0" rIns="0" bIns="0" rtlCol="0" anchor="b"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Estas tablas se encargan de registrar eventos en el espacio y tiempo.</a:t>
            </a:r>
          </a:p>
          <a:p>
            <a:pPr marL="0" marR="0" lvl="0" indent="0" algn="ctr" defTabSz="914400" eaLnBrk="1" fontAlgn="auto" latinLnBrk="0" hangingPunct="1">
              <a:lnSpc>
                <a:spcPct val="100000"/>
              </a:lnSpc>
              <a:spcBef>
                <a:spcPts val="0"/>
              </a:spcBef>
              <a:spcAft>
                <a:spcPts val="0"/>
              </a:spcAft>
              <a:buClrTx/>
              <a:buSzTx/>
              <a:buFontTx/>
              <a:buNone/>
              <a:tabLst/>
              <a:defRPr/>
            </a:pPr>
            <a:endParaRPr lang="es-MX" sz="1600" kern="0" dirty="0">
              <a:solidFill>
                <a:schemeClr val="tx1">
                  <a:lumMod val="85000"/>
                  <a:lumOff val="15000"/>
                </a:schemeClr>
              </a:solidFill>
              <a:latin typeface="Raleway" pitchFamily="2"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Son las tablas de hechos con mayor </a:t>
            </a:r>
            <a:r>
              <a:rPr kumimoji="0" lang="es-MX" sz="1600" b="0" i="0" u="none" strike="noStrike" kern="0" cap="none" spc="0" normalizeH="0" baseline="0" dirty="0" err="1">
                <a:ln>
                  <a:noFill/>
                </a:ln>
                <a:solidFill>
                  <a:schemeClr val="tx1">
                    <a:lumMod val="85000"/>
                    <a:lumOff val="15000"/>
                  </a:schemeClr>
                </a:solidFill>
                <a:effectLst/>
                <a:uLnTx/>
                <a:uFillTx/>
                <a:latin typeface="Raleway" pitchFamily="2" charset="0"/>
              </a:rPr>
              <a:t>cardinaldiad</a:t>
            </a: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 pues poseen una llave foránea para cada una de sus dimensiones asociadas</a:t>
            </a:r>
          </a:p>
        </p:txBody>
      </p:sp>
      <p:sp>
        <p:nvSpPr>
          <p:cNvPr id="44" name="TextBox 43">
            <a:extLst>
              <a:ext uri="{FF2B5EF4-FFF2-40B4-BE49-F238E27FC236}">
                <a16:creationId xmlns:a16="http://schemas.microsoft.com/office/drawing/2014/main" id="{7DA377CB-52A1-442B-A6D5-A843CDC96E37}"/>
              </a:ext>
            </a:extLst>
          </p:cNvPr>
          <p:cNvSpPr txBox="1"/>
          <p:nvPr/>
        </p:nvSpPr>
        <p:spPr>
          <a:xfrm>
            <a:off x="2835712" y="1736994"/>
            <a:ext cx="2177738" cy="1477328"/>
          </a:xfrm>
          <a:prstGeom prst="rect">
            <a:avLst/>
          </a:prstGeom>
          <a:noFill/>
          <a:ln w="6350">
            <a:noFill/>
            <a:prstDash val="dash"/>
          </a:ln>
        </p:spPr>
        <p:txBody>
          <a:bodyPr wrap="square" lIns="0" tIns="0" rIns="0" bIns="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Pueden ser: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Totalmente aditivas (ventas)</a:t>
            </a:r>
          </a:p>
          <a:p>
            <a:pPr marL="0" marR="0" lvl="0" indent="0" algn="ctr" defTabSz="914400" eaLnBrk="1" fontAlgn="auto" latinLnBrk="0" hangingPunct="1">
              <a:lnSpc>
                <a:spcPct val="100000"/>
              </a:lnSpc>
              <a:spcBef>
                <a:spcPts val="0"/>
              </a:spcBef>
              <a:spcAft>
                <a:spcPts val="0"/>
              </a:spcAft>
              <a:buClrTx/>
              <a:buSzTx/>
              <a:buFontTx/>
              <a:buNone/>
              <a:tabLst/>
              <a:defRPr/>
            </a:pPr>
            <a:r>
              <a:rPr lang="es-MX" sz="1600" kern="0" dirty="0">
                <a:solidFill>
                  <a:schemeClr val="tx1">
                    <a:lumMod val="85000"/>
                    <a:lumOff val="15000"/>
                  </a:schemeClr>
                </a:solidFill>
                <a:latin typeface="Raleway" pitchFamily="2" charset="0"/>
              </a:rPr>
              <a:t>Semi aditivas (saldo)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No aditivas (promedios)</a:t>
            </a:r>
          </a:p>
        </p:txBody>
      </p:sp>
      <p:sp>
        <p:nvSpPr>
          <p:cNvPr id="45" name="TextBox 44">
            <a:extLst>
              <a:ext uri="{FF2B5EF4-FFF2-40B4-BE49-F238E27FC236}">
                <a16:creationId xmlns:a16="http://schemas.microsoft.com/office/drawing/2014/main" id="{CF9C1B28-4191-40AE-9E74-76F46C07B8E4}"/>
              </a:ext>
            </a:extLst>
          </p:cNvPr>
          <p:cNvSpPr txBox="1"/>
          <p:nvPr/>
        </p:nvSpPr>
        <p:spPr>
          <a:xfrm>
            <a:off x="7222038" y="1736994"/>
            <a:ext cx="2177738" cy="3200876"/>
          </a:xfrm>
          <a:prstGeom prst="rect">
            <a:avLst/>
          </a:prstGeom>
          <a:noFill/>
          <a:ln w="6350">
            <a:noFill/>
            <a:prstDash val="dash"/>
          </a:ln>
        </p:spPr>
        <p:txBody>
          <a:bodyPr wrap="square" lIns="0" tIns="0" rIns="0" bIns="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Si la misma medida aparece en diferentes tablas de hechos, se debe tener cuidado en que las definiciones sean idénticas (data </a:t>
            </a:r>
            <a:r>
              <a:rPr kumimoji="0" lang="es-MX" sz="1600" b="0" i="0" u="none" strike="noStrike" kern="0" cap="none" spc="0" normalizeH="0" baseline="0" dirty="0" err="1">
                <a:ln>
                  <a:noFill/>
                </a:ln>
                <a:solidFill>
                  <a:schemeClr val="tx1">
                    <a:lumMod val="85000"/>
                    <a:lumOff val="15000"/>
                  </a:schemeClr>
                </a:solidFill>
                <a:effectLst/>
                <a:uLnTx/>
                <a:uFillTx/>
                <a:latin typeface="Raleway" pitchFamily="2" charset="0"/>
              </a:rPr>
              <a:t>governace</a:t>
            </a: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 Si las medidas son idénticas, las columnas deben llamarse exactamente igual. De lo contrario se deben definir con distintos nombres</a:t>
            </a:r>
          </a:p>
        </p:txBody>
      </p:sp>
      <p:sp>
        <p:nvSpPr>
          <p:cNvPr id="46" name="TextBox 40">
            <a:extLst>
              <a:ext uri="{FF2B5EF4-FFF2-40B4-BE49-F238E27FC236}">
                <a16:creationId xmlns:a16="http://schemas.microsoft.com/office/drawing/2014/main" id="{9C477895-227D-4978-B1C3-8780538D02F8}"/>
              </a:ext>
            </a:extLst>
          </p:cNvPr>
          <p:cNvSpPr txBox="1"/>
          <p:nvPr/>
        </p:nvSpPr>
        <p:spPr>
          <a:xfrm>
            <a:off x="639028" y="1729998"/>
            <a:ext cx="2134871" cy="3200876"/>
          </a:xfrm>
          <a:prstGeom prst="rect">
            <a:avLst/>
          </a:prstGeom>
          <a:noFill/>
          <a:ln w="6350">
            <a:noFill/>
            <a:prstDash val="dash"/>
          </a:ln>
        </p:spPr>
        <p:txBody>
          <a:bodyPr wrap="square" lIns="0" tIns="0" rIns="0" bIns="0" rtlCol="0" anchor="b"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Las tablas de hechos contienen:</a:t>
            </a:r>
          </a:p>
          <a:p>
            <a:pPr marL="285750" marR="0" lvl="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 Llaves foráneas a cada una de sus dimensiones</a:t>
            </a:r>
          </a:p>
          <a:p>
            <a:pPr marL="171450" marR="0" lvl="0" indent="-1714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600" kern="0" dirty="0">
                <a:solidFill>
                  <a:schemeClr val="tx1">
                    <a:lumMod val="85000"/>
                    <a:lumOff val="15000"/>
                  </a:schemeClr>
                </a:solidFill>
                <a:latin typeface="Raleway" pitchFamily="2" charset="0"/>
              </a:rPr>
              <a:t>L</a:t>
            </a: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a métrica que representan</a:t>
            </a:r>
          </a:p>
          <a:p>
            <a:pPr marL="285750" marR="0" lvl="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600" kern="0" dirty="0">
                <a:solidFill>
                  <a:schemeClr val="tx1">
                    <a:lumMod val="85000"/>
                    <a:lumOff val="15000"/>
                  </a:schemeClr>
                </a:solidFill>
                <a:latin typeface="Raleway" pitchFamily="2" charset="0"/>
              </a:rPr>
              <a:t>C</a:t>
            </a: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ampos de tiempo para capturar su creación y actualización</a:t>
            </a:r>
          </a:p>
          <a:p>
            <a:pPr marL="171450" marR="0" lvl="0" indent="-1714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0" i="0" u="none" strike="noStrike" kern="0" cap="none" spc="0" normalizeH="0" baseline="0" dirty="0">
                <a:ln>
                  <a:noFill/>
                </a:ln>
                <a:solidFill>
                  <a:schemeClr val="tx1">
                    <a:lumMod val="85000"/>
                    <a:lumOff val="15000"/>
                  </a:schemeClr>
                </a:solidFill>
                <a:effectLst/>
                <a:uLnTx/>
                <a:uFillTx/>
                <a:latin typeface="Raleway" pitchFamily="2" charset="0"/>
              </a:rPr>
              <a:t>un identificador secuencial</a:t>
            </a:r>
          </a:p>
        </p:txBody>
      </p:sp>
    </p:spTree>
    <p:extLst>
      <p:ext uri="{BB962C8B-B14F-4D97-AF65-F5344CB8AC3E}">
        <p14:creationId xmlns:p14="http://schemas.microsoft.com/office/powerpoint/2010/main" val="712913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ORCA</a:t>
            </a:r>
            <a:endParaRPr lang="es-MX"/>
          </a:p>
        </p:txBody>
      </p:sp>
      <p:pic>
        <p:nvPicPr>
          <p:cNvPr id="5" name="Content Placeholder 4">
            <a:extLst>
              <a:ext uri="{FF2B5EF4-FFF2-40B4-BE49-F238E27FC236}">
                <a16:creationId xmlns:a16="http://schemas.microsoft.com/office/drawing/2014/main" id="{DEEF7A9F-682E-4A3C-AFF2-6B408A8F55DC}"/>
              </a:ext>
            </a:extLst>
          </p:cNvPr>
          <p:cNvPicPr>
            <a:picLocks noGrp="1" noChangeAspect="1"/>
          </p:cNvPicPr>
          <p:nvPr>
            <p:ph idx="1"/>
          </p:nvPr>
        </p:nvPicPr>
        <p:blipFill>
          <a:blip r:embed="rId2"/>
          <a:stretch>
            <a:fillRect/>
          </a:stretch>
        </p:blipFill>
        <p:spPr>
          <a:xfrm>
            <a:off x="4476506" y="1690688"/>
            <a:ext cx="3238987" cy="4243402"/>
          </a:xfrm>
        </p:spPr>
      </p:pic>
    </p:spTree>
    <p:extLst>
      <p:ext uri="{BB962C8B-B14F-4D97-AF65-F5344CB8AC3E}">
        <p14:creationId xmlns:p14="http://schemas.microsoft.com/office/powerpoint/2010/main" val="370969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D23A-E35F-4524-9D97-BA3DC39A3D5C}"/>
              </a:ext>
            </a:extLst>
          </p:cNvPr>
          <p:cNvSpPr>
            <a:spLocks noGrp="1"/>
          </p:cNvSpPr>
          <p:nvPr>
            <p:ph type="title"/>
          </p:nvPr>
        </p:nvSpPr>
        <p:spPr/>
        <p:txBody>
          <a:bodyPr/>
          <a:lstStyle/>
          <a:p>
            <a:r>
              <a:rPr lang="en-US" err="1"/>
              <a:t>Referencias</a:t>
            </a:r>
            <a:r>
              <a:rPr lang="en-US"/>
              <a:t> </a:t>
            </a:r>
            <a:endParaRPr lang="es-MX"/>
          </a:p>
        </p:txBody>
      </p:sp>
      <p:sp>
        <p:nvSpPr>
          <p:cNvPr id="3" name="Content Placeholder 2">
            <a:extLst>
              <a:ext uri="{FF2B5EF4-FFF2-40B4-BE49-F238E27FC236}">
                <a16:creationId xmlns:a16="http://schemas.microsoft.com/office/drawing/2014/main" id="{DB6DEB51-A96B-4B9A-AF00-75DFE0E96A46}"/>
              </a:ext>
            </a:extLst>
          </p:cNvPr>
          <p:cNvSpPr>
            <a:spLocks noGrp="1"/>
          </p:cNvSpPr>
          <p:nvPr>
            <p:ph idx="1"/>
          </p:nvPr>
        </p:nvSpPr>
        <p:spPr/>
        <p:txBody>
          <a:bodyPr/>
          <a:lstStyle/>
          <a:p>
            <a:r>
              <a:rPr lang="en-US" err="1"/>
              <a:t>Klous</a:t>
            </a:r>
            <a:r>
              <a:rPr lang="en-US"/>
              <a:t> sander. </a:t>
            </a:r>
            <a:r>
              <a:rPr lang="en-US" i="1"/>
              <a:t>We are big data, The future of information society. </a:t>
            </a:r>
            <a:r>
              <a:rPr lang="en-US"/>
              <a:t>Atlantis Press 2016</a:t>
            </a:r>
          </a:p>
          <a:p>
            <a:r>
              <a:rPr lang="es-MX" err="1"/>
              <a:t>Vaisman</a:t>
            </a:r>
            <a:r>
              <a:rPr lang="es-MX"/>
              <a:t> Alejandro. </a:t>
            </a:r>
            <a:r>
              <a:rPr lang="es-MX" i="1"/>
              <a:t>Data warehouse </a:t>
            </a:r>
            <a:r>
              <a:rPr lang="es-MX" i="1" err="1"/>
              <a:t>systems</a:t>
            </a:r>
            <a:r>
              <a:rPr lang="es-MX" i="1"/>
              <a:t>. </a:t>
            </a:r>
            <a:r>
              <a:rPr lang="es-MX" i="1" err="1"/>
              <a:t>Design</a:t>
            </a:r>
            <a:r>
              <a:rPr lang="es-MX" i="1"/>
              <a:t> and </a:t>
            </a:r>
            <a:r>
              <a:rPr lang="es-MX" i="1" err="1"/>
              <a:t>implementation</a:t>
            </a:r>
            <a:r>
              <a:rPr lang="es-MX" i="1"/>
              <a:t>. </a:t>
            </a:r>
            <a:r>
              <a:rPr lang="es-MX"/>
              <a:t>Springer 2014</a:t>
            </a:r>
          </a:p>
          <a:p>
            <a:r>
              <a:rPr lang="es-MX" err="1"/>
              <a:t>Soliman</a:t>
            </a:r>
            <a:r>
              <a:rPr lang="es-MX"/>
              <a:t> Mohamed. </a:t>
            </a:r>
            <a:r>
              <a:rPr lang="es-MX" i="1"/>
              <a:t>Orca: A modular </a:t>
            </a:r>
            <a:r>
              <a:rPr lang="es-MX" i="1" err="1"/>
              <a:t>Query</a:t>
            </a:r>
            <a:r>
              <a:rPr lang="es-MX" i="1"/>
              <a:t> </a:t>
            </a:r>
            <a:r>
              <a:rPr lang="es-MX" i="1" err="1"/>
              <a:t>Optimizer</a:t>
            </a:r>
            <a:r>
              <a:rPr lang="es-MX" i="1"/>
              <a:t> </a:t>
            </a:r>
            <a:r>
              <a:rPr lang="es-MX" i="1" err="1"/>
              <a:t>Architecture</a:t>
            </a:r>
            <a:r>
              <a:rPr lang="es-MX" i="1"/>
              <a:t> </a:t>
            </a:r>
            <a:r>
              <a:rPr lang="es-MX" i="1" err="1"/>
              <a:t>for</a:t>
            </a:r>
            <a:r>
              <a:rPr lang="es-MX" i="1"/>
              <a:t> Big Data</a:t>
            </a:r>
          </a:p>
          <a:p>
            <a:r>
              <a:rPr lang="es-MX" err="1">
                <a:hlinkClick r:id="rId2"/>
              </a:rPr>
              <a:t>createuser</a:t>
            </a:r>
            <a:r>
              <a:rPr lang="es-MX">
                <a:hlinkClick r:id="rId2"/>
              </a:rPr>
              <a:t> | Tanzu Greenplum </a:t>
            </a:r>
            <a:r>
              <a:rPr lang="es-MX" err="1">
                <a:hlinkClick r:id="rId2"/>
              </a:rPr>
              <a:t>Docs</a:t>
            </a:r>
            <a:r>
              <a:rPr lang="es-MX">
                <a:hlinkClick r:id="rId2"/>
              </a:rPr>
              <a:t> (pivotal.io)</a:t>
            </a:r>
            <a:endParaRPr lang="es-MX"/>
          </a:p>
          <a:p>
            <a:r>
              <a:rPr lang="es-MX">
                <a:hlinkClick r:id="rId3"/>
              </a:rPr>
              <a:t>GRANT | Tanzu Greenplum </a:t>
            </a:r>
            <a:r>
              <a:rPr lang="es-MX" err="1">
                <a:hlinkClick r:id="rId3"/>
              </a:rPr>
              <a:t>Docs</a:t>
            </a:r>
            <a:r>
              <a:rPr lang="es-MX">
                <a:hlinkClick r:id="rId3"/>
              </a:rPr>
              <a:t> (pivotal.io)</a:t>
            </a:r>
            <a:endParaRPr lang="es-MX"/>
          </a:p>
        </p:txBody>
      </p:sp>
    </p:spTree>
    <p:extLst>
      <p:ext uri="{BB962C8B-B14F-4D97-AF65-F5344CB8AC3E}">
        <p14:creationId xmlns:p14="http://schemas.microsoft.com/office/powerpoint/2010/main" val="2226205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D23A-E35F-4524-9D97-BA3DC39A3D5C}"/>
              </a:ext>
            </a:extLst>
          </p:cNvPr>
          <p:cNvSpPr>
            <a:spLocks noGrp="1"/>
          </p:cNvSpPr>
          <p:nvPr>
            <p:ph type="title"/>
          </p:nvPr>
        </p:nvSpPr>
        <p:spPr/>
        <p:txBody>
          <a:bodyPr/>
          <a:lstStyle/>
          <a:p>
            <a:r>
              <a:rPr lang="en-US" dirty="0" err="1"/>
              <a:t>Referencias</a:t>
            </a:r>
            <a:r>
              <a:rPr lang="en-US" dirty="0"/>
              <a:t> </a:t>
            </a:r>
            <a:endParaRPr lang="es-MX" dirty="0"/>
          </a:p>
        </p:txBody>
      </p:sp>
      <p:sp>
        <p:nvSpPr>
          <p:cNvPr id="3" name="Content Placeholder 2">
            <a:extLst>
              <a:ext uri="{FF2B5EF4-FFF2-40B4-BE49-F238E27FC236}">
                <a16:creationId xmlns:a16="http://schemas.microsoft.com/office/drawing/2014/main" id="{DB6DEB51-A96B-4B9A-AF00-75DFE0E96A46}"/>
              </a:ext>
            </a:extLst>
          </p:cNvPr>
          <p:cNvSpPr>
            <a:spLocks noGrp="1"/>
          </p:cNvSpPr>
          <p:nvPr>
            <p:ph idx="1"/>
          </p:nvPr>
        </p:nvSpPr>
        <p:spPr/>
        <p:txBody>
          <a:bodyPr/>
          <a:lstStyle/>
          <a:p>
            <a:r>
              <a:rPr lang="en-US" dirty="0"/>
              <a:t> GPUPGRADE </a:t>
            </a:r>
            <a:r>
              <a:rPr lang="en-US" dirty="0">
                <a:hlinkClick r:id="rId2"/>
              </a:rPr>
              <a:t>https://github.com/greenplum-db/gpupgrade</a:t>
            </a:r>
            <a:endParaRPr lang="en-US" dirty="0"/>
          </a:p>
          <a:p>
            <a:r>
              <a:rPr lang="es-MX" dirty="0"/>
              <a:t>COPY </a:t>
            </a:r>
            <a:r>
              <a:rPr lang="es-MX" dirty="0">
                <a:hlinkClick r:id="rId3"/>
              </a:rPr>
              <a:t>https://gpdb.docs.pivotal.io/6-5/ref_guide/sql_commands/COPY.html#top\</a:t>
            </a:r>
            <a:endParaRPr lang="es-MX" dirty="0"/>
          </a:p>
          <a:p>
            <a:r>
              <a:rPr lang="es-MX" dirty="0"/>
              <a:t>GPLOAD </a:t>
            </a:r>
            <a:r>
              <a:rPr lang="es-MX" dirty="0">
                <a:hlinkClick r:id="rId4"/>
              </a:rPr>
              <a:t>https://www.linkedin.com/pulse/fast-data-loading-greenplum-open-source-warehouse-katta-/</a:t>
            </a:r>
            <a:endParaRPr lang="es-MX" dirty="0"/>
          </a:p>
          <a:p>
            <a:r>
              <a:rPr lang="es-MX" dirty="0"/>
              <a:t>Data </a:t>
            </a:r>
            <a:r>
              <a:rPr lang="es-MX" dirty="0" err="1"/>
              <a:t>types</a:t>
            </a:r>
            <a:r>
              <a:rPr lang="es-MX" dirty="0"/>
              <a:t> https://gpdb.docs.pivotal.io/6-20/ref_guide/data_types.html</a:t>
            </a:r>
          </a:p>
        </p:txBody>
      </p:sp>
    </p:spTree>
    <p:extLst>
      <p:ext uri="{BB962C8B-B14F-4D97-AF65-F5344CB8AC3E}">
        <p14:creationId xmlns:p14="http://schemas.microsoft.com/office/powerpoint/2010/main" val="141732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8AB98B6-0CF3-48D0-8B93-D10E92CC0E4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B8AB98B6-0CF3-48D0-8B93-D10E92CC0E4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A240019-5FBB-4CA9-AC08-AE1DE2B6F6B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pic>
        <p:nvPicPr>
          <p:cNvPr id="83" name="Picture 82" descr="A close up of a piece of paper&#10;&#10;Description automatically generated">
            <a:extLst>
              <a:ext uri="{FF2B5EF4-FFF2-40B4-BE49-F238E27FC236}">
                <a16:creationId xmlns:a16="http://schemas.microsoft.com/office/drawing/2014/main" id="{AFD148B5-6758-43DF-8AC2-4EC8A637A1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794422" y="2436594"/>
            <a:ext cx="2718486" cy="2715845"/>
          </a:xfrm>
          <a:prstGeom prst="rect">
            <a:avLst/>
          </a:prstGeom>
        </p:spPr>
      </p:pic>
      <p:sp>
        <p:nvSpPr>
          <p:cNvPr id="81" name="Rectangle 80">
            <a:extLst>
              <a:ext uri="{FF2B5EF4-FFF2-40B4-BE49-F238E27FC236}">
                <a16:creationId xmlns:a16="http://schemas.microsoft.com/office/drawing/2014/main" id="{1E961505-F22B-4A01-96E7-F72DDBD5F399}"/>
              </a:ext>
            </a:extLst>
          </p:cNvPr>
          <p:cNvSpPr/>
          <p:nvPr/>
        </p:nvSpPr>
        <p:spPr>
          <a:xfrm>
            <a:off x="4794422" y="2436595"/>
            <a:ext cx="2718486" cy="274088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 name="Title 1">
            <a:extLst>
              <a:ext uri="{FF2B5EF4-FFF2-40B4-BE49-F238E27FC236}">
                <a16:creationId xmlns:a16="http://schemas.microsoft.com/office/drawing/2014/main" id="{A033587B-5D06-4141-9DB3-999ECED75A53}"/>
              </a:ext>
            </a:extLst>
          </p:cNvPr>
          <p:cNvSpPr>
            <a:spLocks noGrp="1"/>
          </p:cNvSpPr>
          <p:nvPr>
            <p:ph type="title"/>
          </p:nvPr>
        </p:nvSpPr>
        <p:spPr>
          <a:xfrm>
            <a:off x="713462" y="365126"/>
            <a:ext cx="11023426" cy="365125"/>
          </a:xfrm>
        </p:spPr>
        <p:txBody>
          <a:bodyPr>
            <a:normAutofit fontScale="90000"/>
          </a:bodyPr>
          <a:lstStyle/>
          <a:p>
            <a:r>
              <a:rPr lang="es-MX" sz="4400" dirty="0">
                <a:latin typeface="Raleway" pitchFamily="2" charset="0"/>
              </a:rPr>
              <a:t>Técnicas básicas de tablas de hechos</a:t>
            </a:r>
            <a:endParaRPr lang="es-MX" dirty="0">
              <a:latin typeface="Raleway" pitchFamily="2" charset="0"/>
            </a:endParaRPr>
          </a:p>
        </p:txBody>
      </p:sp>
      <p:sp>
        <p:nvSpPr>
          <p:cNvPr id="5" name="Slide Number Placeholder 4">
            <a:extLst>
              <a:ext uri="{FF2B5EF4-FFF2-40B4-BE49-F238E27FC236}">
                <a16:creationId xmlns:a16="http://schemas.microsoft.com/office/drawing/2014/main" id="{8A53DC5E-E6D7-4E17-8C8E-AC08D4CD1EAA}"/>
              </a:ext>
            </a:extLst>
          </p:cNvPr>
          <p:cNvSpPr>
            <a:spLocks noGrp="1"/>
          </p:cNvSpPr>
          <p:nvPr>
            <p:ph type="sldNum" sz="quarter" idx="12"/>
          </p:nvPr>
        </p:nvSpPr>
        <p:spPr/>
        <p:txBody>
          <a:bodyPr/>
          <a:lstStyle/>
          <a:p>
            <a:fld id="{877BCE01-9058-4259-B684-EDDB3327DE6C}" type="slidenum">
              <a:rPr lang="es-MX" smtClean="0">
                <a:latin typeface="Raleway" pitchFamily="2" charset="0"/>
              </a:rPr>
              <a:pPr/>
              <a:t>7</a:t>
            </a:fld>
            <a:endParaRPr lang="es-MX" dirty="0">
              <a:latin typeface="Raleway" pitchFamily="2" charset="0"/>
            </a:endParaRPr>
          </a:p>
        </p:txBody>
      </p:sp>
      <p:sp>
        <p:nvSpPr>
          <p:cNvPr id="9" name="Freeform 320">
            <a:extLst>
              <a:ext uri="{FF2B5EF4-FFF2-40B4-BE49-F238E27FC236}">
                <a16:creationId xmlns:a16="http://schemas.microsoft.com/office/drawing/2014/main" id="{A3CAB366-9642-423B-AE33-9942431E3648}"/>
              </a:ext>
            </a:extLst>
          </p:cNvPr>
          <p:cNvSpPr/>
          <p:nvPr/>
        </p:nvSpPr>
        <p:spPr>
          <a:xfrm>
            <a:off x="3975497" y="3785351"/>
            <a:ext cx="1622755" cy="2155222"/>
          </a:xfrm>
          <a:custGeom>
            <a:avLst/>
            <a:gdLst>
              <a:gd name="connsiteX0" fmla="*/ 470370 w 1219200"/>
              <a:gd name="connsiteY0" fmla="*/ 0 h 1619250"/>
              <a:gd name="connsiteX1" fmla="*/ 748830 w 1219200"/>
              <a:gd name="connsiteY1" fmla="*/ 0 h 1619250"/>
              <a:gd name="connsiteX2" fmla="*/ 748830 w 1219200"/>
              <a:gd name="connsiteY2" fmla="*/ 28495 h 1619250"/>
              <a:gd name="connsiteX3" fmla="*/ 748830 w 1219200"/>
              <a:gd name="connsiteY3" fmla="*/ 415626 h 1619250"/>
              <a:gd name="connsiteX4" fmla="*/ 1219200 w 1219200"/>
              <a:gd name="connsiteY4" fmla="*/ 1009916 h 1619250"/>
              <a:gd name="connsiteX5" fmla="*/ 609600 w 1219200"/>
              <a:gd name="connsiteY5" fmla="*/ 1619250 h 1619250"/>
              <a:gd name="connsiteX6" fmla="*/ 0 w 1219200"/>
              <a:gd name="connsiteY6" fmla="*/ 1009916 h 1619250"/>
              <a:gd name="connsiteX7" fmla="*/ 470370 w 1219200"/>
              <a:gd name="connsiteY7" fmla="*/ 415626 h 1619250"/>
              <a:gd name="connsiteX8" fmla="*/ 470370 w 1219200"/>
              <a:gd name="connsiteY8" fmla="*/ 63355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 h="1619250">
                <a:moveTo>
                  <a:pt x="470370" y="0"/>
                </a:moveTo>
                <a:lnTo>
                  <a:pt x="748830" y="0"/>
                </a:lnTo>
                <a:lnTo>
                  <a:pt x="748830" y="28495"/>
                </a:lnTo>
                <a:cubicBezTo>
                  <a:pt x="748830" y="131852"/>
                  <a:pt x="748830" y="259061"/>
                  <a:pt x="748830" y="415626"/>
                </a:cubicBezTo>
                <a:cubicBezTo>
                  <a:pt x="1016000" y="479569"/>
                  <a:pt x="1219200" y="720294"/>
                  <a:pt x="1219200" y="1009916"/>
                </a:cubicBezTo>
                <a:cubicBezTo>
                  <a:pt x="1219200" y="1344673"/>
                  <a:pt x="944504" y="1619250"/>
                  <a:pt x="609600" y="1619250"/>
                </a:cubicBezTo>
                <a:cubicBezTo>
                  <a:pt x="270933" y="1619250"/>
                  <a:pt x="0" y="1344673"/>
                  <a:pt x="0" y="1009916"/>
                </a:cubicBezTo>
                <a:cubicBezTo>
                  <a:pt x="0" y="720294"/>
                  <a:pt x="203200" y="475808"/>
                  <a:pt x="470370" y="415626"/>
                </a:cubicBezTo>
                <a:cubicBezTo>
                  <a:pt x="470370" y="415626"/>
                  <a:pt x="470370" y="415626"/>
                  <a:pt x="470370" y="63355"/>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77" name="Freeform 17">
            <a:extLst>
              <a:ext uri="{FF2B5EF4-FFF2-40B4-BE49-F238E27FC236}">
                <a16:creationId xmlns:a16="http://schemas.microsoft.com/office/drawing/2014/main" id="{052D600F-6F94-45BE-AE5C-69E22009221B}"/>
              </a:ext>
            </a:extLst>
          </p:cNvPr>
          <p:cNvSpPr>
            <a:spLocks/>
          </p:cNvSpPr>
          <p:nvPr/>
        </p:nvSpPr>
        <p:spPr bwMode="auto">
          <a:xfrm>
            <a:off x="3979724" y="4317818"/>
            <a:ext cx="4312556" cy="1622755"/>
          </a:xfrm>
          <a:custGeom>
            <a:avLst/>
            <a:gdLst>
              <a:gd name="T0" fmla="*/ 541 w 861"/>
              <a:gd name="T1" fmla="*/ 125 h 324"/>
              <a:gd name="T2" fmla="*/ 320 w 861"/>
              <a:gd name="T3" fmla="*/ 125 h 324"/>
              <a:gd name="T4" fmla="*/ 125 w 861"/>
              <a:gd name="T5" fmla="*/ 125 h 324"/>
              <a:gd name="T6" fmla="*/ 125 w 861"/>
              <a:gd name="T7" fmla="*/ 58 h 324"/>
              <a:gd name="T8" fmla="*/ 125 w 861"/>
              <a:gd name="T9" fmla="*/ 4 h 324"/>
              <a:gd name="T10" fmla="*/ 0 w 861"/>
              <a:gd name="T11" fmla="*/ 162 h 324"/>
              <a:gd name="T12" fmla="*/ 162 w 861"/>
              <a:gd name="T13" fmla="*/ 324 h 324"/>
              <a:gd name="T14" fmla="*/ 320 w 861"/>
              <a:gd name="T15" fmla="*/ 198 h 324"/>
              <a:gd name="T16" fmla="*/ 541 w 861"/>
              <a:gd name="T17" fmla="*/ 198 h 324"/>
              <a:gd name="T18" fmla="*/ 699 w 861"/>
              <a:gd name="T19" fmla="*/ 324 h 324"/>
              <a:gd name="T20" fmla="*/ 861 w 861"/>
              <a:gd name="T21" fmla="*/ 162 h 324"/>
              <a:gd name="T22" fmla="*/ 699 w 861"/>
              <a:gd name="T23" fmla="*/ 0 h 324"/>
              <a:gd name="T24" fmla="*/ 541 w 861"/>
              <a:gd name="T25" fmla="*/ 1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1" h="324">
                <a:moveTo>
                  <a:pt x="541" y="125"/>
                </a:moveTo>
                <a:cubicBezTo>
                  <a:pt x="320" y="125"/>
                  <a:pt x="320" y="125"/>
                  <a:pt x="320" y="125"/>
                </a:cubicBezTo>
                <a:cubicBezTo>
                  <a:pt x="125" y="125"/>
                  <a:pt x="125" y="125"/>
                  <a:pt x="125" y="125"/>
                </a:cubicBezTo>
                <a:cubicBezTo>
                  <a:pt x="125" y="58"/>
                  <a:pt x="125" y="58"/>
                  <a:pt x="125" y="58"/>
                </a:cubicBezTo>
                <a:cubicBezTo>
                  <a:pt x="125" y="4"/>
                  <a:pt x="125" y="4"/>
                  <a:pt x="125" y="4"/>
                </a:cubicBezTo>
                <a:cubicBezTo>
                  <a:pt x="53" y="21"/>
                  <a:pt x="0" y="85"/>
                  <a:pt x="0" y="162"/>
                </a:cubicBezTo>
                <a:cubicBezTo>
                  <a:pt x="0" y="251"/>
                  <a:pt x="73" y="324"/>
                  <a:pt x="162" y="324"/>
                </a:cubicBezTo>
                <a:cubicBezTo>
                  <a:pt x="239" y="324"/>
                  <a:pt x="303" y="270"/>
                  <a:pt x="320" y="198"/>
                </a:cubicBezTo>
                <a:cubicBezTo>
                  <a:pt x="541" y="198"/>
                  <a:pt x="541" y="198"/>
                  <a:pt x="541" y="198"/>
                </a:cubicBezTo>
                <a:cubicBezTo>
                  <a:pt x="558" y="270"/>
                  <a:pt x="622" y="324"/>
                  <a:pt x="699" y="324"/>
                </a:cubicBezTo>
                <a:cubicBezTo>
                  <a:pt x="788" y="324"/>
                  <a:pt x="861" y="251"/>
                  <a:pt x="861" y="162"/>
                </a:cubicBezTo>
                <a:cubicBezTo>
                  <a:pt x="861" y="72"/>
                  <a:pt x="788" y="0"/>
                  <a:pt x="699" y="0"/>
                </a:cubicBezTo>
                <a:cubicBezTo>
                  <a:pt x="622" y="0"/>
                  <a:pt x="558" y="53"/>
                  <a:pt x="541" y="125"/>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78" name="Freeform 15">
            <a:extLst>
              <a:ext uri="{FF2B5EF4-FFF2-40B4-BE49-F238E27FC236}">
                <a16:creationId xmlns:a16="http://schemas.microsoft.com/office/drawing/2014/main" id="{29C01693-F7A1-4681-BAB6-ACA7300D15F2}"/>
              </a:ext>
            </a:extLst>
          </p:cNvPr>
          <p:cNvSpPr>
            <a:spLocks/>
          </p:cNvSpPr>
          <p:nvPr/>
        </p:nvSpPr>
        <p:spPr bwMode="auto">
          <a:xfrm>
            <a:off x="6669526" y="1630129"/>
            <a:ext cx="1629094" cy="4310444"/>
          </a:xfrm>
          <a:custGeom>
            <a:avLst/>
            <a:gdLst>
              <a:gd name="T0" fmla="*/ 126 w 325"/>
              <a:gd name="T1" fmla="*/ 319 h 861"/>
              <a:gd name="T2" fmla="*/ 126 w 325"/>
              <a:gd name="T3" fmla="*/ 541 h 861"/>
              <a:gd name="T4" fmla="*/ 126 w 325"/>
              <a:gd name="T5" fmla="*/ 736 h 861"/>
              <a:gd name="T6" fmla="*/ 59 w 325"/>
              <a:gd name="T7" fmla="*/ 736 h 861"/>
              <a:gd name="T8" fmla="*/ 5 w 325"/>
              <a:gd name="T9" fmla="*/ 736 h 861"/>
              <a:gd name="T10" fmla="*/ 163 w 325"/>
              <a:gd name="T11" fmla="*/ 861 h 861"/>
              <a:gd name="T12" fmla="*/ 325 w 325"/>
              <a:gd name="T13" fmla="*/ 699 h 861"/>
              <a:gd name="T14" fmla="*/ 199 w 325"/>
              <a:gd name="T15" fmla="*/ 541 h 861"/>
              <a:gd name="T16" fmla="*/ 199 w 325"/>
              <a:gd name="T17" fmla="*/ 319 h 861"/>
              <a:gd name="T18" fmla="*/ 325 w 325"/>
              <a:gd name="T19" fmla="*/ 162 h 861"/>
              <a:gd name="T20" fmla="*/ 163 w 325"/>
              <a:gd name="T21" fmla="*/ 0 h 861"/>
              <a:gd name="T22" fmla="*/ 0 w 325"/>
              <a:gd name="T23" fmla="*/ 162 h 861"/>
              <a:gd name="T24" fmla="*/ 126 w 325"/>
              <a:gd name="T25" fmla="*/ 319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861">
                <a:moveTo>
                  <a:pt x="126" y="319"/>
                </a:moveTo>
                <a:cubicBezTo>
                  <a:pt x="126" y="541"/>
                  <a:pt x="126" y="541"/>
                  <a:pt x="126" y="541"/>
                </a:cubicBezTo>
                <a:cubicBezTo>
                  <a:pt x="126" y="736"/>
                  <a:pt x="126" y="736"/>
                  <a:pt x="126" y="736"/>
                </a:cubicBezTo>
                <a:cubicBezTo>
                  <a:pt x="59" y="736"/>
                  <a:pt x="59" y="736"/>
                  <a:pt x="59" y="736"/>
                </a:cubicBezTo>
                <a:cubicBezTo>
                  <a:pt x="5" y="736"/>
                  <a:pt x="5" y="736"/>
                  <a:pt x="5" y="736"/>
                </a:cubicBezTo>
                <a:cubicBezTo>
                  <a:pt x="22" y="807"/>
                  <a:pt x="86" y="861"/>
                  <a:pt x="163" y="861"/>
                </a:cubicBezTo>
                <a:cubicBezTo>
                  <a:pt x="252" y="861"/>
                  <a:pt x="325" y="788"/>
                  <a:pt x="325" y="699"/>
                </a:cubicBezTo>
                <a:cubicBezTo>
                  <a:pt x="325" y="622"/>
                  <a:pt x="271" y="557"/>
                  <a:pt x="199" y="541"/>
                </a:cubicBezTo>
                <a:cubicBezTo>
                  <a:pt x="199" y="319"/>
                  <a:pt x="199" y="319"/>
                  <a:pt x="199" y="319"/>
                </a:cubicBezTo>
                <a:cubicBezTo>
                  <a:pt x="271" y="303"/>
                  <a:pt x="325" y="238"/>
                  <a:pt x="325" y="162"/>
                </a:cubicBezTo>
                <a:cubicBezTo>
                  <a:pt x="325" y="72"/>
                  <a:pt x="252" y="0"/>
                  <a:pt x="163" y="0"/>
                </a:cubicBezTo>
                <a:cubicBezTo>
                  <a:pt x="73" y="0"/>
                  <a:pt x="0" y="72"/>
                  <a:pt x="0" y="162"/>
                </a:cubicBezTo>
                <a:cubicBezTo>
                  <a:pt x="0" y="238"/>
                  <a:pt x="54" y="303"/>
                  <a:pt x="126" y="319"/>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79" name="Freeform 16">
            <a:extLst>
              <a:ext uri="{FF2B5EF4-FFF2-40B4-BE49-F238E27FC236}">
                <a16:creationId xmlns:a16="http://schemas.microsoft.com/office/drawing/2014/main" id="{37072F70-527D-46E2-AA57-B3F985B88DC2}"/>
              </a:ext>
            </a:extLst>
          </p:cNvPr>
          <p:cNvSpPr>
            <a:spLocks/>
          </p:cNvSpPr>
          <p:nvPr/>
        </p:nvSpPr>
        <p:spPr bwMode="auto">
          <a:xfrm>
            <a:off x="3979724" y="1630129"/>
            <a:ext cx="4312556" cy="1622755"/>
          </a:xfrm>
          <a:custGeom>
            <a:avLst/>
            <a:gdLst>
              <a:gd name="T0" fmla="*/ 320 w 861"/>
              <a:gd name="T1" fmla="*/ 198 h 324"/>
              <a:gd name="T2" fmla="*/ 541 w 861"/>
              <a:gd name="T3" fmla="*/ 198 h 324"/>
              <a:gd name="T4" fmla="*/ 737 w 861"/>
              <a:gd name="T5" fmla="*/ 198 h 324"/>
              <a:gd name="T6" fmla="*/ 737 w 861"/>
              <a:gd name="T7" fmla="*/ 265 h 324"/>
              <a:gd name="T8" fmla="*/ 737 w 861"/>
              <a:gd name="T9" fmla="*/ 319 h 324"/>
              <a:gd name="T10" fmla="*/ 861 w 861"/>
              <a:gd name="T11" fmla="*/ 162 h 324"/>
              <a:gd name="T12" fmla="*/ 699 w 861"/>
              <a:gd name="T13" fmla="*/ 0 h 324"/>
              <a:gd name="T14" fmla="*/ 541 w 861"/>
              <a:gd name="T15" fmla="*/ 125 h 324"/>
              <a:gd name="T16" fmla="*/ 320 w 861"/>
              <a:gd name="T17" fmla="*/ 125 h 324"/>
              <a:gd name="T18" fmla="*/ 162 w 861"/>
              <a:gd name="T19" fmla="*/ 0 h 324"/>
              <a:gd name="T20" fmla="*/ 0 w 861"/>
              <a:gd name="T21" fmla="*/ 162 h 324"/>
              <a:gd name="T22" fmla="*/ 162 w 861"/>
              <a:gd name="T23" fmla="*/ 324 h 324"/>
              <a:gd name="T24" fmla="*/ 320 w 861"/>
              <a:gd name="T25" fmla="*/ 19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1" h="324">
                <a:moveTo>
                  <a:pt x="320" y="198"/>
                </a:moveTo>
                <a:cubicBezTo>
                  <a:pt x="541" y="198"/>
                  <a:pt x="541" y="198"/>
                  <a:pt x="541" y="198"/>
                </a:cubicBezTo>
                <a:cubicBezTo>
                  <a:pt x="737" y="198"/>
                  <a:pt x="737" y="198"/>
                  <a:pt x="737" y="198"/>
                </a:cubicBezTo>
                <a:cubicBezTo>
                  <a:pt x="737" y="265"/>
                  <a:pt x="737" y="265"/>
                  <a:pt x="737" y="265"/>
                </a:cubicBezTo>
                <a:cubicBezTo>
                  <a:pt x="737" y="319"/>
                  <a:pt x="737" y="319"/>
                  <a:pt x="737" y="319"/>
                </a:cubicBezTo>
                <a:cubicBezTo>
                  <a:pt x="808" y="302"/>
                  <a:pt x="861" y="238"/>
                  <a:pt x="861" y="162"/>
                </a:cubicBezTo>
                <a:cubicBezTo>
                  <a:pt x="861" y="72"/>
                  <a:pt x="788" y="0"/>
                  <a:pt x="699" y="0"/>
                </a:cubicBezTo>
                <a:cubicBezTo>
                  <a:pt x="622" y="0"/>
                  <a:pt x="558" y="53"/>
                  <a:pt x="541" y="125"/>
                </a:cubicBezTo>
                <a:cubicBezTo>
                  <a:pt x="320" y="125"/>
                  <a:pt x="320" y="125"/>
                  <a:pt x="320" y="125"/>
                </a:cubicBezTo>
                <a:cubicBezTo>
                  <a:pt x="303" y="53"/>
                  <a:pt x="239" y="0"/>
                  <a:pt x="162" y="0"/>
                </a:cubicBezTo>
                <a:cubicBezTo>
                  <a:pt x="73" y="0"/>
                  <a:pt x="0" y="72"/>
                  <a:pt x="0" y="162"/>
                </a:cubicBezTo>
                <a:cubicBezTo>
                  <a:pt x="0" y="251"/>
                  <a:pt x="73" y="324"/>
                  <a:pt x="162" y="324"/>
                </a:cubicBezTo>
                <a:cubicBezTo>
                  <a:pt x="239" y="324"/>
                  <a:pt x="303" y="270"/>
                  <a:pt x="320" y="198"/>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1" name="Freeform 322">
            <a:extLst>
              <a:ext uri="{FF2B5EF4-FFF2-40B4-BE49-F238E27FC236}">
                <a16:creationId xmlns:a16="http://schemas.microsoft.com/office/drawing/2014/main" id="{452AB95E-BB6C-4C34-A656-131DF960885B}"/>
              </a:ext>
            </a:extLst>
          </p:cNvPr>
          <p:cNvSpPr>
            <a:spLocks/>
          </p:cNvSpPr>
          <p:nvPr/>
        </p:nvSpPr>
        <p:spPr bwMode="auto">
          <a:xfrm>
            <a:off x="3975499" y="1630129"/>
            <a:ext cx="1597713" cy="2522187"/>
          </a:xfrm>
          <a:custGeom>
            <a:avLst/>
            <a:gdLst>
              <a:gd name="connsiteX0" fmla="*/ 609600 w 1200385"/>
              <a:gd name="connsiteY0" fmla="*/ 0 h 1894956"/>
              <a:gd name="connsiteX1" fmla="*/ 1200385 w 1200385"/>
              <a:gd name="connsiteY1" fmla="*/ 466404 h 1894956"/>
              <a:gd name="connsiteX2" fmla="*/ 997185 w 1200385"/>
              <a:gd name="connsiteY2" fmla="*/ 466404 h 1894956"/>
              <a:gd name="connsiteX3" fmla="*/ 748830 w 1200385"/>
              <a:gd name="connsiteY3" fmla="*/ 466404 h 1894956"/>
              <a:gd name="connsiteX4" fmla="*/ 748830 w 1200385"/>
              <a:gd name="connsiteY4" fmla="*/ 1199863 h 1894956"/>
              <a:gd name="connsiteX5" fmla="*/ 748830 w 1200385"/>
              <a:gd name="connsiteY5" fmla="*/ 1887893 h 1894956"/>
              <a:gd name="connsiteX6" fmla="*/ 748830 w 1200385"/>
              <a:gd name="connsiteY6" fmla="*/ 1894956 h 1894956"/>
              <a:gd name="connsiteX7" fmla="*/ 470371 w 1200385"/>
              <a:gd name="connsiteY7" fmla="*/ 1894956 h 1894956"/>
              <a:gd name="connsiteX8" fmla="*/ 470371 w 1200385"/>
              <a:gd name="connsiteY8" fmla="*/ 1831016 h 1894956"/>
              <a:gd name="connsiteX9" fmla="*/ 470371 w 1200385"/>
              <a:gd name="connsiteY9" fmla="*/ 1199863 h 1894956"/>
              <a:gd name="connsiteX10" fmla="*/ 0 w 1200385"/>
              <a:gd name="connsiteY10" fmla="*/ 609335 h 1894956"/>
              <a:gd name="connsiteX11" fmla="*/ 609600 w 1200385"/>
              <a:gd name="connsiteY11" fmla="*/ 0 h 189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0385" h="1894956">
                <a:moveTo>
                  <a:pt x="609600" y="0"/>
                </a:moveTo>
                <a:cubicBezTo>
                  <a:pt x="895585" y="0"/>
                  <a:pt x="1136415" y="199350"/>
                  <a:pt x="1200385" y="466404"/>
                </a:cubicBezTo>
                <a:cubicBezTo>
                  <a:pt x="1200385" y="466404"/>
                  <a:pt x="1200385" y="466404"/>
                  <a:pt x="997185" y="466404"/>
                </a:cubicBezTo>
                <a:cubicBezTo>
                  <a:pt x="997185" y="466404"/>
                  <a:pt x="997185" y="466404"/>
                  <a:pt x="748830" y="466404"/>
                </a:cubicBezTo>
                <a:cubicBezTo>
                  <a:pt x="748830" y="466404"/>
                  <a:pt x="748830" y="466404"/>
                  <a:pt x="748830" y="1199863"/>
                </a:cubicBezTo>
                <a:cubicBezTo>
                  <a:pt x="748830" y="1199863"/>
                  <a:pt x="748830" y="1199863"/>
                  <a:pt x="748830" y="1887893"/>
                </a:cubicBezTo>
                <a:lnTo>
                  <a:pt x="748830" y="1894956"/>
                </a:lnTo>
                <a:lnTo>
                  <a:pt x="470371" y="1894956"/>
                </a:lnTo>
                <a:lnTo>
                  <a:pt x="470371" y="1831016"/>
                </a:lnTo>
                <a:cubicBezTo>
                  <a:pt x="470371" y="1708699"/>
                  <a:pt x="470371" y="1512993"/>
                  <a:pt x="470371" y="1199863"/>
                </a:cubicBezTo>
                <a:cubicBezTo>
                  <a:pt x="203200" y="1139681"/>
                  <a:pt x="0" y="895195"/>
                  <a:pt x="0" y="609335"/>
                </a:cubicBezTo>
                <a:cubicBezTo>
                  <a:pt x="0" y="270815"/>
                  <a:pt x="270933" y="0"/>
                  <a:pt x="609600" y="0"/>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2" name="Oval 10">
            <a:extLst>
              <a:ext uri="{FF2B5EF4-FFF2-40B4-BE49-F238E27FC236}">
                <a16:creationId xmlns:a16="http://schemas.microsoft.com/office/drawing/2014/main" id="{38478061-FB84-49AA-B4E8-6BFB453B2FAB}"/>
              </a:ext>
            </a:extLst>
          </p:cNvPr>
          <p:cNvSpPr>
            <a:spLocks noChangeArrowheads="1"/>
          </p:cNvSpPr>
          <p:nvPr/>
        </p:nvSpPr>
        <p:spPr bwMode="auto">
          <a:xfrm>
            <a:off x="4231167" y="1885798"/>
            <a:ext cx="1111419" cy="1111419"/>
          </a:xfrm>
          <a:prstGeom prst="ellipse">
            <a:avLst/>
          </a:prstGeom>
          <a:solidFill>
            <a:sysClr val="window" lastClr="FFFFFF"/>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3" name="Oval 11">
            <a:extLst>
              <a:ext uri="{FF2B5EF4-FFF2-40B4-BE49-F238E27FC236}">
                <a16:creationId xmlns:a16="http://schemas.microsoft.com/office/drawing/2014/main" id="{3EF0971B-8B29-4C48-A58E-085203BD6CD8}"/>
              </a:ext>
            </a:extLst>
          </p:cNvPr>
          <p:cNvSpPr>
            <a:spLocks noChangeArrowheads="1"/>
          </p:cNvSpPr>
          <p:nvPr/>
        </p:nvSpPr>
        <p:spPr bwMode="auto">
          <a:xfrm>
            <a:off x="6925193" y="1885798"/>
            <a:ext cx="1117758" cy="1111419"/>
          </a:xfrm>
          <a:prstGeom prst="ellipse">
            <a:avLst/>
          </a:prstGeom>
          <a:solidFill>
            <a:sysClr val="window" lastClr="FFFFFF"/>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4" name="Oval 12">
            <a:extLst>
              <a:ext uri="{FF2B5EF4-FFF2-40B4-BE49-F238E27FC236}">
                <a16:creationId xmlns:a16="http://schemas.microsoft.com/office/drawing/2014/main" id="{EE4370ED-9CCD-44AA-8DF4-B8ACE03E152B}"/>
              </a:ext>
            </a:extLst>
          </p:cNvPr>
          <p:cNvSpPr>
            <a:spLocks noChangeArrowheads="1"/>
          </p:cNvSpPr>
          <p:nvPr/>
        </p:nvSpPr>
        <p:spPr bwMode="auto">
          <a:xfrm>
            <a:off x="4231167" y="4573487"/>
            <a:ext cx="1111419" cy="1111419"/>
          </a:xfrm>
          <a:prstGeom prst="ellipse">
            <a:avLst/>
          </a:prstGeom>
          <a:solidFill>
            <a:schemeClr val="accent1">
              <a:lumMod val="20000"/>
              <a:lumOff val="80000"/>
            </a:schemeClr>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5" name="Oval 13">
            <a:extLst>
              <a:ext uri="{FF2B5EF4-FFF2-40B4-BE49-F238E27FC236}">
                <a16:creationId xmlns:a16="http://schemas.microsoft.com/office/drawing/2014/main" id="{ADBAA5EF-BE13-42B1-BD43-C92333C1EE2D}"/>
              </a:ext>
            </a:extLst>
          </p:cNvPr>
          <p:cNvSpPr>
            <a:spLocks noChangeArrowheads="1"/>
          </p:cNvSpPr>
          <p:nvPr/>
        </p:nvSpPr>
        <p:spPr bwMode="auto">
          <a:xfrm>
            <a:off x="6925193" y="4573487"/>
            <a:ext cx="1117758" cy="1111419"/>
          </a:xfrm>
          <a:prstGeom prst="ellipse">
            <a:avLst/>
          </a:prstGeom>
          <a:solidFill>
            <a:schemeClr val="accent1">
              <a:lumMod val="20000"/>
              <a:lumOff val="80000"/>
            </a:schemeClr>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34" name="TextBox 33">
            <a:extLst>
              <a:ext uri="{FF2B5EF4-FFF2-40B4-BE49-F238E27FC236}">
                <a16:creationId xmlns:a16="http://schemas.microsoft.com/office/drawing/2014/main" id="{7FFBB9E5-45E1-46F2-8B2A-E5C11A9304B3}"/>
              </a:ext>
            </a:extLst>
          </p:cNvPr>
          <p:cNvSpPr txBox="1"/>
          <p:nvPr/>
        </p:nvSpPr>
        <p:spPr>
          <a:xfrm>
            <a:off x="765459" y="1934667"/>
            <a:ext cx="2852528" cy="409342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Este tipo de tabla de hechos agrupa o resume medidas a lo largo de un periodo de tiempo estándar, un día, un mes, semana, año, etc.</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La granularidad se afecta por el periodo.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400" kern="0" dirty="0">
                <a:solidFill>
                  <a:schemeClr val="tx1">
                    <a:lumMod val="85000"/>
                    <a:lumOff val="15000"/>
                  </a:schemeClr>
                </a:solidFill>
                <a:latin typeface="Raleway" pitchFamily="2" charset="0"/>
              </a:rPr>
              <a:t>Pueden contener múltiples métricas siempre que sean conformes al periodo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Son tablas uniformemente densas ya que, si no existe actividad durante el periodo, se debe insertar un evento con valor cero o nulo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MX" sz="1400" kern="0" dirty="0">
              <a:solidFill>
                <a:schemeClr val="tx1">
                  <a:lumMod val="85000"/>
                  <a:lumOff val="15000"/>
                </a:schemeClr>
              </a:solidFill>
              <a:latin typeface="Raleway" pitchFamily="2" charset="0"/>
            </a:endParaRPr>
          </a:p>
          <a:p>
            <a:pPr marR="0" lvl="0" defTabSz="914400" eaLnBrk="1" fontAlgn="auto" latinLnBrk="0" hangingPunct="1">
              <a:lnSpc>
                <a:spcPct val="100000"/>
              </a:lnSpc>
              <a:spcBef>
                <a:spcPts val="0"/>
              </a:spcBef>
              <a:spcAft>
                <a:spcPts val="0"/>
              </a:spcAft>
              <a:buClrTx/>
              <a:buSzTx/>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Ejemplo: Ventas mensuales, Inventarios trimestrales, etc.</a:t>
            </a:r>
          </a:p>
          <a:p>
            <a:pPr marL="0" marR="0" lvl="0" indent="0" defTabSz="914400" eaLnBrk="1" fontAlgn="auto" latinLnBrk="0" hangingPunct="1">
              <a:lnSpc>
                <a:spcPct val="100000"/>
              </a:lnSpc>
              <a:spcBef>
                <a:spcPts val="0"/>
              </a:spcBef>
              <a:spcAft>
                <a:spcPts val="0"/>
              </a:spcAft>
              <a:buClrTx/>
              <a:buSzTx/>
              <a:buFontTx/>
              <a:buNone/>
              <a:tabLst/>
              <a:defRPr/>
            </a:pPr>
            <a:endPar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endParaRPr>
          </a:p>
        </p:txBody>
      </p:sp>
      <p:sp>
        <p:nvSpPr>
          <p:cNvPr id="35" name="TextBox 34">
            <a:extLst>
              <a:ext uri="{FF2B5EF4-FFF2-40B4-BE49-F238E27FC236}">
                <a16:creationId xmlns:a16="http://schemas.microsoft.com/office/drawing/2014/main" id="{8E2B84AC-6646-47A1-A165-0B595FC064B6}"/>
              </a:ext>
            </a:extLst>
          </p:cNvPr>
          <p:cNvSpPr txBox="1"/>
          <p:nvPr/>
        </p:nvSpPr>
        <p:spPr>
          <a:xfrm>
            <a:off x="713462" y="1625218"/>
            <a:ext cx="2852528" cy="215444"/>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400" b="1" kern="0" dirty="0" err="1">
                <a:solidFill>
                  <a:schemeClr val="tx1">
                    <a:lumMod val="85000"/>
                    <a:lumOff val="15000"/>
                  </a:schemeClr>
                </a:solidFill>
                <a:latin typeface="Raleway" pitchFamily="2" charset="0"/>
              </a:rPr>
              <a:t>Periodic</a:t>
            </a:r>
            <a:r>
              <a:rPr lang="es-MX" sz="1400" b="1" kern="0" dirty="0">
                <a:solidFill>
                  <a:schemeClr val="tx1">
                    <a:lumMod val="85000"/>
                    <a:lumOff val="15000"/>
                  </a:schemeClr>
                </a:solidFill>
                <a:latin typeface="Raleway" pitchFamily="2" charset="0"/>
              </a:rPr>
              <a:t> </a:t>
            </a:r>
            <a:r>
              <a:rPr lang="es-MX" sz="1400" b="1" kern="0" dirty="0" err="1">
                <a:solidFill>
                  <a:schemeClr val="tx1">
                    <a:lumMod val="85000"/>
                    <a:lumOff val="15000"/>
                  </a:schemeClr>
                </a:solidFill>
                <a:latin typeface="Raleway" pitchFamily="2" charset="0"/>
              </a:rPr>
              <a:t>Snapshot</a:t>
            </a:r>
            <a:endParaRPr kumimoji="0" lang="es-MX" sz="1400" b="1" i="0" u="none" strike="noStrike" kern="0" cap="none" spc="0" normalizeH="0" baseline="0" dirty="0">
              <a:ln>
                <a:noFill/>
              </a:ln>
              <a:solidFill>
                <a:schemeClr val="tx1">
                  <a:lumMod val="85000"/>
                  <a:lumOff val="15000"/>
                </a:schemeClr>
              </a:solidFill>
              <a:effectLst/>
              <a:uLnTx/>
              <a:uFillTx/>
              <a:latin typeface="Raleway" pitchFamily="2" charset="0"/>
            </a:endParaRPr>
          </a:p>
        </p:txBody>
      </p:sp>
      <p:sp>
        <p:nvSpPr>
          <p:cNvPr id="30" name="TextBox 29">
            <a:extLst>
              <a:ext uri="{FF2B5EF4-FFF2-40B4-BE49-F238E27FC236}">
                <a16:creationId xmlns:a16="http://schemas.microsoft.com/office/drawing/2014/main" id="{FFB7C7AF-F6AD-4CB0-A1C2-A4C7FF6D5269}"/>
              </a:ext>
            </a:extLst>
          </p:cNvPr>
          <p:cNvSpPr txBox="1"/>
          <p:nvPr/>
        </p:nvSpPr>
        <p:spPr>
          <a:xfrm>
            <a:off x="8498026" y="1934667"/>
            <a:ext cx="3152598" cy="4524315"/>
          </a:xfrm>
          <a:prstGeom prst="rect">
            <a:avLst/>
          </a:prstGeom>
          <a:noFill/>
          <a:ln w="6350">
            <a:noFill/>
            <a:prstDash val="dash"/>
          </a:ln>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Un registro en este tipo de tabla resume los eventos de medición en intervalos predecibles entre el inicio y el final del proceso .</a:t>
            </a:r>
          </a:p>
          <a:p>
            <a:pPr marL="0" marR="0" lvl="0" indent="0" algn="just" defTabSz="914400" eaLnBrk="1" fontAlgn="auto" latinLnBrk="0" hangingPunct="1">
              <a:lnSpc>
                <a:spcPct val="100000"/>
              </a:lnSpc>
              <a:spcBef>
                <a:spcPts val="0"/>
              </a:spcBef>
              <a:spcAft>
                <a:spcPts val="0"/>
              </a:spcAft>
              <a:buClrTx/>
              <a:buSzTx/>
              <a:buFontTx/>
              <a:buNone/>
              <a:tabLst/>
              <a:defRPr/>
            </a:pPr>
            <a:endParaRPr lang="es-MX" sz="1400" kern="0" dirty="0">
              <a:solidFill>
                <a:schemeClr val="tx1">
                  <a:lumMod val="85000"/>
                  <a:lumOff val="15000"/>
                </a:schemeClr>
              </a:solidFill>
              <a:latin typeface="Raleway" pitchFamily="2"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Pipelines, flujos de trabajo, procesos lineales que tienen un punto de inicio definido, pasos intermedios estándar y un final pueden ser modelados utilizando este método</a:t>
            </a: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400" kern="0" dirty="0">
                <a:solidFill>
                  <a:schemeClr val="tx1">
                    <a:lumMod val="85000"/>
                    <a:lumOff val="15000"/>
                  </a:schemeClr>
                </a:solidFill>
                <a:latin typeface="Raleway" pitchFamily="2" charset="0"/>
              </a:rPr>
              <a:t>Existe una llave foránea a la dimensión del tiempo para cada </a:t>
            </a:r>
            <a:r>
              <a:rPr lang="es-MX" sz="1400" kern="0" dirty="0" err="1">
                <a:solidFill>
                  <a:schemeClr val="tx1">
                    <a:lumMod val="85000"/>
                    <a:lumOff val="15000"/>
                  </a:schemeClr>
                </a:solidFill>
                <a:latin typeface="Raleway" pitchFamily="2" charset="0"/>
              </a:rPr>
              <a:t>milestone</a:t>
            </a:r>
            <a:endParaRPr lang="es-MX" sz="1400" kern="0" dirty="0">
              <a:solidFill>
                <a:schemeClr val="tx1">
                  <a:lumMod val="85000"/>
                  <a:lumOff val="15000"/>
                </a:schemeClr>
              </a:solidFill>
              <a:latin typeface="Raleway" pitchFamily="2" charset="0"/>
            </a:endParaRP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Un registro se crea cuando el proceso inicia</a:t>
            </a:r>
            <a:r>
              <a:rPr lang="es-MX" sz="1400" kern="0" dirty="0">
                <a:solidFill>
                  <a:schemeClr val="tx1">
                    <a:lumMod val="85000"/>
                    <a:lumOff val="15000"/>
                  </a:schemeClr>
                </a:solidFill>
                <a:latin typeface="Raleway" pitchFamily="2" charset="0"/>
              </a:rPr>
              <a:t>, cuando los pasos se completan, el registro es actualizado</a:t>
            </a:r>
          </a:p>
          <a:p>
            <a:pPr marR="0" lvl="0" algn="just" defTabSz="914400" eaLnBrk="1" fontAlgn="auto" latinLnBrk="0" hangingPunct="1">
              <a:lnSpc>
                <a:spcPct val="100000"/>
              </a:lnSpc>
              <a:spcBef>
                <a:spcPts val="0"/>
              </a:spcBef>
              <a:spcAft>
                <a:spcPts val="0"/>
              </a:spcAft>
              <a:buClrTx/>
              <a:buSzTx/>
              <a:tabLst/>
              <a:defRPr/>
            </a:pPr>
            <a:r>
              <a:rPr lang="es-MX" sz="1400" kern="0" dirty="0">
                <a:solidFill>
                  <a:schemeClr val="tx1">
                    <a:lumMod val="85000"/>
                    <a:lumOff val="15000"/>
                  </a:schemeClr>
                </a:solidFill>
                <a:latin typeface="Raleway" pitchFamily="2" charset="0"/>
              </a:rPr>
              <a:t>El hecho de que la tabla de hechos deba ser actualizada, hace de este método de modelado algo </a:t>
            </a:r>
            <a:r>
              <a:rPr lang="es-MX" sz="1400" b="1" kern="0" dirty="0">
                <a:solidFill>
                  <a:schemeClr val="tx1">
                    <a:lumMod val="85000"/>
                    <a:lumOff val="15000"/>
                  </a:schemeClr>
                </a:solidFill>
                <a:latin typeface="Raleway" pitchFamily="2" charset="0"/>
              </a:rPr>
              <a:t>único.</a:t>
            </a:r>
            <a:endPar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endParaRP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endParaRPr>
          </a:p>
        </p:txBody>
      </p:sp>
      <p:sp>
        <p:nvSpPr>
          <p:cNvPr id="31" name="TextBox 30">
            <a:extLst>
              <a:ext uri="{FF2B5EF4-FFF2-40B4-BE49-F238E27FC236}">
                <a16:creationId xmlns:a16="http://schemas.microsoft.com/office/drawing/2014/main" id="{05EC74E6-1C1F-46F7-B295-163B47DA13FF}"/>
              </a:ext>
            </a:extLst>
          </p:cNvPr>
          <p:cNvSpPr txBox="1"/>
          <p:nvPr/>
        </p:nvSpPr>
        <p:spPr>
          <a:xfrm>
            <a:off x="8798096" y="1625218"/>
            <a:ext cx="2852527" cy="215444"/>
          </a:xfrm>
          <a:prstGeom prst="rect">
            <a:avLst/>
          </a:prstGeom>
          <a:noFill/>
          <a:ln w="6350">
            <a:noFill/>
            <a:prstDash val="dash"/>
          </a:ln>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dirty="0" err="1">
                <a:ln>
                  <a:noFill/>
                </a:ln>
                <a:solidFill>
                  <a:schemeClr val="tx1">
                    <a:lumMod val="85000"/>
                    <a:lumOff val="15000"/>
                  </a:schemeClr>
                </a:solidFill>
                <a:effectLst/>
                <a:uLnTx/>
                <a:uFillTx/>
                <a:latin typeface="Raleway" pitchFamily="2" charset="0"/>
              </a:rPr>
              <a:t>Accumulating</a:t>
            </a:r>
            <a:r>
              <a:rPr kumimoji="0" lang="es-MX" sz="1400" b="1" i="0" u="none" strike="noStrike" kern="0" cap="none" spc="0" normalizeH="0" baseline="0" dirty="0">
                <a:ln>
                  <a:noFill/>
                </a:ln>
                <a:solidFill>
                  <a:schemeClr val="tx1">
                    <a:lumMod val="85000"/>
                    <a:lumOff val="15000"/>
                  </a:schemeClr>
                </a:solidFill>
                <a:effectLst/>
                <a:uLnTx/>
                <a:uFillTx/>
                <a:latin typeface="Raleway" pitchFamily="2" charset="0"/>
              </a:rPr>
              <a:t> </a:t>
            </a:r>
            <a:r>
              <a:rPr kumimoji="0" lang="es-MX" sz="1400" b="1" i="0" u="none" strike="noStrike" kern="0" cap="none" spc="0" normalizeH="0" baseline="0" dirty="0" err="1">
                <a:ln>
                  <a:noFill/>
                </a:ln>
                <a:solidFill>
                  <a:schemeClr val="tx1">
                    <a:lumMod val="85000"/>
                    <a:lumOff val="15000"/>
                  </a:schemeClr>
                </a:solidFill>
                <a:effectLst/>
                <a:uLnTx/>
                <a:uFillTx/>
                <a:latin typeface="Raleway" pitchFamily="2" charset="0"/>
              </a:rPr>
              <a:t>Snapshot</a:t>
            </a:r>
            <a:r>
              <a:rPr kumimoji="0" lang="es-MX" sz="1400" b="1" i="0" u="none" strike="noStrike" kern="0" cap="none" spc="0" normalizeH="0" baseline="0" dirty="0">
                <a:ln>
                  <a:noFill/>
                </a:ln>
                <a:solidFill>
                  <a:schemeClr val="tx1">
                    <a:lumMod val="85000"/>
                    <a:lumOff val="15000"/>
                  </a:schemeClr>
                </a:solidFill>
                <a:effectLst/>
                <a:uLnTx/>
                <a:uFillTx/>
                <a:latin typeface="Raleway" pitchFamily="2" charset="0"/>
              </a:rPr>
              <a:t> </a:t>
            </a:r>
          </a:p>
        </p:txBody>
      </p:sp>
      <p:sp>
        <p:nvSpPr>
          <p:cNvPr id="80" name="TextBox 79">
            <a:extLst>
              <a:ext uri="{FF2B5EF4-FFF2-40B4-BE49-F238E27FC236}">
                <a16:creationId xmlns:a16="http://schemas.microsoft.com/office/drawing/2014/main" id="{43128631-FCC6-49AD-8207-C12813D9EF31}"/>
              </a:ext>
            </a:extLst>
          </p:cNvPr>
          <p:cNvSpPr txBox="1"/>
          <p:nvPr/>
        </p:nvSpPr>
        <p:spPr>
          <a:xfrm>
            <a:off x="5300238" y="3477575"/>
            <a:ext cx="1677869" cy="923330"/>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000" b="1" i="0" u="none" strike="noStrike" kern="0" cap="none" spc="0" normalizeH="0" baseline="0" dirty="0">
                <a:ln>
                  <a:noFill/>
                </a:ln>
                <a:solidFill>
                  <a:schemeClr val="bg1"/>
                </a:solidFill>
                <a:effectLst/>
                <a:uLnTx/>
                <a:uFillTx/>
                <a:latin typeface="Raleway" pitchFamily="2" charset="0"/>
              </a:rPr>
              <a:t>Tipos de tablas de hechos</a:t>
            </a:r>
          </a:p>
        </p:txBody>
      </p:sp>
      <p:grpSp>
        <p:nvGrpSpPr>
          <p:cNvPr id="84" name="Group 83">
            <a:extLst>
              <a:ext uri="{FF2B5EF4-FFF2-40B4-BE49-F238E27FC236}">
                <a16:creationId xmlns:a16="http://schemas.microsoft.com/office/drawing/2014/main" id="{BC33F53D-76C7-4DD2-BBDD-DC70C971A71B}"/>
              </a:ext>
            </a:extLst>
          </p:cNvPr>
          <p:cNvGrpSpPr/>
          <p:nvPr/>
        </p:nvGrpSpPr>
        <p:grpSpPr>
          <a:xfrm>
            <a:off x="4588677" y="2257278"/>
            <a:ext cx="396399" cy="368459"/>
            <a:chOff x="6276975" y="3981450"/>
            <a:chExt cx="360363" cy="334963"/>
          </a:xfrm>
          <a:solidFill>
            <a:schemeClr val="accent1">
              <a:lumMod val="20000"/>
              <a:lumOff val="80000"/>
            </a:schemeClr>
          </a:solidFill>
        </p:grpSpPr>
        <p:sp>
          <p:nvSpPr>
            <p:cNvPr id="85" name="Freeform 98">
              <a:extLst>
                <a:ext uri="{FF2B5EF4-FFF2-40B4-BE49-F238E27FC236}">
                  <a16:creationId xmlns:a16="http://schemas.microsoft.com/office/drawing/2014/main" id="{EF64A9C2-FDF9-4E73-8FCF-EB433CFE629A}"/>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86" name="Freeform 99">
              <a:extLst>
                <a:ext uri="{FF2B5EF4-FFF2-40B4-BE49-F238E27FC236}">
                  <a16:creationId xmlns:a16="http://schemas.microsoft.com/office/drawing/2014/main" id="{7BC7E6A6-7B14-4E5D-97FC-041E6AB097CD}"/>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87" name="Freeform 100">
              <a:extLst>
                <a:ext uri="{FF2B5EF4-FFF2-40B4-BE49-F238E27FC236}">
                  <a16:creationId xmlns:a16="http://schemas.microsoft.com/office/drawing/2014/main" id="{A600D9F5-9825-445E-A0FD-95C8632C2BC1}"/>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88" name="Freeform 101">
              <a:extLst>
                <a:ext uri="{FF2B5EF4-FFF2-40B4-BE49-F238E27FC236}">
                  <a16:creationId xmlns:a16="http://schemas.microsoft.com/office/drawing/2014/main" id="{62FE56CE-B2C0-44F8-85A7-FA17DD315B3E}"/>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grpSp>
        <p:nvGrpSpPr>
          <p:cNvPr id="89" name="Group 88">
            <a:extLst>
              <a:ext uri="{FF2B5EF4-FFF2-40B4-BE49-F238E27FC236}">
                <a16:creationId xmlns:a16="http://schemas.microsoft.com/office/drawing/2014/main" id="{8B556BF3-A0BF-4BD7-904E-DF29AC4C9C5A}"/>
              </a:ext>
            </a:extLst>
          </p:cNvPr>
          <p:cNvGrpSpPr/>
          <p:nvPr/>
        </p:nvGrpSpPr>
        <p:grpSpPr>
          <a:xfrm>
            <a:off x="7266053" y="2313769"/>
            <a:ext cx="436039" cy="255477"/>
            <a:chOff x="4113213" y="4046538"/>
            <a:chExt cx="360363" cy="211138"/>
          </a:xfrm>
          <a:solidFill>
            <a:schemeClr val="accent1">
              <a:lumMod val="20000"/>
              <a:lumOff val="80000"/>
            </a:schemeClr>
          </a:solidFill>
        </p:grpSpPr>
        <p:sp>
          <p:nvSpPr>
            <p:cNvPr id="90" name="Freeform 84">
              <a:extLst>
                <a:ext uri="{FF2B5EF4-FFF2-40B4-BE49-F238E27FC236}">
                  <a16:creationId xmlns:a16="http://schemas.microsoft.com/office/drawing/2014/main" id="{FA93CED2-7F0F-4F2C-B1CB-8D62310F55D2}"/>
                </a:ext>
              </a:extLst>
            </p:cNvPr>
            <p:cNvSpPr>
              <a:spLocks noEditPoints="1"/>
            </p:cNvSpPr>
            <p:nvPr/>
          </p:nvSpPr>
          <p:spPr bwMode="auto">
            <a:xfrm>
              <a:off x="4240213" y="4098925"/>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6 w 28"/>
                <a:gd name="T11" fmla="*/ 12 h 28"/>
                <a:gd name="T12" fmla="*/ 8 w 28"/>
                <a:gd name="T13" fmla="*/ 14 h 28"/>
                <a:gd name="T14" fmla="*/ 14 w 28"/>
                <a:gd name="T15" fmla="*/ 20 h 28"/>
                <a:gd name="T16" fmla="*/ 20 w 28"/>
                <a:gd name="T17" fmla="*/ 14 h 28"/>
                <a:gd name="T18" fmla="*/ 14 w 28"/>
                <a:gd name="T19" fmla="*/ 8 h 28"/>
                <a:gd name="T20" fmla="*/ 12 w 28"/>
                <a:gd name="T21" fmla="*/ 6 h 28"/>
                <a:gd name="T22" fmla="*/ 14 w 28"/>
                <a:gd name="T23" fmla="*/ 4 h 28"/>
                <a:gd name="T24" fmla="*/ 24 w 28"/>
                <a:gd name="T25" fmla="*/ 14 h 28"/>
                <a:gd name="T26" fmla="*/ 14 w 28"/>
                <a:gd name="T27" fmla="*/ 24 h 28"/>
                <a:gd name="T28" fmla="*/ 4 w 28"/>
                <a:gd name="T29" fmla="*/ 14 h 28"/>
                <a:gd name="T30" fmla="*/ 6 w 28"/>
                <a:gd name="T31"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91" name="Freeform 85">
              <a:extLst>
                <a:ext uri="{FF2B5EF4-FFF2-40B4-BE49-F238E27FC236}">
                  <a16:creationId xmlns:a16="http://schemas.microsoft.com/office/drawing/2014/main" id="{F5482488-1B0E-4724-9C77-7DDFC8FFE196}"/>
                </a:ext>
              </a:extLst>
            </p:cNvPr>
            <p:cNvSpPr>
              <a:spLocks noEditPoints="1"/>
            </p:cNvSpPr>
            <p:nvPr/>
          </p:nvSpPr>
          <p:spPr bwMode="auto">
            <a:xfrm>
              <a:off x="4113213" y="4046538"/>
              <a:ext cx="360363" cy="211138"/>
            </a:xfrm>
            <a:custGeom>
              <a:avLst/>
              <a:gdLst>
                <a:gd name="T0" fmla="*/ 0 w 96"/>
                <a:gd name="T1" fmla="*/ 29 h 56"/>
                <a:gd name="T2" fmla="*/ 48 w 96"/>
                <a:gd name="T3" fmla="*/ 56 h 56"/>
                <a:gd name="T4" fmla="*/ 96 w 96"/>
                <a:gd name="T5" fmla="*/ 29 h 56"/>
                <a:gd name="T6" fmla="*/ 96 w 96"/>
                <a:gd name="T7" fmla="*/ 27 h 56"/>
                <a:gd name="T8" fmla="*/ 48 w 96"/>
                <a:gd name="T9" fmla="*/ 0 h 56"/>
                <a:gd name="T10" fmla="*/ 0 w 96"/>
                <a:gd name="T11" fmla="*/ 27 h 56"/>
                <a:gd name="T12" fmla="*/ 0 w 96"/>
                <a:gd name="T13" fmla="*/ 29 h 56"/>
                <a:gd name="T14" fmla="*/ 48 w 96"/>
                <a:gd name="T15" fmla="*/ 10 h 56"/>
                <a:gd name="T16" fmla="*/ 66 w 96"/>
                <a:gd name="T17" fmla="*/ 28 h 56"/>
                <a:gd name="T18" fmla="*/ 48 w 96"/>
                <a:gd name="T19" fmla="*/ 46 h 56"/>
                <a:gd name="T20" fmla="*/ 30 w 96"/>
                <a:gd name="T21" fmla="*/ 28 h 56"/>
                <a:gd name="T22" fmla="*/ 48 w 96"/>
                <a:gd name="T23"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grpSp>
        <p:nvGrpSpPr>
          <p:cNvPr id="92" name="Group 91">
            <a:extLst>
              <a:ext uri="{FF2B5EF4-FFF2-40B4-BE49-F238E27FC236}">
                <a16:creationId xmlns:a16="http://schemas.microsoft.com/office/drawing/2014/main" id="{4E21A2D2-2EB7-4878-9776-4E9A8C83C959}"/>
              </a:ext>
            </a:extLst>
          </p:cNvPr>
          <p:cNvGrpSpPr/>
          <p:nvPr/>
        </p:nvGrpSpPr>
        <p:grpSpPr>
          <a:xfrm>
            <a:off x="4588677" y="4930123"/>
            <a:ext cx="396398" cy="398146"/>
            <a:chOff x="5554663" y="3971925"/>
            <a:chExt cx="360362" cy="361951"/>
          </a:xfrm>
          <a:solidFill>
            <a:schemeClr val="accent1">
              <a:lumMod val="40000"/>
              <a:lumOff val="60000"/>
            </a:schemeClr>
          </a:solidFill>
        </p:grpSpPr>
        <p:sp>
          <p:nvSpPr>
            <p:cNvPr id="93" name="Freeform 27">
              <a:extLst>
                <a:ext uri="{FF2B5EF4-FFF2-40B4-BE49-F238E27FC236}">
                  <a16:creationId xmlns:a16="http://schemas.microsoft.com/office/drawing/2014/main" id="{94AED9C1-6404-489C-943F-CE061EABBC94}"/>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94" name="Freeform 28">
              <a:extLst>
                <a:ext uri="{FF2B5EF4-FFF2-40B4-BE49-F238E27FC236}">
                  <a16:creationId xmlns:a16="http://schemas.microsoft.com/office/drawing/2014/main" id="{01EC5254-1A00-4459-A392-6671CC3B452B}"/>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grpSp>
        <p:nvGrpSpPr>
          <p:cNvPr id="102" name="Group 101">
            <a:extLst>
              <a:ext uri="{FF2B5EF4-FFF2-40B4-BE49-F238E27FC236}">
                <a16:creationId xmlns:a16="http://schemas.microsoft.com/office/drawing/2014/main" id="{B3B51990-39B5-44BB-9B1E-6C7A0301F6D2}"/>
              </a:ext>
            </a:extLst>
          </p:cNvPr>
          <p:cNvGrpSpPr/>
          <p:nvPr/>
        </p:nvGrpSpPr>
        <p:grpSpPr>
          <a:xfrm>
            <a:off x="7303891" y="4948221"/>
            <a:ext cx="360363" cy="361950"/>
            <a:chOff x="4833938" y="3970338"/>
            <a:chExt cx="360363" cy="361950"/>
          </a:xfrm>
          <a:solidFill>
            <a:schemeClr val="accent1">
              <a:lumMod val="60000"/>
              <a:lumOff val="40000"/>
            </a:schemeClr>
          </a:solidFill>
        </p:grpSpPr>
        <p:sp>
          <p:nvSpPr>
            <p:cNvPr id="103" name="Freeform 55">
              <a:extLst>
                <a:ext uri="{FF2B5EF4-FFF2-40B4-BE49-F238E27FC236}">
                  <a16:creationId xmlns:a16="http://schemas.microsoft.com/office/drawing/2014/main" id="{EBB6B570-48C2-4C49-8DFD-7D448FC87254}"/>
                </a:ext>
              </a:extLst>
            </p:cNvPr>
            <p:cNvSpPr>
              <a:spLocks/>
            </p:cNvSpPr>
            <p:nvPr/>
          </p:nvSpPr>
          <p:spPr bwMode="auto">
            <a:xfrm>
              <a:off x="4833938" y="4030663"/>
              <a:ext cx="300038" cy="301625"/>
            </a:xfrm>
            <a:custGeom>
              <a:avLst/>
              <a:gdLst>
                <a:gd name="T0" fmla="*/ 14 w 80"/>
                <a:gd name="T1" fmla="*/ 72 h 80"/>
                <a:gd name="T2" fmla="*/ 8 w 80"/>
                <a:gd name="T3" fmla="*/ 66 h 80"/>
                <a:gd name="T4" fmla="*/ 8 w 80"/>
                <a:gd name="T5" fmla="*/ 0 h 80"/>
                <a:gd name="T6" fmla="*/ 2 w 80"/>
                <a:gd name="T7" fmla="*/ 0 h 80"/>
                <a:gd name="T8" fmla="*/ 0 w 80"/>
                <a:gd name="T9" fmla="*/ 2 h 80"/>
                <a:gd name="T10" fmla="*/ 0 w 80"/>
                <a:gd name="T11" fmla="*/ 78 h 80"/>
                <a:gd name="T12" fmla="*/ 2 w 80"/>
                <a:gd name="T13" fmla="*/ 80 h 80"/>
                <a:gd name="T14" fmla="*/ 78 w 80"/>
                <a:gd name="T15" fmla="*/ 80 h 80"/>
                <a:gd name="T16" fmla="*/ 80 w 80"/>
                <a:gd name="T17" fmla="*/ 78 h 80"/>
                <a:gd name="T18" fmla="*/ 80 w 80"/>
                <a:gd name="T19" fmla="*/ 72 h 80"/>
                <a:gd name="T20" fmla="*/ 14 w 80"/>
                <a:gd name="T2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80">
                  <a:moveTo>
                    <a:pt x="14" y="72"/>
                  </a:moveTo>
                  <a:cubicBezTo>
                    <a:pt x="11" y="72"/>
                    <a:pt x="8" y="69"/>
                    <a:pt x="8" y="66"/>
                  </a:cubicBezTo>
                  <a:cubicBezTo>
                    <a:pt x="8" y="0"/>
                    <a:pt x="8" y="0"/>
                    <a:pt x="8" y="0"/>
                  </a:cubicBezTo>
                  <a:cubicBezTo>
                    <a:pt x="2" y="0"/>
                    <a:pt x="2" y="0"/>
                    <a:pt x="2" y="0"/>
                  </a:cubicBezTo>
                  <a:cubicBezTo>
                    <a:pt x="1" y="0"/>
                    <a:pt x="0" y="1"/>
                    <a:pt x="0" y="2"/>
                  </a:cubicBezTo>
                  <a:cubicBezTo>
                    <a:pt x="0" y="78"/>
                    <a:pt x="0" y="78"/>
                    <a:pt x="0" y="78"/>
                  </a:cubicBezTo>
                  <a:cubicBezTo>
                    <a:pt x="0" y="79"/>
                    <a:pt x="1" y="80"/>
                    <a:pt x="2" y="80"/>
                  </a:cubicBezTo>
                  <a:cubicBezTo>
                    <a:pt x="78" y="80"/>
                    <a:pt x="78" y="80"/>
                    <a:pt x="78" y="80"/>
                  </a:cubicBezTo>
                  <a:cubicBezTo>
                    <a:pt x="79" y="80"/>
                    <a:pt x="80" y="79"/>
                    <a:pt x="80" y="78"/>
                  </a:cubicBezTo>
                  <a:cubicBezTo>
                    <a:pt x="80" y="72"/>
                    <a:pt x="80" y="72"/>
                    <a:pt x="80" y="72"/>
                  </a:cubicBezTo>
                  <a:lnTo>
                    <a:pt x="1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104" name="Freeform 56">
              <a:extLst>
                <a:ext uri="{FF2B5EF4-FFF2-40B4-BE49-F238E27FC236}">
                  <a16:creationId xmlns:a16="http://schemas.microsoft.com/office/drawing/2014/main" id="{0451C7CD-1BFF-4075-ABE0-F1065B65FA16}"/>
                </a:ext>
              </a:extLst>
            </p:cNvPr>
            <p:cNvSpPr>
              <a:spLocks noEditPoints="1"/>
            </p:cNvSpPr>
            <p:nvPr/>
          </p:nvSpPr>
          <p:spPr bwMode="auto">
            <a:xfrm>
              <a:off x="4878388" y="3970338"/>
              <a:ext cx="315913" cy="317500"/>
            </a:xfrm>
            <a:custGeom>
              <a:avLst/>
              <a:gdLst>
                <a:gd name="T0" fmla="*/ 82 w 84"/>
                <a:gd name="T1" fmla="*/ 0 h 84"/>
                <a:gd name="T2" fmla="*/ 2 w 84"/>
                <a:gd name="T3" fmla="*/ 0 h 84"/>
                <a:gd name="T4" fmla="*/ 0 w 84"/>
                <a:gd name="T5" fmla="*/ 2 h 84"/>
                <a:gd name="T6" fmla="*/ 0 w 84"/>
                <a:gd name="T7" fmla="*/ 82 h 84"/>
                <a:gd name="T8" fmla="*/ 2 w 84"/>
                <a:gd name="T9" fmla="*/ 84 h 84"/>
                <a:gd name="T10" fmla="*/ 82 w 84"/>
                <a:gd name="T11" fmla="*/ 84 h 84"/>
                <a:gd name="T12" fmla="*/ 84 w 84"/>
                <a:gd name="T13" fmla="*/ 82 h 84"/>
                <a:gd name="T14" fmla="*/ 84 w 84"/>
                <a:gd name="T15" fmla="*/ 2 h 84"/>
                <a:gd name="T16" fmla="*/ 82 w 84"/>
                <a:gd name="T17" fmla="*/ 0 h 84"/>
                <a:gd name="T18" fmla="*/ 40 w 84"/>
                <a:gd name="T19" fmla="*/ 68 h 84"/>
                <a:gd name="T20" fmla="*/ 16 w 84"/>
                <a:gd name="T21" fmla="*/ 68 h 84"/>
                <a:gd name="T22" fmla="*/ 14 w 84"/>
                <a:gd name="T23" fmla="*/ 66 h 84"/>
                <a:gd name="T24" fmla="*/ 16 w 84"/>
                <a:gd name="T25" fmla="*/ 64 h 84"/>
                <a:gd name="T26" fmla="*/ 40 w 84"/>
                <a:gd name="T27" fmla="*/ 64 h 84"/>
                <a:gd name="T28" fmla="*/ 42 w 84"/>
                <a:gd name="T29" fmla="*/ 66 h 84"/>
                <a:gd name="T30" fmla="*/ 40 w 84"/>
                <a:gd name="T31" fmla="*/ 68 h 84"/>
                <a:gd name="T32" fmla="*/ 68 w 84"/>
                <a:gd name="T33" fmla="*/ 60 h 84"/>
                <a:gd name="T34" fmla="*/ 16 w 84"/>
                <a:gd name="T35" fmla="*/ 60 h 84"/>
                <a:gd name="T36" fmla="*/ 14 w 84"/>
                <a:gd name="T37" fmla="*/ 58 h 84"/>
                <a:gd name="T38" fmla="*/ 16 w 84"/>
                <a:gd name="T39" fmla="*/ 56 h 84"/>
                <a:gd name="T40" fmla="*/ 68 w 84"/>
                <a:gd name="T41" fmla="*/ 56 h 84"/>
                <a:gd name="T42" fmla="*/ 70 w 84"/>
                <a:gd name="T43" fmla="*/ 58 h 84"/>
                <a:gd name="T44" fmla="*/ 68 w 84"/>
                <a:gd name="T45" fmla="*/ 60 h 84"/>
                <a:gd name="T46" fmla="*/ 68 w 84"/>
                <a:gd name="T47" fmla="*/ 52 h 84"/>
                <a:gd name="T48" fmla="*/ 16 w 84"/>
                <a:gd name="T49" fmla="*/ 52 h 84"/>
                <a:gd name="T50" fmla="*/ 14 w 84"/>
                <a:gd name="T51" fmla="*/ 50 h 84"/>
                <a:gd name="T52" fmla="*/ 16 w 84"/>
                <a:gd name="T53" fmla="*/ 48 h 84"/>
                <a:gd name="T54" fmla="*/ 68 w 84"/>
                <a:gd name="T55" fmla="*/ 48 h 84"/>
                <a:gd name="T56" fmla="*/ 70 w 84"/>
                <a:gd name="T57" fmla="*/ 50 h 84"/>
                <a:gd name="T58" fmla="*/ 68 w 84"/>
                <a:gd name="T59" fmla="*/ 52 h 84"/>
                <a:gd name="T60" fmla="*/ 68 w 84"/>
                <a:gd name="T61" fmla="*/ 44 h 84"/>
                <a:gd name="T62" fmla="*/ 16 w 84"/>
                <a:gd name="T63" fmla="*/ 44 h 84"/>
                <a:gd name="T64" fmla="*/ 14 w 84"/>
                <a:gd name="T65" fmla="*/ 42 h 84"/>
                <a:gd name="T66" fmla="*/ 16 w 84"/>
                <a:gd name="T67" fmla="*/ 40 h 84"/>
                <a:gd name="T68" fmla="*/ 68 w 84"/>
                <a:gd name="T69" fmla="*/ 40 h 84"/>
                <a:gd name="T70" fmla="*/ 70 w 84"/>
                <a:gd name="T71" fmla="*/ 42 h 84"/>
                <a:gd name="T72" fmla="*/ 68 w 84"/>
                <a:gd name="T73" fmla="*/ 44 h 84"/>
                <a:gd name="T74" fmla="*/ 68 w 84"/>
                <a:gd name="T75" fmla="*/ 36 h 84"/>
                <a:gd name="T76" fmla="*/ 16 w 84"/>
                <a:gd name="T77" fmla="*/ 36 h 84"/>
                <a:gd name="T78" fmla="*/ 14 w 84"/>
                <a:gd name="T79" fmla="*/ 34 h 84"/>
                <a:gd name="T80" fmla="*/ 16 w 84"/>
                <a:gd name="T81" fmla="*/ 32 h 84"/>
                <a:gd name="T82" fmla="*/ 68 w 84"/>
                <a:gd name="T83" fmla="*/ 32 h 84"/>
                <a:gd name="T84" fmla="*/ 70 w 84"/>
                <a:gd name="T85" fmla="*/ 34 h 84"/>
                <a:gd name="T86" fmla="*/ 68 w 84"/>
                <a:gd name="T87" fmla="*/ 36 h 84"/>
                <a:gd name="T88" fmla="*/ 68 w 84"/>
                <a:gd name="T89" fmla="*/ 28 h 84"/>
                <a:gd name="T90" fmla="*/ 16 w 84"/>
                <a:gd name="T91" fmla="*/ 28 h 84"/>
                <a:gd name="T92" fmla="*/ 14 w 84"/>
                <a:gd name="T93" fmla="*/ 26 h 84"/>
                <a:gd name="T94" fmla="*/ 16 w 84"/>
                <a:gd name="T95" fmla="*/ 24 h 84"/>
                <a:gd name="T96" fmla="*/ 68 w 84"/>
                <a:gd name="T97" fmla="*/ 24 h 84"/>
                <a:gd name="T98" fmla="*/ 70 w 84"/>
                <a:gd name="T99" fmla="*/ 26 h 84"/>
                <a:gd name="T100" fmla="*/ 68 w 84"/>
                <a:gd name="T101" fmla="*/ 28 h 84"/>
                <a:gd name="T102" fmla="*/ 68 w 84"/>
                <a:gd name="T103" fmla="*/ 20 h 84"/>
                <a:gd name="T104" fmla="*/ 16 w 84"/>
                <a:gd name="T105" fmla="*/ 20 h 84"/>
                <a:gd name="T106" fmla="*/ 14 w 84"/>
                <a:gd name="T107" fmla="*/ 18 h 84"/>
                <a:gd name="T108" fmla="*/ 16 w 84"/>
                <a:gd name="T109" fmla="*/ 16 h 84"/>
                <a:gd name="T110" fmla="*/ 68 w 84"/>
                <a:gd name="T111" fmla="*/ 16 h 84"/>
                <a:gd name="T112" fmla="*/ 70 w 84"/>
                <a:gd name="T113" fmla="*/ 18 h 84"/>
                <a:gd name="T114" fmla="*/ 68 w 84"/>
                <a:gd name="T11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4">
                  <a:moveTo>
                    <a:pt x="82" y="0"/>
                  </a:moveTo>
                  <a:cubicBezTo>
                    <a:pt x="2" y="0"/>
                    <a:pt x="2" y="0"/>
                    <a:pt x="2" y="0"/>
                  </a:cubicBezTo>
                  <a:cubicBezTo>
                    <a:pt x="1" y="0"/>
                    <a:pt x="0" y="1"/>
                    <a:pt x="0" y="2"/>
                  </a:cubicBezTo>
                  <a:cubicBezTo>
                    <a:pt x="0" y="82"/>
                    <a:pt x="0" y="82"/>
                    <a:pt x="0" y="82"/>
                  </a:cubicBezTo>
                  <a:cubicBezTo>
                    <a:pt x="0" y="83"/>
                    <a:pt x="1" y="84"/>
                    <a:pt x="2" y="84"/>
                  </a:cubicBezTo>
                  <a:cubicBezTo>
                    <a:pt x="82" y="84"/>
                    <a:pt x="82" y="84"/>
                    <a:pt x="82" y="84"/>
                  </a:cubicBezTo>
                  <a:cubicBezTo>
                    <a:pt x="83" y="84"/>
                    <a:pt x="84" y="83"/>
                    <a:pt x="84" y="82"/>
                  </a:cubicBezTo>
                  <a:cubicBezTo>
                    <a:pt x="84" y="2"/>
                    <a:pt x="84" y="2"/>
                    <a:pt x="84" y="2"/>
                  </a:cubicBezTo>
                  <a:cubicBezTo>
                    <a:pt x="84" y="1"/>
                    <a:pt x="83" y="0"/>
                    <a:pt x="82" y="0"/>
                  </a:cubicBezTo>
                  <a:close/>
                  <a:moveTo>
                    <a:pt x="40" y="68"/>
                  </a:moveTo>
                  <a:cubicBezTo>
                    <a:pt x="16" y="68"/>
                    <a:pt x="16" y="68"/>
                    <a:pt x="16" y="68"/>
                  </a:cubicBezTo>
                  <a:cubicBezTo>
                    <a:pt x="15" y="68"/>
                    <a:pt x="14" y="67"/>
                    <a:pt x="14" y="66"/>
                  </a:cubicBezTo>
                  <a:cubicBezTo>
                    <a:pt x="14" y="65"/>
                    <a:pt x="15" y="64"/>
                    <a:pt x="16" y="64"/>
                  </a:cubicBezTo>
                  <a:cubicBezTo>
                    <a:pt x="40" y="64"/>
                    <a:pt x="40" y="64"/>
                    <a:pt x="40" y="64"/>
                  </a:cubicBezTo>
                  <a:cubicBezTo>
                    <a:pt x="41" y="64"/>
                    <a:pt x="42" y="65"/>
                    <a:pt x="42" y="66"/>
                  </a:cubicBezTo>
                  <a:cubicBezTo>
                    <a:pt x="42" y="67"/>
                    <a:pt x="41" y="68"/>
                    <a:pt x="40" y="68"/>
                  </a:cubicBezTo>
                  <a:close/>
                  <a:moveTo>
                    <a:pt x="68" y="60"/>
                  </a:moveTo>
                  <a:cubicBezTo>
                    <a:pt x="16" y="60"/>
                    <a:pt x="16" y="60"/>
                    <a:pt x="16" y="60"/>
                  </a:cubicBezTo>
                  <a:cubicBezTo>
                    <a:pt x="15" y="60"/>
                    <a:pt x="14" y="59"/>
                    <a:pt x="14" y="58"/>
                  </a:cubicBezTo>
                  <a:cubicBezTo>
                    <a:pt x="14" y="57"/>
                    <a:pt x="15" y="56"/>
                    <a:pt x="16" y="56"/>
                  </a:cubicBezTo>
                  <a:cubicBezTo>
                    <a:pt x="68" y="56"/>
                    <a:pt x="68" y="56"/>
                    <a:pt x="68" y="56"/>
                  </a:cubicBezTo>
                  <a:cubicBezTo>
                    <a:pt x="69" y="56"/>
                    <a:pt x="70" y="57"/>
                    <a:pt x="70" y="58"/>
                  </a:cubicBezTo>
                  <a:cubicBezTo>
                    <a:pt x="70" y="59"/>
                    <a:pt x="69" y="60"/>
                    <a:pt x="68" y="60"/>
                  </a:cubicBezTo>
                  <a:close/>
                  <a:moveTo>
                    <a:pt x="68" y="52"/>
                  </a:moveTo>
                  <a:cubicBezTo>
                    <a:pt x="16" y="52"/>
                    <a:pt x="16" y="52"/>
                    <a:pt x="16" y="52"/>
                  </a:cubicBezTo>
                  <a:cubicBezTo>
                    <a:pt x="15" y="52"/>
                    <a:pt x="14" y="51"/>
                    <a:pt x="14" y="50"/>
                  </a:cubicBezTo>
                  <a:cubicBezTo>
                    <a:pt x="14" y="49"/>
                    <a:pt x="15" y="48"/>
                    <a:pt x="16" y="48"/>
                  </a:cubicBezTo>
                  <a:cubicBezTo>
                    <a:pt x="68" y="48"/>
                    <a:pt x="68" y="48"/>
                    <a:pt x="68" y="48"/>
                  </a:cubicBezTo>
                  <a:cubicBezTo>
                    <a:pt x="69" y="48"/>
                    <a:pt x="70" y="49"/>
                    <a:pt x="70" y="50"/>
                  </a:cubicBezTo>
                  <a:cubicBezTo>
                    <a:pt x="70" y="51"/>
                    <a:pt x="69" y="52"/>
                    <a:pt x="68" y="52"/>
                  </a:cubicBezTo>
                  <a:close/>
                  <a:moveTo>
                    <a:pt x="68" y="44"/>
                  </a:moveTo>
                  <a:cubicBezTo>
                    <a:pt x="16" y="44"/>
                    <a:pt x="16" y="44"/>
                    <a:pt x="16" y="44"/>
                  </a:cubicBezTo>
                  <a:cubicBezTo>
                    <a:pt x="15" y="44"/>
                    <a:pt x="14" y="43"/>
                    <a:pt x="14" y="42"/>
                  </a:cubicBezTo>
                  <a:cubicBezTo>
                    <a:pt x="14" y="41"/>
                    <a:pt x="15" y="40"/>
                    <a:pt x="16" y="40"/>
                  </a:cubicBezTo>
                  <a:cubicBezTo>
                    <a:pt x="68" y="40"/>
                    <a:pt x="68" y="40"/>
                    <a:pt x="68" y="40"/>
                  </a:cubicBezTo>
                  <a:cubicBezTo>
                    <a:pt x="69" y="40"/>
                    <a:pt x="70" y="41"/>
                    <a:pt x="70" y="42"/>
                  </a:cubicBezTo>
                  <a:cubicBezTo>
                    <a:pt x="70" y="43"/>
                    <a:pt x="69" y="44"/>
                    <a:pt x="68" y="44"/>
                  </a:cubicBezTo>
                  <a:close/>
                  <a:moveTo>
                    <a:pt x="68" y="36"/>
                  </a:moveTo>
                  <a:cubicBezTo>
                    <a:pt x="16" y="36"/>
                    <a:pt x="16" y="36"/>
                    <a:pt x="16" y="36"/>
                  </a:cubicBezTo>
                  <a:cubicBezTo>
                    <a:pt x="15" y="36"/>
                    <a:pt x="14" y="35"/>
                    <a:pt x="14" y="34"/>
                  </a:cubicBezTo>
                  <a:cubicBezTo>
                    <a:pt x="14" y="33"/>
                    <a:pt x="15" y="32"/>
                    <a:pt x="16" y="32"/>
                  </a:cubicBezTo>
                  <a:cubicBezTo>
                    <a:pt x="68" y="32"/>
                    <a:pt x="68" y="32"/>
                    <a:pt x="68" y="32"/>
                  </a:cubicBezTo>
                  <a:cubicBezTo>
                    <a:pt x="69" y="32"/>
                    <a:pt x="70" y="33"/>
                    <a:pt x="70" y="34"/>
                  </a:cubicBezTo>
                  <a:cubicBezTo>
                    <a:pt x="70" y="35"/>
                    <a:pt x="69" y="36"/>
                    <a:pt x="68" y="36"/>
                  </a:cubicBezTo>
                  <a:close/>
                  <a:moveTo>
                    <a:pt x="68" y="28"/>
                  </a:moveTo>
                  <a:cubicBezTo>
                    <a:pt x="16" y="28"/>
                    <a:pt x="16" y="28"/>
                    <a:pt x="16" y="28"/>
                  </a:cubicBezTo>
                  <a:cubicBezTo>
                    <a:pt x="15" y="28"/>
                    <a:pt x="14" y="27"/>
                    <a:pt x="14" y="26"/>
                  </a:cubicBezTo>
                  <a:cubicBezTo>
                    <a:pt x="14" y="25"/>
                    <a:pt x="15" y="24"/>
                    <a:pt x="16" y="24"/>
                  </a:cubicBezTo>
                  <a:cubicBezTo>
                    <a:pt x="68" y="24"/>
                    <a:pt x="68" y="24"/>
                    <a:pt x="68" y="24"/>
                  </a:cubicBezTo>
                  <a:cubicBezTo>
                    <a:pt x="69" y="24"/>
                    <a:pt x="70" y="25"/>
                    <a:pt x="70" y="26"/>
                  </a:cubicBezTo>
                  <a:cubicBezTo>
                    <a:pt x="70" y="27"/>
                    <a:pt x="69" y="28"/>
                    <a:pt x="68" y="28"/>
                  </a:cubicBezTo>
                  <a:close/>
                  <a:moveTo>
                    <a:pt x="68" y="20"/>
                  </a:moveTo>
                  <a:cubicBezTo>
                    <a:pt x="16" y="20"/>
                    <a:pt x="16" y="20"/>
                    <a:pt x="16" y="20"/>
                  </a:cubicBezTo>
                  <a:cubicBezTo>
                    <a:pt x="15" y="20"/>
                    <a:pt x="14" y="19"/>
                    <a:pt x="14" y="18"/>
                  </a:cubicBezTo>
                  <a:cubicBezTo>
                    <a:pt x="14" y="17"/>
                    <a:pt x="15" y="16"/>
                    <a:pt x="16" y="16"/>
                  </a:cubicBezTo>
                  <a:cubicBezTo>
                    <a:pt x="68" y="16"/>
                    <a:pt x="68" y="16"/>
                    <a:pt x="68" y="16"/>
                  </a:cubicBezTo>
                  <a:cubicBezTo>
                    <a:pt x="69" y="16"/>
                    <a:pt x="70" y="17"/>
                    <a:pt x="70" y="18"/>
                  </a:cubicBezTo>
                  <a:cubicBezTo>
                    <a:pt x="70" y="19"/>
                    <a:pt x="69" y="20"/>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spTree>
    <p:extLst>
      <p:ext uri="{BB962C8B-B14F-4D97-AF65-F5344CB8AC3E}">
        <p14:creationId xmlns:p14="http://schemas.microsoft.com/office/powerpoint/2010/main" val="310165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8AB98B6-0CF3-48D0-8B93-D10E92CC0E4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B8AB98B6-0CF3-48D0-8B93-D10E92CC0E4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A240019-5FBB-4CA9-AC08-AE1DE2B6F6B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pic>
        <p:nvPicPr>
          <p:cNvPr id="83" name="Picture 82" descr="A close up of a piece of paper&#10;&#10;Description automatically generated">
            <a:extLst>
              <a:ext uri="{FF2B5EF4-FFF2-40B4-BE49-F238E27FC236}">
                <a16:creationId xmlns:a16="http://schemas.microsoft.com/office/drawing/2014/main" id="{AFD148B5-6758-43DF-8AC2-4EC8A637A1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794422" y="2436594"/>
            <a:ext cx="2718486" cy="2715845"/>
          </a:xfrm>
          <a:prstGeom prst="rect">
            <a:avLst/>
          </a:prstGeom>
        </p:spPr>
      </p:pic>
      <p:sp>
        <p:nvSpPr>
          <p:cNvPr id="81" name="Rectangle 80">
            <a:extLst>
              <a:ext uri="{FF2B5EF4-FFF2-40B4-BE49-F238E27FC236}">
                <a16:creationId xmlns:a16="http://schemas.microsoft.com/office/drawing/2014/main" id="{1E961505-F22B-4A01-96E7-F72DDBD5F399}"/>
              </a:ext>
            </a:extLst>
          </p:cNvPr>
          <p:cNvSpPr/>
          <p:nvPr/>
        </p:nvSpPr>
        <p:spPr>
          <a:xfrm>
            <a:off x="4794422" y="2436595"/>
            <a:ext cx="2718486" cy="274088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2" name="Title 1">
            <a:extLst>
              <a:ext uri="{FF2B5EF4-FFF2-40B4-BE49-F238E27FC236}">
                <a16:creationId xmlns:a16="http://schemas.microsoft.com/office/drawing/2014/main" id="{A033587B-5D06-4141-9DB3-999ECED75A53}"/>
              </a:ext>
            </a:extLst>
          </p:cNvPr>
          <p:cNvSpPr>
            <a:spLocks noGrp="1"/>
          </p:cNvSpPr>
          <p:nvPr>
            <p:ph type="title"/>
          </p:nvPr>
        </p:nvSpPr>
        <p:spPr>
          <a:xfrm>
            <a:off x="713462" y="365126"/>
            <a:ext cx="11023426" cy="365125"/>
          </a:xfrm>
        </p:spPr>
        <p:txBody>
          <a:bodyPr>
            <a:normAutofit fontScale="90000"/>
          </a:bodyPr>
          <a:lstStyle/>
          <a:p>
            <a:r>
              <a:rPr lang="es-MX" sz="4400" dirty="0">
                <a:latin typeface="Raleway" pitchFamily="2" charset="0"/>
              </a:rPr>
              <a:t>Técnicas básicas de tablas de hechos</a:t>
            </a:r>
            <a:endParaRPr lang="es-MX" dirty="0">
              <a:latin typeface="Raleway" pitchFamily="2" charset="0"/>
            </a:endParaRPr>
          </a:p>
        </p:txBody>
      </p:sp>
      <p:sp>
        <p:nvSpPr>
          <p:cNvPr id="5" name="Slide Number Placeholder 4">
            <a:extLst>
              <a:ext uri="{FF2B5EF4-FFF2-40B4-BE49-F238E27FC236}">
                <a16:creationId xmlns:a16="http://schemas.microsoft.com/office/drawing/2014/main" id="{8A53DC5E-E6D7-4E17-8C8E-AC08D4CD1EAA}"/>
              </a:ext>
            </a:extLst>
          </p:cNvPr>
          <p:cNvSpPr>
            <a:spLocks noGrp="1"/>
          </p:cNvSpPr>
          <p:nvPr>
            <p:ph type="sldNum" sz="quarter" idx="12"/>
          </p:nvPr>
        </p:nvSpPr>
        <p:spPr/>
        <p:txBody>
          <a:bodyPr/>
          <a:lstStyle/>
          <a:p>
            <a:fld id="{877BCE01-9058-4259-B684-EDDB3327DE6C}" type="slidenum">
              <a:rPr lang="es-MX" smtClean="0">
                <a:latin typeface="Raleway" pitchFamily="2" charset="0"/>
              </a:rPr>
              <a:pPr/>
              <a:t>8</a:t>
            </a:fld>
            <a:endParaRPr lang="es-MX" dirty="0">
              <a:latin typeface="Raleway" pitchFamily="2" charset="0"/>
            </a:endParaRPr>
          </a:p>
        </p:txBody>
      </p:sp>
      <p:sp>
        <p:nvSpPr>
          <p:cNvPr id="9" name="Freeform 320">
            <a:extLst>
              <a:ext uri="{FF2B5EF4-FFF2-40B4-BE49-F238E27FC236}">
                <a16:creationId xmlns:a16="http://schemas.microsoft.com/office/drawing/2014/main" id="{A3CAB366-9642-423B-AE33-9942431E3648}"/>
              </a:ext>
            </a:extLst>
          </p:cNvPr>
          <p:cNvSpPr/>
          <p:nvPr/>
        </p:nvSpPr>
        <p:spPr>
          <a:xfrm>
            <a:off x="3975497" y="3785351"/>
            <a:ext cx="1622755" cy="2155222"/>
          </a:xfrm>
          <a:custGeom>
            <a:avLst/>
            <a:gdLst>
              <a:gd name="connsiteX0" fmla="*/ 470370 w 1219200"/>
              <a:gd name="connsiteY0" fmla="*/ 0 h 1619250"/>
              <a:gd name="connsiteX1" fmla="*/ 748830 w 1219200"/>
              <a:gd name="connsiteY1" fmla="*/ 0 h 1619250"/>
              <a:gd name="connsiteX2" fmla="*/ 748830 w 1219200"/>
              <a:gd name="connsiteY2" fmla="*/ 28495 h 1619250"/>
              <a:gd name="connsiteX3" fmla="*/ 748830 w 1219200"/>
              <a:gd name="connsiteY3" fmla="*/ 415626 h 1619250"/>
              <a:gd name="connsiteX4" fmla="*/ 1219200 w 1219200"/>
              <a:gd name="connsiteY4" fmla="*/ 1009916 h 1619250"/>
              <a:gd name="connsiteX5" fmla="*/ 609600 w 1219200"/>
              <a:gd name="connsiteY5" fmla="*/ 1619250 h 1619250"/>
              <a:gd name="connsiteX6" fmla="*/ 0 w 1219200"/>
              <a:gd name="connsiteY6" fmla="*/ 1009916 h 1619250"/>
              <a:gd name="connsiteX7" fmla="*/ 470370 w 1219200"/>
              <a:gd name="connsiteY7" fmla="*/ 415626 h 1619250"/>
              <a:gd name="connsiteX8" fmla="*/ 470370 w 1219200"/>
              <a:gd name="connsiteY8" fmla="*/ 63355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 h="1619250">
                <a:moveTo>
                  <a:pt x="470370" y="0"/>
                </a:moveTo>
                <a:lnTo>
                  <a:pt x="748830" y="0"/>
                </a:lnTo>
                <a:lnTo>
                  <a:pt x="748830" y="28495"/>
                </a:lnTo>
                <a:cubicBezTo>
                  <a:pt x="748830" y="131852"/>
                  <a:pt x="748830" y="259061"/>
                  <a:pt x="748830" y="415626"/>
                </a:cubicBezTo>
                <a:cubicBezTo>
                  <a:pt x="1016000" y="479569"/>
                  <a:pt x="1219200" y="720294"/>
                  <a:pt x="1219200" y="1009916"/>
                </a:cubicBezTo>
                <a:cubicBezTo>
                  <a:pt x="1219200" y="1344673"/>
                  <a:pt x="944504" y="1619250"/>
                  <a:pt x="609600" y="1619250"/>
                </a:cubicBezTo>
                <a:cubicBezTo>
                  <a:pt x="270933" y="1619250"/>
                  <a:pt x="0" y="1344673"/>
                  <a:pt x="0" y="1009916"/>
                </a:cubicBezTo>
                <a:cubicBezTo>
                  <a:pt x="0" y="720294"/>
                  <a:pt x="203200" y="475808"/>
                  <a:pt x="470370" y="415626"/>
                </a:cubicBezTo>
                <a:cubicBezTo>
                  <a:pt x="470370" y="415626"/>
                  <a:pt x="470370" y="415626"/>
                  <a:pt x="470370" y="63355"/>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77" name="Freeform 17">
            <a:extLst>
              <a:ext uri="{FF2B5EF4-FFF2-40B4-BE49-F238E27FC236}">
                <a16:creationId xmlns:a16="http://schemas.microsoft.com/office/drawing/2014/main" id="{052D600F-6F94-45BE-AE5C-69E22009221B}"/>
              </a:ext>
            </a:extLst>
          </p:cNvPr>
          <p:cNvSpPr>
            <a:spLocks/>
          </p:cNvSpPr>
          <p:nvPr/>
        </p:nvSpPr>
        <p:spPr bwMode="auto">
          <a:xfrm>
            <a:off x="3979724" y="4317818"/>
            <a:ext cx="4312556" cy="1622755"/>
          </a:xfrm>
          <a:custGeom>
            <a:avLst/>
            <a:gdLst>
              <a:gd name="T0" fmla="*/ 541 w 861"/>
              <a:gd name="T1" fmla="*/ 125 h 324"/>
              <a:gd name="T2" fmla="*/ 320 w 861"/>
              <a:gd name="T3" fmla="*/ 125 h 324"/>
              <a:gd name="T4" fmla="*/ 125 w 861"/>
              <a:gd name="T5" fmla="*/ 125 h 324"/>
              <a:gd name="T6" fmla="*/ 125 w 861"/>
              <a:gd name="T7" fmla="*/ 58 h 324"/>
              <a:gd name="T8" fmla="*/ 125 w 861"/>
              <a:gd name="T9" fmla="*/ 4 h 324"/>
              <a:gd name="T10" fmla="*/ 0 w 861"/>
              <a:gd name="T11" fmla="*/ 162 h 324"/>
              <a:gd name="T12" fmla="*/ 162 w 861"/>
              <a:gd name="T13" fmla="*/ 324 h 324"/>
              <a:gd name="T14" fmla="*/ 320 w 861"/>
              <a:gd name="T15" fmla="*/ 198 h 324"/>
              <a:gd name="T16" fmla="*/ 541 w 861"/>
              <a:gd name="T17" fmla="*/ 198 h 324"/>
              <a:gd name="T18" fmla="*/ 699 w 861"/>
              <a:gd name="T19" fmla="*/ 324 h 324"/>
              <a:gd name="T20" fmla="*/ 861 w 861"/>
              <a:gd name="T21" fmla="*/ 162 h 324"/>
              <a:gd name="T22" fmla="*/ 699 w 861"/>
              <a:gd name="T23" fmla="*/ 0 h 324"/>
              <a:gd name="T24" fmla="*/ 541 w 861"/>
              <a:gd name="T25" fmla="*/ 1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1" h="324">
                <a:moveTo>
                  <a:pt x="541" y="125"/>
                </a:moveTo>
                <a:cubicBezTo>
                  <a:pt x="320" y="125"/>
                  <a:pt x="320" y="125"/>
                  <a:pt x="320" y="125"/>
                </a:cubicBezTo>
                <a:cubicBezTo>
                  <a:pt x="125" y="125"/>
                  <a:pt x="125" y="125"/>
                  <a:pt x="125" y="125"/>
                </a:cubicBezTo>
                <a:cubicBezTo>
                  <a:pt x="125" y="58"/>
                  <a:pt x="125" y="58"/>
                  <a:pt x="125" y="58"/>
                </a:cubicBezTo>
                <a:cubicBezTo>
                  <a:pt x="125" y="4"/>
                  <a:pt x="125" y="4"/>
                  <a:pt x="125" y="4"/>
                </a:cubicBezTo>
                <a:cubicBezTo>
                  <a:pt x="53" y="21"/>
                  <a:pt x="0" y="85"/>
                  <a:pt x="0" y="162"/>
                </a:cubicBezTo>
                <a:cubicBezTo>
                  <a:pt x="0" y="251"/>
                  <a:pt x="73" y="324"/>
                  <a:pt x="162" y="324"/>
                </a:cubicBezTo>
                <a:cubicBezTo>
                  <a:pt x="239" y="324"/>
                  <a:pt x="303" y="270"/>
                  <a:pt x="320" y="198"/>
                </a:cubicBezTo>
                <a:cubicBezTo>
                  <a:pt x="541" y="198"/>
                  <a:pt x="541" y="198"/>
                  <a:pt x="541" y="198"/>
                </a:cubicBezTo>
                <a:cubicBezTo>
                  <a:pt x="558" y="270"/>
                  <a:pt x="622" y="324"/>
                  <a:pt x="699" y="324"/>
                </a:cubicBezTo>
                <a:cubicBezTo>
                  <a:pt x="788" y="324"/>
                  <a:pt x="861" y="251"/>
                  <a:pt x="861" y="162"/>
                </a:cubicBezTo>
                <a:cubicBezTo>
                  <a:pt x="861" y="72"/>
                  <a:pt x="788" y="0"/>
                  <a:pt x="699" y="0"/>
                </a:cubicBezTo>
                <a:cubicBezTo>
                  <a:pt x="622" y="0"/>
                  <a:pt x="558" y="53"/>
                  <a:pt x="541" y="125"/>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78" name="Freeform 15">
            <a:extLst>
              <a:ext uri="{FF2B5EF4-FFF2-40B4-BE49-F238E27FC236}">
                <a16:creationId xmlns:a16="http://schemas.microsoft.com/office/drawing/2014/main" id="{29C01693-F7A1-4681-BAB6-ACA7300D15F2}"/>
              </a:ext>
            </a:extLst>
          </p:cNvPr>
          <p:cNvSpPr>
            <a:spLocks/>
          </p:cNvSpPr>
          <p:nvPr/>
        </p:nvSpPr>
        <p:spPr bwMode="auto">
          <a:xfrm>
            <a:off x="6669526" y="1630129"/>
            <a:ext cx="1629094" cy="4310444"/>
          </a:xfrm>
          <a:custGeom>
            <a:avLst/>
            <a:gdLst>
              <a:gd name="T0" fmla="*/ 126 w 325"/>
              <a:gd name="T1" fmla="*/ 319 h 861"/>
              <a:gd name="T2" fmla="*/ 126 w 325"/>
              <a:gd name="T3" fmla="*/ 541 h 861"/>
              <a:gd name="T4" fmla="*/ 126 w 325"/>
              <a:gd name="T5" fmla="*/ 736 h 861"/>
              <a:gd name="T6" fmla="*/ 59 w 325"/>
              <a:gd name="T7" fmla="*/ 736 h 861"/>
              <a:gd name="T8" fmla="*/ 5 w 325"/>
              <a:gd name="T9" fmla="*/ 736 h 861"/>
              <a:gd name="T10" fmla="*/ 163 w 325"/>
              <a:gd name="T11" fmla="*/ 861 h 861"/>
              <a:gd name="T12" fmla="*/ 325 w 325"/>
              <a:gd name="T13" fmla="*/ 699 h 861"/>
              <a:gd name="T14" fmla="*/ 199 w 325"/>
              <a:gd name="T15" fmla="*/ 541 h 861"/>
              <a:gd name="T16" fmla="*/ 199 w 325"/>
              <a:gd name="T17" fmla="*/ 319 h 861"/>
              <a:gd name="T18" fmla="*/ 325 w 325"/>
              <a:gd name="T19" fmla="*/ 162 h 861"/>
              <a:gd name="T20" fmla="*/ 163 w 325"/>
              <a:gd name="T21" fmla="*/ 0 h 861"/>
              <a:gd name="T22" fmla="*/ 0 w 325"/>
              <a:gd name="T23" fmla="*/ 162 h 861"/>
              <a:gd name="T24" fmla="*/ 126 w 325"/>
              <a:gd name="T25" fmla="*/ 319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861">
                <a:moveTo>
                  <a:pt x="126" y="319"/>
                </a:moveTo>
                <a:cubicBezTo>
                  <a:pt x="126" y="541"/>
                  <a:pt x="126" y="541"/>
                  <a:pt x="126" y="541"/>
                </a:cubicBezTo>
                <a:cubicBezTo>
                  <a:pt x="126" y="736"/>
                  <a:pt x="126" y="736"/>
                  <a:pt x="126" y="736"/>
                </a:cubicBezTo>
                <a:cubicBezTo>
                  <a:pt x="59" y="736"/>
                  <a:pt x="59" y="736"/>
                  <a:pt x="59" y="736"/>
                </a:cubicBezTo>
                <a:cubicBezTo>
                  <a:pt x="5" y="736"/>
                  <a:pt x="5" y="736"/>
                  <a:pt x="5" y="736"/>
                </a:cubicBezTo>
                <a:cubicBezTo>
                  <a:pt x="22" y="807"/>
                  <a:pt x="86" y="861"/>
                  <a:pt x="163" y="861"/>
                </a:cubicBezTo>
                <a:cubicBezTo>
                  <a:pt x="252" y="861"/>
                  <a:pt x="325" y="788"/>
                  <a:pt x="325" y="699"/>
                </a:cubicBezTo>
                <a:cubicBezTo>
                  <a:pt x="325" y="622"/>
                  <a:pt x="271" y="557"/>
                  <a:pt x="199" y="541"/>
                </a:cubicBezTo>
                <a:cubicBezTo>
                  <a:pt x="199" y="319"/>
                  <a:pt x="199" y="319"/>
                  <a:pt x="199" y="319"/>
                </a:cubicBezTo>
                <a:cubicBezTo>
                  <a:pt x="271" y="303"/>
                  <a:pt x="325" y="238"/>
                  <a:pt x="325" y="162"/>
                </a:cubicBezTo>
                <a:cubicBezTo>
                  <a:pt x="325" y="72"/>
                  <a:pt x="252" y="0"/>
                  <a:pt x="163" y="0"/>
                </a:cubicBezTo>
                <a:cubicBezTo>
                  <a:pt x="73" y="0"/>
                  <a:pt x="0" y="72"/>
                  <a:pt x="0" y="162"/>
                </a:cubicBezTo>
                <a:cubicBezTo>
                  <a:pt x="0" y="238"/>
                  <a:pt x="54" y="303"/>
                  <a:pt x="126" y="319"/>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79" name="Freeform 16">
            <a:extLst>
              <a:ext uri="{FF2B5EF4-FFF2-40B4-BE49-F238E27FC236}">
                <a16:creationId xmlns:a16="http://schemas.microsoft.com/office/drawing/2014/main" id="{37072F70-527D-46E2-AA57-B3F985B88DC2}"/>
              </a:ext>
            </a:extLst>
          </p:cNvPr>
          <p:cNvSpPr>
            <a:spLocks/>
          </p:cNvSpPr>
          <p:nvPr/>
        </p:nvSpPr>
        <p:spPr bwMode="auto">
          <a:xfrm>
            <a:off x="3979724" y="1630129"/>
            <a:ext cx="4312556" cy="1622755"/>
          </a:xfrm>
          <a:custGeom>
            <a:avLst/>
            <a:gdLst>
              <a:gd name="T0" fmla="*/ 320 w 861"/>
              <a:gd name="T1" fmla="*/ 198 h 324"/>
              <a:gd name="T2" fmla="*/ 541 w 861"/>
              <a:gd name="T3" fmla="*/ 198 h 324"/>
              <a:gd name="T4" fmla="*/ 737 w 861"/>
              <a:gd name="T5" fmla="*/ 198 h 324"/>
              <a:gd name="T6" fmla="*/ 737 w 861"/>
              <a:gd name="T7" fmla="*/ 265 h 324"/>
              <a:gd name="T8" fmla="*/ 737 w 861"/>
              <a:gd name="T9" fmla="*/ 319 h 324"/>
              <a:gd name="T10" fmla="*/ 861 w 861"/>
              <a:gd name="T11" fmla="*/ 162 h 324"/>
              <a:gd name="T12" fmla="*/ 699 w 861"/>
              <a:gd name="T13" fmla="*/ 0 h 324"/>
              <a:gd name="T14" fmla="*/ 541 w 861"/>
              <a:gd name="T15" fmla="*/ 125 h 324"/>
              <a:gd name="T16" fmla="*/ 320 w 861"/>
              <a:gd name="T17" fmla="*/ 125 h 324"/>
              <a:gd name="T18" fmla="*/ 162 w 861"/>
              <a:gd name="T19" fmla="*/ 0 h 324"/>
              <a:gd name="T20" fmla="*/ 0 w 861"/>
              <a:gd name="T21" fmla="*/ 162 h 324"/>
              <a:gd name="T22" fmla="*/ 162 w 861"/>
              <a:gd name="T23" fmla="*/ 324 h 324"/>
              <a:gd name="T24" fmla="*/ 320 w 861"/>
              <a:gd name="T25" fmla="*/ 19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1" h="324">
                <a:moveTo>
                  <a:pt x="320" y="198"/>
                </a:moveTo>
                <a:cubicBezTo>
                  <a:pt x="541" y="198"/>
                  <a:pt x="541" y="198"/>
                  <a:pt x="541" y="198"/>
                </a:cubicBezTo>
                <a:cubicBezTo>
                  <a:pt x="737" y="198"/>
                  <a:pt x="737" y="198"/>
                  <a:pt x="737" y="198"/>
                </a:cubicBezTo>
                <a:cubicBezTo>
                  <a:pt x="737" y="265"/>
                  <a:pt x="737" y="265"/>
                  <a:pt x="737" y="265"/>
                </a:cubicBezTo>
                <a:cubicBezTo>
                  <a:pt x="737" y="319"/>
                  <a:pt x="737" y="319"/>
                  <a:pt x="737" y="319"/>
                </a:cubicBezTo>
                <a:cubicBezTo>
                  <a:pt x="808" y="302"/>
                  <a:pt x="861" y="238"/>
                  <a:pt x="861" y="162"/>
                </a:cubicBezTo>
                <a:cubicBezTo>
                  <a:pt x="861" y="72"/>
                  <a:pt x="788" y="0"/>
                  <a:pt x="699" y="0"/>
                </a:cubicBezTo>
                <a:cubicBezTo>
                  <a:pt x="622" y="0"/>
                  <a:pt x="558" y="53"/>
                  <a:pt x="541" y="125"/>
                </a:cubicBezTo>
                <a:cubicBezTo>
                  <a:pt x="320" y="125"/>
                  <a:pt x="320" y="125"/>
                  <a:pt x="320" y="125"/>
                </a:cubicBezTo>
                <a:cubicBezTo>
                  <a:pt x="303" y="53"/>
                  <a:pt x="239" y="0"/>
                  <a:pt x="162" y="0"/>
                </a:cubicBezTo>
                <a:cubicBezTo>
                  <a:pt x="73" y="0"/>
                  <a:pt x="0" y="72"/>
                  <a:pt x="0" y="162"/>
                </a:cubicBezTo>
                <a:cubicBezTo>
                  <a:pt x="0" y="251"/>
                  <a:pt x="73" y="324"/>
                  <a:pt x="162" y="324"/>
                </a:cubicBezTo>
                <a:cubicBezTo>
                  <a:pt x="239" y="324"/>
                  <a:pt x="303" y="270"/>
                  <a:pt x="320" y="198"/>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1" name="Freeform 322">
            <a:extLst>
              <a:ext uri="{FF2B5EF4-FFF2-40B4-BE49-F238E27FC236}">
                <a16:creationId xmlns:a16="http://schemas.microsoft.com/office/drawing/2014/main" id="{452AB95E-BB6C-4C34-A656-131DF960885B}"/>
              </a:ext>
            </a:extLst>
          </p:cNvPr>
          <p:cNvSpPr>
            <a:spLocks/>
          </p:cNvSpPr>
          <p:nvPr/>
        </p:nvSpPr>
        <p:spPr bwMode="auto">
          <a:xfrm>
            <a:off x="3975499" y="1630129"/>
            <a:ext cx="1597713" cy="2522187"/>
          </a:xfrm>
          <a:custGeom>
            <a:avLst/>
            <a:gdLst>
              <a:gd name="connsiteX0" fmla="*/ 609600 w 1200385"/>
              <a:gd name="connsiteY0" fmla="*/ 0 h 1894956"/>
              <a:gd name="connsiteX1" fmla="*/ 1200385 w 1200385"/>
              <a:gd name="connsiteY1" fmla="*/ 466404 h 1894956"/>
              <a:gd name="connsiteX2" fmla="*/ 997185 w 1200385"/>
              <a:gd name="connsiteY2" fmla="*/ 466404 h 1894956"/>
              <a:gd name="connsiteX3" fmla="*/ 748830 w 1200385"/>
              <a:gd name="connsiteY3" fmla="*/ 466404 h 1894956"/>
              <a:gd name="connsiteX4" fmla="*/ 748830 w 1200385"/>
              <a:gd name="connsiteY4" fmla="*/ 1199863 h 1894956"/>
              <a:gd name="connsiteX5" fmla="*/ 748830 w 1200385"/>
              <a:gd name="connsiteY5" fmla="*/ 1887893 h 1894956"/>
              <a:gd name="connsiteX6" fmla="*/ 748830 w 1200385"/>
              <a:gd name="connsiteY6" fmla="*/ 1894956 h 1894956"/>
              <a:gd name="connsiteX7" fmla="*/ 470371 w 1200385"/>
              <a:gd name="connsiteY7" fmla="*/ 1894956 h 1894956"/>
              <a:gd name="connsiteX8" fmla="*/ 470371 w 1200385"/>
              <a:gd name="connsiteY8" fmla="*/ 1831016 h 1894956"/>
              <a:gd name="connsiteX9" fmla="*/ 470371 w 1200385"/>
              <a:gd name="connsiteY9" fmla="*/ 1199863 h 1894956"/>
              <a:gd name="connsiteX10" fmla="*/ 0 w 1200385"/>
              <a:gd name="connsiteY10" fmla="*/ 609335 h 1894956"/>
              <a:gd name="connsiteX11" fmla="*/ 609600 w 1200385"/>
              <a:gd name="connsiteY11" fmla="*/ 0 h 189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0385" h="1894956">
                <a:moveTo>
                  <a:pt x="609600" y="0"/>
                </a:moveTo>
                <a:cubicBezTo>
                  <a:pt x="895585" y="0"/>
                  <a:pt x="1136415" y="199350"/>
                  <a:pt x="1200385" y="466404"/>
                </a:cubicBezTo>
                <a:cubicBezTo>
                  <a:pt x="1200385" y="466404"/>
                  <a:pt x="1200385" y="466404"/>
                  <a:pt x="997185" y="466404"/>
                </a:cubicBezTo>
                <a:cubicBezTo>
                  <a:pt x="997185" y="466404"/>
                  <a:pt x="997185" y="466404"/>
                  <a:pt x="748830" y="466404"/>
                </a:cubicBezTo>
                <a:cubicBezTo>
                  <a:pt x="748830" y="466404"/>
                  <a:pt x="748830" y="466404"/>
                  <a:pt x="748830" y="1199863"/>
                </a:cubicBezTo>
                <a:cubicBezTo>
                  <a:pt x="748830" y="1199863"/>
                  <a:pt x="748830" y="1199863"/>
                  <a:pt x="748830" y="1887893"/>
                </a:cubicBezTo>
                <a:lnTo>
                  <a:pt x="748830" y="1894956"/>
                </a:lnTo>
                <a:lnTo>
                  <a:pt x="470371" y="1894956"/>
                </a:lnTo>
                <a:lnTo>
                  <a:pt x="470371" y="1831016"/>
                </a:lnTo>
                <a:cubicBezTo>
                  <a:pt x="470371" y="1708699"/>
                  <a:pt x="470371" y="1512993"/>
                  <a:pt x="470371" y="1199863"/>
                </a:cubicBezTo>
                <a:cubicBezTo>
                  <a:pt x="203200" y="1139681"/>
                  <a:pt x="0" y="895195"/>
                  <a:pt x="0" y="609335"/>
                </a:cubicBezTo>
                <a:cubicBezTo>
                  <a:pt x="0" y="270815"/>
                  <a:pt x="270933" y="0"/>
                  <a:pt x="609600" y="0"/>
                </a:cubicBezTo>
                <a:close/>
              </a:path>
            </a:pathLst>
          </a:custGeom>
          <a:solidFill>
            <a:schemeClr val="accent1">
              <a:lumMod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2" name="Oval 10">
            <a:extLst>
              <a:ext uri="{FF2B5EF4-FFF2-40B4-BE49-F238E27FC236}">
                <a16:creationId xmlns:a16="http://schemas.microsoft.com/office/drawing/2014/main" id="{38478061-FB84-49AA-B4E8-6BFB453B2FAB}"/>
              </a:ext>
            </a:extLst>
          </p:cNvPr>
          <p:cNvSpPr>
            <a:spLocks noChangeArrowheads="1"/>
          </p:cNvSpPr>
          <p:nvPr/>
        </p:nvSpPr>
        <p:spPr bwMode="auto">
          <a:xfrm>
            <a:off x="4231167" y="1885798"/>
            <a:ext cx="1111419" cy="1111419"/>
          </a:xfrm>
          <a:prstGeom prst="ellipse">
            <a:avLst/>
          </a:prstGeom>
          <a:solidFill>
            <a:sysClr val="window" lastClr="FFFFFF"/>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3" name="Oval 11">
            <a:extLst>
              <a:ext uri="{FF2B5EF4-FFF2-40B4-BE49-F238E27FC236}">
                <a16:creationId xmlns:a16="http://schemas.microsoft.com/office/drawing/2014/main" id="{3EF0971B-8B29-4C48-A58E-085203BD6CD8}"/>
              </a:ext>
            </a:extLst>
          </p:cNvPr>
          <p:cNvSpPr>
            <a:spLocks noChangeArrowheads="1"/>
          </p:cNvSpPr>
          <p:nvPr/>
        </p:nvSpPr>
        <p:spPr bwMode="auto">
          <a:xfrm>
            <a:off x="6925193" y="1885798"/>
            <a:ext cx="1117758" cy="1111419"/>
          </a:xfrm>
          <a:prstGeom prst="ellipse">
            <a:avLst/>
          </a:prstGeom>
          <a:solidFill>
            <a:sysClr val="window" lastClr="FFFFFF"/>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4" name="Oval 12">
            <a:extLst>
              <a:ext uri="{FF2B5EF4-FFF2-40B4-BE49-F238E27FC236}">
                <a16:creationId xmlns:a16="http://schemas.microsoft.com/office/drawing/2014/main" id="{EE4370ED-9CCD-44AA-8DF4-B8ACE03E152B}"/>
              </a:ext>
            </a:extLst>
          </p:cNvPr>
          <p:cNvSpPr>
            <a:spLocks noChangeArrowheads="1"/>
          </p:cNvSpPr>
          <p:nvPr/>
        </p:nvSpPr>
        <p:spPr bwMode="auto">
          <a:xfrm>
            <a:off x="4231167" y="4573487"/>
            <a:ext cx="1111419" cy="1111419"/>
          </a:xfrm>
          <a:prstGeom prst="ellipse">
            <a:avLst/>
          </a:prstGeom>
          <a:solidFill>
            <a:schemeClr val="accent1">
              <a:lumMod val="20000"/>
              <a:lumOff val="80000"/>
            </a:schemeClr>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15" name="Oval 13">
            <a:extLst>
              <a:ext uri="{FF2B5EF4-FFF2-40B4-BE49-F238E27FC236}">
                <a16:creationId xmlns:a16="http://schemas.microsoft.com/office/drawing/2014/main" id="{ADBAA5EF-BE13-42B1-BD43-C92333C1EE2D}"/>
              </a:ext>
            </a:extLst>
          </p:cNvPr>
          <p:cNvSpPr>
            <a:spLocks noChangeArrowheads="1"/>
          </p:cNvSpPr>
          <p:nvPr/>
        </p:nvSpPr>
        <p:spPr bwMode="auto">
          <a:xfrm>
            <a:off x="6925193" y="4573487"/>
            <a:ext cx="1117758" cy="1111419"/>
          </a:xfrm>
          <a:prstGeom prst="ellipse">
            <a:avLst/>
          </a:prstGeom>
          <a:solidFill>
            <a:schemeClr val="accent1">
              <a:lumMod val="20000"/>
              <a:lumOff val="80000"/>
            </a:schemeClr>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prstClr val="black"/>
              </a:solidFill>
              <a:effectLst/>
              <a:uLnTx/>
              <a:uFillTx/>
              <a:latin typeface="Raleway" pitchFamily="2" charset="0"/>
            </a:endParaRPr>
          </a:p>
        </p:txBody>
      </p:sp>
      <p:sp>
        <p:nvSpPr>
          <p:cNvPr id="34" name="TextBox 33">
            <a:extLst>
              <a:ext uri="{FF2B5EF4-FFF2-40B4-BE49-F238E27FC236}">
                <a16:creationId xmlns:a16="http://schemas.microsoft.com/office/drawing/2014/main" id="{7FFBB9E5-45E1-46F2-8B2A-E5C11A9304B3}"/>
              </a:ext>
            </a:extLst>
          </p:cNvPr>
          <p:cNvSpPr txBox="1"/>
          <p:nvPr/>
        </p:nvSpPr>
        <p:spPr>
          <a:xfrm>
            <a:off x="765459" y="1934667"/>
            <a:ext cx="2852528" cy="3016210"/>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Son tablas de hechos que registran eventos que no poseen en si mismos una medida, es decir solo registran el evento en si y sus dimensiones asociadas.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Un alumno tomando una clase</a:t>
            </a:r>
          </a:p>
          <a:p>
            <a:pPr marR="0" lvl="0" defTabSz="914400" eaLnBrk="1" fontAlgn="auto" latinLnBrk="0" hangingPunct="1">
              <a:lnSpc>
                <a:spcPct val="100000"/>
              </a:lnSpc>
              <a:spcBef>
                <a:spcPts val="0"/>
              </a:spcBef>
              <a:spcAft>
                <a:spcPts val="0"/>
              </a:spcAft>
              <a:buClrTx/>
              <a:buSzTx/>
              <a:tabLst/>
              <a:defRPr/>
            </a:pPr>
            <a:r>
              <a:rPr lang="es-MX" sz="1400" kern="0" dirty="0">
                <a:solidFill>
                  <a:schemeClr val="tx1">
                    <a:lumMod val="85000"/>
                    <a:lumOff val="15000"/>
                  </a:schemeClr>
                </a:solidFill>
                <a:latin typeface="Raleway" pitchFamily="2" charset="0"/>
              </a:rPr>
              <a:t>(tiempo, materia, profesor, salón, escuela, </a:t>
            </a:r>
            <a:r>
              <a:rPr lang="es-MX" sz="1400" kern="0" dirty="0" err="1">
                <a:solidFill>
                  <a:schemeClr val="tx1">
                    <a:lumMod val="85000"/>
                    <a:lumOff val="15000"/>
                  </a:schemeClr>
                </a:solidFill>
                <a:latin typeface="Raleway" pitchFamily="2" charset="0"/>
              </a:rPr>
              <a:t>etc</a:t>
            </a:r>
            <a:r>
              <a:rPr lang="es-MX" sz="1400" kern="0" dirty="0">
                <a:solidFill>
                  <a:schemeClr val="tx1">
                    <a:lumMod val="85000"/>
                    <a:lumOff val="15000"/>
                  </a:schemeClr>
                </a:solidFill>
                <a:latin typeface="Raleway" pitchFamily="2" charset="0"/>
              </a:rPr>
              <a: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400" kern="0" dirty="0">
                <a:solidFill>
                  <a:schemeClr val="tx1">
                    <a:lumMod val="85000"/>
                    <a:lumOff val="15000"/>
                  </a:schemeClr>
                </a:solidFill>
                <a:latin typeface="Raleway" pitchFamily="2" charset="0"/>
              </a:rPr>
              <a:t>El evento de un cliente llamando a un sitio de soporte (el cliente, la fecha, el servicio de soporte)</a:t>
            </a:r>
          </a:p>
          <a:p>
            <a:pPr marR="0" lvl="0" defTabSz="914400" eaLnBrk="1" fontAlgn="auto" latinLnBrk="0" hangingPunct="1">
              <a:lnSpc>
                <a:spcPct val="100000"/>
              </a:lnSpc>
              <a:spcBef>
                <a:spcPts val="0"/>
              </a:spcBef>
              <a:spcAft>
                <a:spcPts val="0"/>
              </a:spcAft>
              <a:buClrTx/>
              <a:buSzTx/>
              <a:tabLst/>
              <a:defRPr/>
            </a:pPr>
            <a:endPar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endParaRPr>
          </a:p>
        </p:txBody>
      </p:sp>
      <p:sp>
        <p:nvSpPr>
          <p:cNvPr id="35" name="TextBox 34">
            <a:extLst>
              <a:ext uri="{FF2B5EF4-FFF2-40B4-BE49-F238E27FC236}">
                <a16:creationId xmlns:a16="http://schemas.microsoft.com/office/drawing/2014/main" id="{8E2B84AC-6646-47A1-A165-0B595FC064B6}"/>
              </a:ext>
            </a:extLst>
          </p:cNvPr>
          <p:cNvSpPr txBox="1"/>
          <p:nvPr/>
        </p:nvSpPr>
        <p:spPr>
          <a:xfrm>
            <a:off x="713462" y="1625218"/>
            <a:ext cx="2852528" cy="215444"/>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400" b="1" kern="0" dirty="0" err="1">
                <a:solidFill>
                  <a:schemeClr val="tx1">
                    <a:lumMod val="85000"/>
                    <a:lumOff val="15000"/>
                  </a:schemeClr>
                </a:solidFill>
                <a:latin typeface="Raleway" pitchFamily="2" charset="0"/>
              </a:rPr>
              <a:t>Factless</a:t>
            </a:r>
            <a:r>
              <a:rPr lang="es-MX" sz="1400" b="1" kern="0" dirty="0">
                <a:solidFill>
                  <a:schemeClr val="tx1">
                    <a:lumMod val="85000"/>
                    <a:lumOff val="15000"/>
                  </a:schemeClr>
                </a:solidFill>
                <a:latin typeface="Raleway" pitchFamily="2" charset="0"/>
              </a:rPr>
              <a:t> </a:t>
            </a:r>
            <a:r>
              <a:rPr lang="es-MX" sz="1400" b="1" kern="0" dirty="0" err="1">
                <a:solidFill>
                  <a:schemeClr val="tx1">
                    <a:lumMod val="85000"/>
                    <a:lumOff val="15000"/>
                  </a:schemeClr>
                </a:solidFill>
                <a:latin typeface="Raleway" pitchFamily="2" charset="0"/>
              </a:rPr>
              <a:t>fact</a:t>
            </a:r>
            <a:r>
              <a:rPr lang="es-MX" sz="1400" b="1" kern="0" dirty="0">
                <a:solidFill>
                  <a:schemeClr val="tx1">
                    <a:lumMod val="85000"/>
                    <a:lumOff val="15000"/>
                  </a:schemeClr>
                </a:solidFill>
                <a:latin typeface="Raleway" pitchFamily="2" charset="0"/>
              </a:rPr>
              <a:t> table</a:t>
            </a:r>
            <a:endParaRPr kumimoji="0" lang="es-MX" sz="1400" b="1" i="0" u="none" strike="noStrike" kern="0" cap="none" spc="0" normalizeH="0" baseline="0" dirty="0">
              <a:ln>
                <a:noFill/>
              </a:ln>
              <a:solidFill>
                <a:schemeClr val="tx1">
                  <a:lumMod val="85000"/>
                  <a:lumOff val="15000"/>
                </a:schemeClr>
              </a:solidFill>
              <a:effectLst/>
              <a:uLnTx/>
              <a:uFillTx/>
              <a:latin typeface="Raleway" pitchFamily="2" charset="0"/>
            </a:endParaRPr>
          </a:p>
        </p:txBody>
      </p:sp>
      <p:sp>
        <p:nvSpPr>
          <p:cNvPr id="30" name="TextBox 29">
            <a:extLst>
              <a:ext uri="{FF2B5EF4-FFF2-40B4-BE49-F238E27FC236}">
                <a16:creationId xmlns:a16="http://schemas.microsoft.com/office/drawing/2014/main" id="{FFB7C7AF-F6AD-4CB0-A1C2-A4C7FF6D5269}"/>
              </a:ext>
            </a:extLst>
          </p:cNvPr>
          <p:cNvSpPr txBox="1"/>
          <p:nvPr/>
        </p:nvSpPr>
        <p:spPr>
          <a:xfrm>
            <a:off x="8498026" y="1934667"/>
            <a:ext cx="3152598" cy="2154436"/>
          </a:xfrm>
          <a:prstGeom prst="rect">
            <a:avLst/>
          </a:prstGeom>
          <a:noFill/>
          <a:ln w="6350">
            <a:noFill/>
            <a:prstDash val="dash"/>
          </a:ln>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Son tablas de hechos que se derivan de una consulta en la que una o varias de las dimensiones  están restringidas a un valor determinado, dando lugar a tablas con resultados “previamente calculados”</a:t>
            </a:r>
            <a:endParaRPr lang="es-MX" sz="1400" kern="0" dirty="0">
              <a:solidFill>
                <a:schemeClr val="tx1">
                  <a:lumMod val="85000"/>
                  <a:lumOff val="15000"/>
                </a:schemeClr>
              </a:solidFill>
              <a:latin typeface="Raleway" pitchFamily="2"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Son utilizadas para acelerar el desempeño de las consultas al DWH</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endParaRP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endParaRPr>
          </a:p>
        </p:txBody>
      </p:sp>
      <p:sp>
        <p:nvSpPr>
          <p:cNvPr id="31" name="TextBox 30">
            <a:extLst>
              <a:ext uri="{FF2B5EF4-FFF2-40B4-BE49-F238E27FC236}">
                <a16:creationId xmlns:a16="http://schemas.microsoft.com/office/drawing/2014/main" id="{05EC74E6-1C1F-46F7-B295-163B47DA13FF}"/>
              </a:ext>
            </a:extLst>
          </p:cNvPr>
          <p:cNvSpPr txBox="1"/>
          <p:nvPr/>
        </p:nvSpPr>
        <p:spPr>
          <a:xfrm>
            <a:off x="8798096" y="1625218"/>
            <a:ext cx="2852527" cy="215444"/>
          </a:xfrm>
          <a:prstGeom prst="rect">
            <a:avLst/>
          </a:prstGeom>
          <a:noFill/>
          <a:ln w="6350">
            <a:noFill/>
            <a:prstDash val="dash"/>
          </a:ln>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dirty="0" err="1">
                <a:ln>
                  <a:noFill/>
                </a:ln>
                <a:solidFill>
                  <a:schemeClr val="tx1">
                    <a:lumMod val="85000"/>
                    <a:lumOff val="15000"/>
                  </a:schemeClr>
                </a:solidFill>
                <a:effectLst/>
                <a:uLnTx/>
                <a:uFillTx/>
                <a:latin typeface="Raleway" pitchFamily="2" charset="0"/>
              </a:rPr>
              <a:t>Aggregate</a:t>
            </a:r>
            <a:r>
              <a:rPr kumimoji="0" lang="es-MX" sz="1400" b="1" i="0" u="none" strike="noStrike" kern="0" cap="none" spc="0" normalizeH="0" baseline="0" dirty="0">
                <a:ln>
                  <a:noFill/>
                </a:ln>
                <a:solidFill>
                  <a:schemeClr val="tx1">
                    <a:lumMod val="85000"/>
                    <a:lumOff val="15000"/>
                  </a:schemeClr>
                </a:solidFill>
                <a:effectLst/>
                <a:uLnTx/>
                <a:uFillTx/>
                <a:latin typeface="Raleway" pitchFamily="2" charset="0"/>
              </a:rPr>
              <a:t> </a:t>
            </a:r>
            <a:r>
              <a:rPr kumimoji="0" lang="es-MX" sz="1400" b="1" i="0" u="none" strike="noStrike" kern="0" cap="none" spc="0" normalizeH="0" baseline="0" dirty="0" err="1">
                <a:ln>
                  <a:noFill/>
                </a:ln>
                <a:solidFill>
                  <a:schemeClr val="tx1">
                    <a:lumMod val="85000"/>
                    <a:lumOff val="15000"/>
                  </a:schemeClr>
                </a:solidFill>
                <a:effectLst/>
                <a:uLnTx/>
                <a:uFillTx/>
                <a:latin typeface="Raleway" pitchFamily="2" charset="0"/>
              </a:rPr>
              <a:t>fact</a:t>
            </a:r>
            <a:r>
              <a:rPr kumimoji="0" lang="es-MX" sz="1400" b="1" i="0" u="none" strike="noStrike" kern="0" cap="none" spc="0" normalizeH="0" baseline="0" dirty="0">
                <a:ln>
                  <a:noFill/>
                </a:ln>
                <a:solidFill>
                  <a:schemeClr val="tx1">
                    <a:lumMod val="85000"/>
                    <a:lumOff val="15000"/>
                  </a:schemeClr>
                </a:solidFill>
                <a:effectLst/>
                <a:uLnTx/>
                <a:uFillTx/>
                <a:latin typeface="Raleway" pitchFamily="2" charset="0"/>
              </a:rPr>
              <a:t> table</a:t>
            </a:r>
          </a:p>
        </p:txBody>
      </p:sp>
      <p:sp>
        <p:nvSpPr>
          <p:cNvPr id="80" name="TextBox 79">
            <a:extLst>
              <a:ext uri="{FF2B5EF4-FFF2-40B4-BE49-F238E27FC236}">
                <a16:creationId xmlns:a16="http://schemas.microsoft.com/office/drawing/2014/main" id="{43128631-FCC6-49AD-8207-C12813D9EF31}"/>
              </a:ext>
            </a:extLst>
          </p:cNvPr>
          <p:cNvSpPr txBox="1"/>
          <p:nvPr/>
        </p:nvSpPr>
        <p:spPr>
          <a:xfrm>
            <a:off x="5300238" y="3477575"/>
            <a:ext cx="1677869" cy="923330"/>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000" b="1" i="0" u="none" strike="noStrike" kern="0" cap="none" spc="0" normalizeH="0" baseline="0" dirty="0">
                <a:ln>
                  <a:noFill/>
                </a:ln>
                <a:solidFill>
                  <a:schemeClr val="bg1"/>
                </a:solidFill>
                <a:effectLst/>
                <a:uLnTx/>
                <a:uFillTx/>
                <a:latin typeface="Raleway" pitchFamily="2" charset="0"/>
              </a:rPr>
              <a:t>Tipos de tablas de hechos</a:t>
            </a:r>
          </a:p>
        </p:txBody>
      </p:sp>
      <p:grpSp>
        <p:nvGrpSpPr>
          <p:cNvPr id="84" name="Group 83">
            <a:extLst>
              <a:ext uri="{FF2B5EF4-FFF2-40B4-BE49-F238E27FC236}">
                <a16:creationId xmlns:a16="http://schemas.microsoft.com/office/drawing/2014/main" id="{BC33F53D-76C7-4DD2-BBDD-DC70C971A71B}"/>
              </a:ext>
            </a:extLst>
          </p:cNvPr>
          <p:cNvGrpSpPr/>
          <p:nvPr/>
        </p:nvGrpSpPr>
        <p:grpSpPr>
          <a:xfrm>
            <a:off x="4588677" y="2257278"/>
            <a:ext cx="396399" cy="368459"/>
            <a:chOff x="6276975" y="3981450"/>
            <a:chExt cx="360363" cy="334963"/>
          </a:xfrm>
          <a:solidFill>
            <a:schemeClr val="accent1">
              <a:lumMod val="20000"/>
              <a:lumOff val="80000"/>
            </a:schemeClr>
          </a:solidFill>
        </p:grpSpPr>
        <p:sp>
          <p:nvSpPr>
            <p:cNvPr id="85" name="Freeform 98">
              <a:extLst>
                <a:ext uri="{FF2B5EF4-FFF2-40B4-BE49-F238E27FC236}">
                  <a16:creationId xmlns:a16="http://schemas.microsoft.com/office/drawing/2014/main" id="{EF64A9C2-FDF9-4E73-8FCF-EB433CFE629A}"/>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86" name="Freeform 99">
              <a:extLst>
                <a:ext uri="{FF2B5EF4-FFF2-40B4-BE49-F238E27FC236}">
                  <a16:creationId xmlns:a16="http://schemas.microsoft.com/office/drawing/2014/main" id="{7BC7E6A6-7B14-4E5D-97FC-041E6AB097CD}"/>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87" name="Freeform 100">
              <a:extLst>
                <a:ext uri="{FF2B5EF4-FFF2-40B4-BE49-F238E27FC236}">
                  <a16:creationId xmlns:a16="http://schemas.microsoft.com/office/drawing/2014/main" id="{A600D9F5-9825-445E-A0FD-95C8632C2BC1}"/>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88" name="Freeform 101">
              <a:extLst>
                <a:ext uri="{FF2B5EF4-FFF2-40B4-BE49-F238E27FC236}">
                  <a16:creationId xmlns:a16="http://schemas.microsoft.com/office/drawing/2014/main" id="{62FE56CE-B2C0-44F8-85A7-FA17DD315B3E}"/>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grpSp>
        <p:nvGrpSpPr>
          <p:cNvPr id="89" name="Group 88">
            <a:extLst>
              <a:ext uri="{FF2B5EF4-FFF2-40B4-BE49-F238E27FC236}">
                <a16:creationId xmlns:a16="http://schemas.microsoft.com/office/drawing/2014/main" id="{8B556BF3-A0BF-4BD7-904E-DF29AC4C9C5A}"/>
              </a:ext>
            </a:extLst>
          </p:cNvPr>
          <p:cNvGrpSpPr/>
          <p:nvPr/>
        </p:nvGrpSpPr>
        <p:grpSpPr>
          <a:xfrm>
            <a:off x="7266053" y="2313769"/>
            <a:ext cx="436039" cy="255477"/>
            <a:chOff x="4113213" y="4046538"/>
            <a:chExt cx="360363" cy="211138"/>
          </a:xfrm>
          <a:solidFill>
            <a:schemeClr val="accent1">
              <a:lumMod val="20000"/>
              <a:lumOff val="80000"/>
            </a:schemeClr>
          </a:solidFill>
        </p:grpSpPr>
        <p:sp>
          <p:nvSpPr>
            <p:cNvPr id="90" name="Freeform 84">
              <a:extLst>
                <a:ext uri="{FF2B5EF4-FFF2-40B4-BE49-F238E27FC236}">
                  <a16:creationId xmlns:a16="http://schemas.microsoft.com/office/drawing/2014/main" id="{FA93CED2-7F0F-4F2C-B1CB-8D62310F55D2}"/>
                </a:ext>
              </a:extLst>
            </p:cNvPr>
            <p:cNvSpPr>
              <a:spLocks noEditPoints="1"/>
            </p:cNvSpPr>
            <p:nvPr/>
          </p:nvSpPr>
          <p:spPr bwMode="auto">
            <a:xfrm>
              <a:off x="4240213" y="4098925"/>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6 w 28"/>
                <a:gd name="T11" fmla="*/ 12 h 28"/>
                <a:gd name="T12" fmla="*/ 8 w 28"/>
                <a:gd name="T13" fmla="*/ 14 h 28"/>
                <a:gd name="T14" fmla="*/ 14 w 28"/>
                <a:gd name="T15" fmla="*/ 20 h 28"/>
                <a:gd name="T16" fmla="*/ 20 w 28"/>
                <a:gd name="T17" fmla="*/ 14 h 28"/>
                <a:gd name="T18" fmla="*/ 14 w 28"/>
                <a:gd name="T19" fmla="*/ 8 h 28"/>
                <a:gd name="T20" fmla="*/ 12 w 28"/>
                <a:gd name="T21" fmla="*/ 6 h 28"/>
                <a:gd name="T22" fmla="*/ 14 w 28"/>
                <a:gd name="T23" fmla="*/ 4 h 28"/>
                <a:gd name="T24" fmla="*/ 24 w 28"/>
                <a:gd name="T25" fmla="*/ 14 h 28"/>
                <a:gd name="T26" fmla="*/ 14 w 28"/>
                <a:gd name="T27" fmla="*/ 24 h 28"/>
                <a:gd name="T28" fmla="*/ 4 w 28"/>
                <a:gd name="T29" fmla="*/ 14 h 28"/>
                <a:gd name="T30" fmla="*/ 6 w 28"/>
                <a:gd name="T31"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91" name="Freeform 85">
              <a:extLst>
                <a:ext uri="{FF2B5EF4-FFF2-40B4-BE49-F238E27FC236}">
                  <a16:creationId xmlns:a16="http://schemas.microsoft.com/office/drawing/2014/main" id="{F5482488-1B0E-4724-9C77-7DDFC8FFE196}"/>
                </a:ext>
              </a:extLst>
            </p:cNvPr>
            <p:cNvSpPr>
              <a:spLocks noEditPoints="1"/>
            </p:cNvSpPr>
            <p:nvPr/>
          </p:nvSpPr>
          <p:spPr bwMode="auto">
            <a:xfrm>
              <a:off x="4113213" y="4046538"/>
              <a:ext cx="360363" cy="211138"/>
            </a:xfrm>
            <a:custGeom>
              <a:avLst/>
              <a:gdLst>
                <a:gd name="T0" fmla="*/ 0 w 96"/>
                <a:gd name="T1" fmla="*/ 29 h 56"/>
                <a:gd name="T2" fmla="*/ 48 w 96"/>
                <a:gd name="T3" fmla="*/ 56 h 56"/>
                <a:gd name="T4" fmla="*/ 96 w 96"/>
                <a:gd name="T5" fmla="*/ 29 h 56"/>
                <a:gd name="T6" fmla="*/ 96 w 96"/>
                <a:gd name="T7" fmla="*/ 27 h 56"/>
                <a:gd name="T8" fmla="*/ 48 w 96"/>
                <a:gd name="T9" fmla="*/ 0 h 56"/>
                <a:gd name="T10" fmla="*/ 0 w 96"/>
                <a:gd name="T11" fmla="*/ 27 h 56"/>
                <a:gd name="T12" fmla="*/ 0 w 96"/>
                <a:gd name="T13" fmla="*/ 29 h 56"/>
                <a:gd name="T14" fmla="*/ 48 w 96"/>
                <a:gd name="T15" fmla="*/ 10 h 56"/>
                <a:gd name="T16" fmla="*/ 66 w 96"/>
                <a:gd name="T17" fmla="*/ 28 h 56"/>
                <a:gd name="T18" fmla="*/ 48 w 96"/>
                <a:gd name="T19" fmla="*/ 46 h 56"/>
                <a:gd name="T20" fmla="*/ 30 w 96"/>
                <a:gd name="T21" fmla="*/ 28 h 56"/>
                <a:gd name="T22" fmla="*/ 48 w 96"/>
                <a:gd name="T23"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grpSp>
        <p:nvGrpSpPr>
          <p:cNvPr id="92" name="Group 91">
            <a:extLst>
              <a:ext uri="{FF2B5EF4-FFF2-40B4-BE49-F238E27FC236}">
                <a16:creationId xmlns:a16="http://schemas.microsoft.com/office/drawing/2014/main" id="{4E21A2D2-2EB7-4878-9776-4E9A8C83C959}"/>
              </a:ext>
            </a:extLst>
          </p:cNvPr>
          <p:cNvGrpSpPr/>
          <p:nvPr/>
        </p:nvGrpSpPr>
        <p:grpSpPr>
          <a:xfrm>
            <a:off x="4588677" y="4930123"/>
            <a:ext cx="396398" cy="398146"/>
            <a:chOff x="5554663" y="3971925"/>
            <a:chExt cx="360362" cy="361951"/>
          </a:xfrm>
          <a:solidFill>
            <a:schemeClr val="accent1">
              <a:lumMod val="40000"/>
              <a:lumOff val="60000"/>
            </a:schemeClr>
          </a:solidFill>
        </p:grpSpPr>
        <p:sp>
          <p:nvSpPr>
            <p:cNvPr id="93" name="Freeform 27">
              <a:extLst>
                <a:ext uri="{FF2B5EF4-FFF2-40B4-BE49-F238E27FC236}">
                  <a16:creationId xmlns:a16="http://schemas.microsoft.com/office/drawing/2014/main" id="{94AED9C1-6404-489C-943F-CE061EABBC94}"/>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94" name="Freeform 28">
              <a:extLst>
                <a:ext uri="{FF2B5EF4-FFF2-40B4-BE49-F238E27FC236}">
                  <a16:creationId xmlns:a16="http://schemas.microsoft.com/office/drawing/2014/main" id="{01EC5254-1A00-4459-A392-6671CC3B452B}"/>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grpSp>
        <p:nvGrpSpPr>
          <p:cNvPr id="102" name="Group 101">
            <a:extLst>
              <a:ext uri="{FF2B5EF4-FFF2-40B4-BE49-F238E27FC236}">
                <a16:creationId xmlns:a16="http://schemas.microsoft.com/office/drawing/2014/main" id="{B3B51990-39B5-44BB-9B1E-6C7A0301F6D2}"/>
              </a:ext>
            </a:extLst>
          </p:cNvPr>
          <p:cNvGrpSpPr/>
          <p:nvPr/>
        </p:nvGrpSpPr>
        <p:grpSpPr>
          <a:xfrm>
            <a:off x="7303891" y="4948221"/>
            <a:ext cx="360363" cy="361950"/>
            <a:chOff x="4833938" y="3970338"/>
            <a:chExt cx="360363" cy="361950"/>
          </a:xfrm>
          <a:solidFill>
            <a:schemeClr val="accent1">
              <a:lumMod val="60000"/>
              <a:lumOff val="40000"/>
            </a:schemeClr>
          </a:solidFill>
        </p:grpSpPr>
        <p:sp>
          <p:nvSpPr>
            <p:cNvPr id="103" name="Freeform 55">
              <a:extLst>
                <a:ext uri="{FF2B5EF4-FFF2-40B4-BE49-F238E27FC236}">
                  <a16:creationId xmlns:a16="http://schemas.microsoft.com/office/drawing/2014/main" id="{EBB6B570-48C2-4C49-8DFD-7D448FC87254}"/>
                </a:ext>
              </a:extLst>
            </p:cNvPr>
            <p:cNvSpPr>
              <a:spLocks/>
            </p:cNvSpPr>
            <p:nvPr/>
          </p:nvSpPr>
          <p:spPr bwMode="auto">
            <a:xfrm>
              <a:off x="4833938" y="4030663"/>
              <a:ext cx="300038" cy="301625"/>
            </a:xfrm>
            <a:custGeom>
              <a:avLst/>
              <a:gdLst>
                <a:gd name="T0" fmla="*/ 14 w 80"/>
                <a:gd name="T1" fmla="*/ 72 h 80"/>
                <a:gd name="T2" fmla="*/ 8 w 80"/>
                <a:gd name="T3" fmla="*/ 66 h 80"/>
                <a:gd name="T4" fmla="*/ 8 w 80"/>
                <a:gd name="T5" fmla="*/ 0 h 80"/>
                <a:gd name="T6" fmla="*/ 2 w 80"/>
                <a:gd name="T7" fmla="*/ 0 h 80"/>
                <a:gd name="T8" fmla="*/ 0 w 80"/>
                <a:gd name="T9" fmla="*/ 2 h 80"/>
                <a:gd name="T10" fmla="*/ 0 w 80"/>
                <a:gd name="T11" fmla="*/ 78 h 80"/>
                <a:gd name="T12" fmla="*/ 2 w 80"/>
                <a:gd name="T13" fmla="*/ 80 h 80"/>
                <a:gd name="T14" fmla="*/ 78 w 80"/>
                <a:gd name="T15" fmla="*/ 80 h 80"/>
                <a:gd name="T16" fmla="*/ 80 w 80"/>
                <a:gd name="T17" fmla="*/ 78 h 80"/>
                <a:gd name="T18" fmla="*/ 80 w 80"/>
                <a:gd name="T19" fmla="*/ 72 h 80"/>
                <a:gd name="T20" fmla="*/ 14 w 80"/>
                <a:gd name="T2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80">
                  <a:moveTo>
                    <a:pt x="14" y="72"/>
                  </a:moveTo>
                  <a:cubicBezTo>
                    <a:pt x="11" y="72"/>
                    <a:pt x="8" y="69"/>
                    <a:pt x="8" y="66"/>
                  </a:cubicBezTo>
                  <a:cubicBezTo>
                    <a:pt x="8" y="0"/>
                    <a:pt x="8" y="0"/>
                    <a:pt x="8" y="0"/>
                  </a:cubicBezTo>
                  <a:cubicBezTo>
                    <a:pt x="2" y="0"/>
                    <a:pt x="2" y="0"/>
                    <a:pt x="2" y="0"/>
                  </a:cubicBezTo>
                  <a:cubicBezTo>
                    <a:pt x="1" y="0"/>
                    <a:pt x="0" y="1"/>
                    <a:pt x="0" y="2"/>
                  </a:cubicBezTo>
                  <a:cubicBezTo>
                    <a:pt x="0" y="78"/>
                    <a:pt x="0" y="78"/>
                    <a:pt x="0" y="78"/>
                  </a:cubicBezTo>
                  <a:cubicBezTo>
                    <a:pt x="0" y="79"/>
                    <a:pt x="1" y="80"/>
                    <a:pt x="2" y="80"/>
                  </a:cubicBezTo>
                  <a:cubicBezTo>
                    <a:pt x="78" y="80"/>
                    <a:pt x="78" y="80"/>
                    <a:pt x="78" y="80"/>
                  </a:cubicBezTo>
                  <a:cubicBezTo>
                    <a:pt x="79" y="80"/>
                    <a:pt x="80" y="79"/>
                    <a:pt x="80" y="78"/>
                  </a:cubicBezTo>
                  <a:cubicBezTo>
                    <a:pt x="80" y="72"/>
                    <a:pt x="80" y="72"/>
                    <a:pt x="80" y="72"/>
                  </a:cubicBezTo>
                  <a:lnTo>
                    <a:pt x="1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104" name="Freeform 56">
              <a:extLst>
                <a:ext uri="{FF2B5EF4-FFF2-40B4-BE49-F238E27FC236}">
                  <a16:creationId xmlns:a16="http://schemas.microsoft.com/office/drawing/2014/main" id="{0451C7CD-1BFF-4075-ABE0-F1065B65FA16}"/>
                </a:ext>
              </a:extLst>
            </p:cNvPr>
            <p:cNvSpPr>
              <a:spLocks noEditPoints="1"/>
            </p:cNvSpPr>
            <p:nvPr/>
          </p:nvSpPr>
          <p:spPr bwMode="auto">
            <a:xfrm>
              <a:off x="4878388" y="3970338"/>
              <a:ext cx="315913" cy="317500"/>
            </a:xfrm>
            <a:custGeom>
              <a:avLst/>
              <a:gdLst>
                <a:gd name="T0" fmla="*/ 82 w 84"/>
                <a:gd name="T1" fmla="*/ 0 h 84"/>
                <a:gd name="T2" fmla="*/ 2 w 84"/>
                <a:gd name="T3" fmla="*/ 0 h 84"/>
                <a:gd name="T4" fmla="*/ 0 w 84"/>
                <a:gd name="T5" fmla="*/ 2 h 84"/>
                <a:gd name="T6" fmla="*/ 0 w 84"/>
                <a:gd name="T7" fmla="*/ 82 h 84"/>
                <a:gd name="T8" fmla="*/ 2 w 84"/>
                <a:gd name="T9" fmla="*/ 84 h 84"/>
                <a:gd name="T10" fmla="*/ 82 w 84"/>
                <a:gd name="T11" fmla="*/ 84 h 84"/>
                <a:gd name="T12" fmla="*/ 84 w 84"/>
                <a:gd name="T13" fmla="*/ 82 h 84"/>
                <a:gd name="T14" fmla="*/ 84 w 84"/>
                <a:gd name="T15" fmla="*/ 2 h 84"/>
                <a:gd name="T16" fmla="*/ 82 w 84"/>
                <a:gd name="T17" fmla="*/ 0 h 84"/>
                <a:gd name="T18" fmla="*/ 40 w 84"/>
                <a:gd name="T19" fmla="*/ 68 h 84"/>
                <a:gd name="T20" fmla="*/ 16 w 84"/>
                <a:gd name="T21" fmla="*/ 68 h 84"/>
                <a:gd name="T22" fmla="*/ 14 w 84"/>
                <a:gd name="T23" fmla="*/ 66 h 84"/>
                <a:gd name="T24" fmla="*/ 16 w 84"/>
                <a:gd name="T25" fmla="*/ 64 h 84"/>
                <a:gd name="T26" fmla="*/ 40 w 84"/>
                <a:gd name="T27" fmla="*/ 64 h 84"/>
                <a:gd name="T28" fmla="*/ 42 w 84"/>
                <a:gd name="T29" fmla="*/ 66 h 84"/>
                <a:gd name="T30" fmla="*/ 40 w 84"/>
                <a:gd name="T31" fmla="*/ 68 h 84"/>
                <a:gd name="T32" fmla="*/ 68 w 84"/>
                <a:gd name="T33" fmla="*/ 60 h 84"/>
                <a:gd name="T34" fmla="*/ 16 w 84"/>
                <a:gd name="T35" fmla="*/ 60 h 84"/>
                <a:gd name="T36" fmla="*/ 14 w 84"/>
                <a:gd name="T37" fmla="*/ 58 h 84"/>
                <a:gd name="T38" fmla="*/ 16 w 84"/>
                <a:gd name="T39" fmla="*/ 56 h 84"/>
                <a:gd name="T40" fmla="*/ 68 w 84"/>
                <a:gd name="T41" fmla="*/ 56 h 84"/>
                <a:gd name="T42" fmla="*/ 70 w 84"/>
                <a:gd name="T43" fmla="*/ 58 h 84"/>
                <a:gd name="T44" fmla="*/ 68 w 84"/>
                <a:gd name="T45" fmla="*/ 60 h 84"/>
                <a:gd name="T46" fmla="*/ 68 w 84"/>
                <a:gd name="T47" fmla="*/ 52 h 84"/>
                <a:gd name="T48" fmla="*/ 16 w 84"/>
                <a:gd name="T49" fmla="*/ 52 h 84"/>
                <a:gd name="T50" fmla="*/ 14 w 84"/>
                <a:gd name="T51" fmla="*/ 50 h 84"/>
                <a:gd name="T52" fmla="*/ 16 w 84"/>
                <a:gd name="T53" fmla="*/ 48 h 84"/>
                <a:gd name="T54" fmla="*/ 68 w 84"/>
                <a:gd name="T55" fmla="*/ 48 h 84"/>
                <a:gd name="T56" fmla="*/ 70 w 84"/>
                <a:gd name="T57" fmla="*/ 50 h 84"/>
                <a:gd name="T58" fmla="*/ 68 w 84"/>
                <a:gd name="T59" fmla="*/ 52 h 84"/>
                <a:gd name="T60" fmla="*/ 68 w 84"/>
                <a:gd name="T61" fmla="*/ 44 h 84"/>
                <a:gd name="T62" fmla="*/ 16 w 84"/>
                <a:gd name="T63" fmla="*/ 44 h 84"/>
                <a:gd name="T64" fmla="*/ 14 w 84"/>
                <a:gd name="T65" fmla="*/ 42 h 84"/>
                <a:gd name="T66" fmla="*/ 16 w 84"/>
                <a:gd name="T67" fmla="*/ 40 h 84"/>
                <a:gd name="T68" fmla="*/ 68 w 84"/>
                <a:gd name="T69" fmla="*/ 40 h 84"/>
                <a:gd name="T70" fmla="*/ 70 w 84"/>
                <a:gd name="T71" fmla="*/ 42 h 84"/>
                <a:gd name="T72" fmla="*/ 68 w 84"/>
                <a:gd name="T73" fmla="*/ 44 h 84"/>
                <a:gd name="T74" fmla="*/ 68 w 84"/>
                <a:gd name="T75" fmla="*/ 36 h 84"/>
                <a:gd name="T76" fmla="*/ 16 w 84"/>
                <a:gd name="T77" fmla="*/ 36 h 84"/>
                <a:gd name="T78" fmla="*/ 14 w 84"/>
                <a:gd name="T79" fmla="*/ 34 h 84"/>
                <a:gd name="T80" fmla="*/ 16 w 84"/>
                <a:gd name="T81" fmla="*/ 32 h 84"/>
                <a:gd name="T82" fmla="*/ 68 w 84"/>
                <a:gd name="T83" fmla="*/ 32 h 84"/>
                <a:gd name="T84" fmla="*/ 70 w 84"/>
                <a:gd name="T85" fmla="*/ 34 h 84"/>
                <a:gd name="T86" fmla="*/ 68 w 84"/>
                <a:gd name="T87" fmla="*/ 36 h 84"/>
                <a:gd name="T88" fmla="*/ 68 w 84"/>
                <a:gd name="T89" fmla="*/ 28 h 84"/>
                <a:gd name="T90" fmla="*/ 16 w 84"/>
                <a:gd name="T91" fmla="*/ 28 h 84"/>
                <a:gd name="T92" fmla="*/ 14 w 84"/>
                <a:gd name="T93" fmla="*/ 26 h 84"/>
                <a:gd name="T94" fmla="*/ 16 w 84"/>
                <a:gd name="T95" fmla="*/ 24 h 84"/>
                <a:gd name="T96" fmla="*/ 68 w 84"/>
                <a:gd name="T97" fmla="*/ 24 h 84"/>
                <a:gd name="T98" fmla="*/ 70 w 84"/>
                <a:gd name="T99" fmla="*/ 26 h 84"/>
                <a:gd name="T100" fmla="*/ 68 w 84"/>
                <a:gd name="T101" fmla="*/ 28 h 84"/>
                <a:gd name="T102" fmla="*/ 68 w 84"/>
                <a:gd name="T103" fmla="*/ 20 h 84"/>
                <a:gd name="T104" fmla="*/ 16 w 84"/>
                <a:gd name="T105" fmla="*/ 20 h 84"/>
                <a:gd name="T106" fmla="*/ 14 w 84"/>
                <a:gd name="T107" fmla="*/ 18 h 84"/>
                <a:gd name="T108" fmla="*/ 16 w 84"/>
                <a:gd name="T109" fmla="*/ 16 h 84"/>
                <a:gd name="T110" fmla="*/ 68 w 84"/>
                <a:gd name="T111" fmla="*/ 16 h 84"/>
                <a:gd name="T112" fmla="*/ 70 w 84"/>
                <a:gd name="T113" fmla="*/ 18 h 84"/>
                <a:gd name="T114" fmla="*/ 68 w 84"/>
                <a:gd name="T11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4">
                  <a:moveTo>
                    <a:pt x="82" y="0"/>
                  </a:moveTo>
                  <a:cubicBezTo>
                    <a:pt x="2" y="0"/>
                    <a:pt x="2" y="0"/>
                    <a:pt x="2" y="0"/>
                  </a:cubicBezTo>
                  <a:cubicBezTo>
                    <a:pt x="1" y="0"/>
                    <a:pt x="0" y="1"/>
                    <a:pt x="0" y="2"/>
                  </a:cubicBezTo>
                  <a:cubicBezTo>
                    <a:pt x="0" y="82"/>
                    <a:pt x="0" y="82"/>
                    <a:pt x="0" y="82"/>
                  </a:cubicBezTo>
                  <a:cubicBezTo>
                    <a:pt x="0" y="83"/>
                    <a:pt x="1" y="84"/>
                    <a:pt x="2" y="84"/>
                  </a:cubicBezTo>
                  <a:cubicBezTo>
                    <a:pt x="82" y="84"/>
                    <a:pt x="82" y="84"/>
                    <a:pt x="82" y="84"/>
                  </a:cubicBezTo>
                  <a:cubicBezTo>
                    <a:pt x="83" y="84"/>
                    <a:pt x="84" y="83"/>
                    <a:pt x="84" y="82"/>
                  </a:cubicBezTo>
                  <a:cubicBezTo>
                    <a:pt x="84" y="2"/>
                    <a:pt x="84" y="2"/>
                    <a:pt x="84" y="2"/>
                  </a:cubicBezTo>
                  <a:cubicBezTo>
                    <a:pt x="84" y="1"/>
                    <a:pt x="83" y="0"/>
                    <a:pt x="82" y="0"/>
                  </a:cubicBezTo>
                  <a:close/>
                  <a:moveTo>
                    <a:pt x="40" y="68"/>
                  </a:moveTo>
                  <a:cubicBezTo>
                    <a:pt x="16" y="68"/>
                    <a:pt x="16" y="68"/>
                    <a:pt x="16" y="68"/>
                  </a:cubicBezTo>
                  <a:cubicBezTo>
                    <a:pt x="15" y="68"/>
                    <a:pt x="14" y="67"/>
                    <a:pt x="14" y="66"/>
                  </a:cubicBezTo>
                  <a:cubicBezTo>
                    <a:pt x="14" y="65"/>
                    <a:pt x="15" y="64"/>
                    <a:pt x="16" y="64"/>
                  </a:cubicBezTo>
                  <a:cubicBezTo>
                    <a:pt x="40" y="64"/>
                    <a:pt x="40" y="64"/>
                    <a:pt x="40" y="64"/>
                  </a:cubicBezTo>
                  <a:cubicBezTo>
                    <a:pt x="41" y="64"/>
                    <a:pt x="42" y="65"/>
                    <a:pt x="42" y="66"/>
                  </a:cubicBezTo>
                  <a:cubicBezTo>
                    <a:pt x="42" y="67"/>
                    <a:pt x="41" y="68"/>
                    <a:pt x="40" y="68"/>
                  </a:cubicBezTo>
                  <a:close/>
                  <a:moveTo>
                    <a:pt x="68" y="60"/>
                  </a:moveTo>
                  <a:cubicBezTo>
                    <a:pt x="16" y="60"/>
                    <a:pt x="16" y="60"/>
                    <a:pt x="16" y="60"/>
                  </a:cubicBezTo>
                  <a:cubicBezTo>
                    <a:pt x="15" y="60"/>
                    <a:pt x="14" y="59"/>
                    <a:pt x="14" y="58"/>
                  </a:cubicBezTo>
                  <a:cubicBezTo>
                    <a:pt x="14" y="57"/>
                    <a:pt x="15" y="56"/>
                    <a:pt x="16" y="56"/>
                  </a:cubicBezTo>
                  <a:cubicBezTo>
                    <a:pt x="68" y="56"/>
                    <a:pt x="68" y="56"/>
                    <a:pt x="68" y="56"/>
                  </a:cubicBezTo>
                  <a:cubicBezTo>
                    <a:pt x="69" y="56"/>
                    <a:pt x="70" y="57"/>
                    <a:pt x="70" y="58"/>
                  </a:cubicBezTo>
                  <a:cubicBezTo>
                    <a:pt x="70" y="59"/>
                    <a:pt x="69" y="60"/>
                    <a:pt x="68" y="60"/>
                  </a:cubicBezTo>
                  <a:close/>
                  <a:moveTo>
                    <a:pt x="68" y="52"/>
                  </a:moveTo>
                  <a:cubicBezTo>
                    <a:pt x="16" y="52"/>
                    <a:pt x="16" y="52"/>
                    <a:pt x="16" y="52"/>
                  </a:cubicBezTo>
                  <a:cubicBezTo>
                    <a:pt x="15" y="52"/>
                    <a:pt x="14" y="51"/>
                    <a:pt x="14" y="50"/>
                  </a:cubicBezTo>
                  <a:cubicBezTo>
                    <a:pt x="14" y="49"/>
                    <a:pt x="15" y="48"/>
                    <a:pt x="16" y="48"/>
                  </a:cubicBezTo>
                  <a:cubicBezTo>
                    <a:pt x="68" y="48"/>
                    <a:pt x="68" y="48"/>
                    <a:pt x="68" y="48"/>
                  </a:cubicBezTo>
                  <a:cubicBezTo>
                    <a:pt x="69" y="48"/>
                    <a:pt x="70" y="49"/>
                    <a:pt x="70" y="50"/>
                  </a:cubicBezTo>
                  <a:cubicBezTo>
                    <a:pt x="70" y="51"/>
                    <a:pt x="69" y="52"/>
                    <a:pt x="68" y="52"/>
                  </a:cubicBezTo>
                  <a:close/>
                  <a:moveTo>
                    <a:pt x="68" y="44"/>
                  </a:moveTo>
                  <a:cubicBezTo>
                    <a:pt x="16" y="44"/>
                    <a:pt x="16" y="44"/>
                    <a:pt x="16" y="44"/>
                  </a:cubicBezTo>
                  <a:cubicBezTo>
                    <a:pt x="15" y="44"/>
                    <a:pt x="14" y="43"/>
                    <a:pt x="14" y="42"/>
                  </a:cubicBezTo>
                  <a:cubicBezTo>
                    <a:pt x="14" y="41"/>
                    <a:pt x="15" y="40"/>
                    <a:pt x="16" y="40"/>
                  </a:cubicBezTo>
                  <a:cubicBezTo>
                    <a:pt x="68" y="40"/>
                    <a:pt x="68" y="40"/>
                    <a:pt x="68" y="40"/>
                  </a:cubicBezTo>
                  <a:cubicBezTo>
                    <a:pt x="69" y="40"/>
                    <a:pt x="70" y="41"/>
                    <a:pt x="70" y="42"/>
                  </a:cubicBezTo>
                  <a:cubicBezTo>
                    <a:pt x="70" y="43"/>
                    <a:pt x="69" y="44"/>
                    <a:pt x="68" y="44"/>
                  </a:cubicBezTo>
                  <a:close/>
                  <a:moveTo>
                    <a:pt x="68" y="36"/>
                  </a:moveTo>
                  <a:cubicBezTo>
                    <a:pt x="16" y="36"/>
                    <a:pt x="16" y="36"/>
                    <a:pt x="16" y="36"/>
                  </a:cubicBezTo>
                  <a:cubicBezTo>
                    <a:pt x="15" y="36"/>
                    <a:pt x="14" y="35"/>
                    <a:pt x="14" y="34"/>
                  </a:cubicBezTo>
                  <a:cubicBezTo>
                    <a:pt x="14" y="33"/>
                    <a:pt x="15" y="32"/>
                    <a:pt x="16" y="32"/>
                  </a:cubicBezTo>
                  <a:cubicBezTo>
                    <a:pt x="68" y="32"/>
                    <a:pt x="68" y="32"/>
                    <a:pt x="68" y="32"/>
                  </a:cubicBezTo>
                  <a:cubicBezTo>
                    <a:pt x="69" y="32"/>
                    <a:pt x="70" y="33"/>
                    <a:pt x="70" y="34"/>
                  </a:cubicBezTo>
                  <a:cubicBezTo>
                    <a:pt x="70" y="35"/>
                    <a:pt x="69" y="36"/>
                    <a:pt x="68" y="36"/>
                  </a:cubicBezTo>
                  <a:close/>
                  <a:moveTo>
                    <a:pt x="68" y="28"/>
                  </a:moveTo>
                  <a:cubicBezTo>
                    <a:pt x="16" y="28"/>
                    <a:pt x="16" y="28"/>
                    <a:pt x="16" y="28"/>
                  </a:cubicBezTo>
                  <a:cubicBezTo>
                    <a:pt x="15" y="28"/>
                    <a:pt x="14" y="27"/>
                    <a:pt x="14" y="26"/>
                  </a:cubicBezTo>
                  <a:cubicBezTo>
                    <a:pt x="14" y="25"/>
                    <a:pt x="15" y="24"/>
                    <a:pt x="16" y="24"/>
                  </a:cubicBezTo>
                  <a:cubicBezTo>
                    <a:pt x="68" y="24"/>
                    <a:pt x="68" y="24"/>
                    <a:pt x="68" y="24"/>
                  </a:cubicBezTo>
                  <a:cubicBezTo>
                    <a:pt x="69" y="24"/>
                    <a:pt x="70" y="25"/>
                    <a:pt x="70" y="26"/>
                  </a:cubicBezTo>
                  <a:cubicBezTo>
                    <a:pt x="70" y="27"/>
                    <a:pt x="69" y="28"/>
                    <a:pt x="68" y="28"/>
                  </a:cubicBezTo>
                  <a:close/>
                  <a:moveTo>
                    <a:pt x="68" y="20"/>
                  </a:moveTo>
                  <a:cubicBezTo>
                    <a:pt x="16" y="20"/>
                    <a:pt x="16" y="20"/>
                    <a:pt x="16" y="20"/>
                  </a:cubicBezTo>
                  <a:cubicBezTo>
                    <a:pt x="15" y="20"/>
                    <a:pt x="14" y="19"/>
                    <a:pt x="14" y="18"/>
                  </a:cubicBezTo>
                  <a:cubicBezTo>
                    <a:pt x="14" y="17"/>
                    <a:pt x="15" y="16"/>
                    <a:pt x="16" y="16"/>
                  </a:cubicBezTo>
                  <a:cubicBezTo>
                    <a:pt x="68" y="16"/>
                    <a:pt x="68" y="16"/>
                    <a:pt x="68" y="16"/>
                  </a:cubicBezTo>
                  <a:cubicBezTo>
                    <a:pt x="69" y="16"/>
                    <a:pt x="70" y="17"/>
                    <a:pt x="70" y="18"/>
                  </a:cubicBezTo>
                  <a:cubicBezTo>
                    <a:pt x="70" y="19"/>
                    <a:pt x="69" y="20"/>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sp>
        <p:nvSpPr>
          <p:cNvPr id="36" name="TextBox 30">
            <a:extLst>
              <a:ext uri="{FF2B5EF4-FFF2-40B4-BE49-F238E27FC236}">
                <a16:creationId xmlns:a16="http://schemas.microsoft.com/office/drawing/2014/main" id="{C9E6DCB7-3FA2-4E76-BA66-B3524BF31689}"/>
              </a:ext>
            </a:extLst>
          </p:cNvPr>
          <p:cNvSpPr txBox="1"/>
          <p:nvPr/>
        </p:nvSpPr>
        <p:spPr>
          <a:xfrm>
            <a:off x="8798095" y="3936872"/>
            <a:ext cx="2852527" cy="215444"/>
          </a:xfrm>
          <a:prstGeom prst="rect">
            <a:avLst/>
          </a:prstGeom>
          <a:noFill/>
          <a:ln w="6350">
            <a:noFill/>
            <a:prstDash val="dash"/>
          </a:ln>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dirty="0" err="1">
                <a:ln>
                  <a:noFill/>
                </a:ln>
                <a:solidFill>
                  <a:schemeClr val="tx1">
                    <a:lumMod val="85000"/>
                    <a:lumOff val="15000"/>
                  </a:schemeClr>
                </a:solidFill>
                <a:effectLst/>
                <a:uLnTx/>
                <a:uFillTx/>
                <a:latin typeface="Raleway" pitchFamily="2" charset="0"/>
              </a:rPr>
              <a:t>Consolidated</a:t>
            </a:r>
            <a:r>
              <a:rPr kumimoji="0" lang="es-MX" sz="1400" b="1" i="0" u="none" strike="noStrike" kern="0" cap="none" spc="0" normalizeH="0" baseline="0" dirty="0">
                <a:ln>
                  <a:noFill/>
                </a:ln>
                <a:solidFill>
                  <a:schemeClr val="tx1">
                    <a:lumMod val="85000"/>
                    <a:lumOff val="15000"/>
                  </a:schemeClr>
                </a:solidFill>
                <a:effectLst/>
                <a:uLnTx/>
                <a:uFillTx/>
                <a:latin typeface="Raleway" pitchFamily="2" charset="0"/>
              </a:rPr>
              <a:t> </a:t>
            </a:r>
            <a:r>
              <a:rPr kumimoji="0" lang="es-MX" sz="1400" b="1" i="0" u="none" strike="noStrike" kern="0" cap="none" spc="0" normalizeH="0" baseline="0" dirty="0" err="1">
                <a:ln>
                  <a:noFill/>
                </a:ln>
                <a:solidFill>
                  <a:schemeClr val="tx1">
                    <a:lumMod val="85000"/>
                    <a:lumOff val="15000"/>
                  </a:schemeClr>
                </a:solidFill>
                <a:effectLst/>
                <a:uLnTx/>
                <a:uFillTx/>
                <a:latin typeface="Raleway" pitchFamily="2" charset="0"/>
              </a:rPr>
              <a:t>fact</a:t>
            </a:r>
            <a:r>
              <a:rPr kumimoji="0" lang="es-MX" sz="1400" b="1" i="0" u="none" strike="noStrike" kern="0" cap="none" spc="0" normalizeH="0" baseline="0" dirty="0">
                <a:ln>
                  <a:noFill/>
                </a:ln>
                <a:solidFill>
                  <a:schemeClr val="tx1">
                    <a:lumMod val="85000"/>
                    <a:lumOff val="15000"/>
                  </a:schemeClr>
                </a:solidFill>
                <a:effectLst/>
                <a:uLnTx/>
                <a:uFillTx/>
                <a:latin typeface="Raleway" pitchFamily="2" charset="0"/>
              </a:rPr>
              <a:t> table</a:t>
            </a:r>
          </a:p>
        </p:txBody>
      </p:sp>
      <p:sp>
        <p:nvSpPr>
          <p:cNvPr id="37" name="TextBox 29">
            <a:extLst>
              <a:ext uri="{FF2B5EF4-FFF2-40B4-BE49-F238E27FC236}">
                <a16:creationId xmlns:a16="http://schemas.microsoft.com/office/drawing/2014/main" id="{CCC0AD2B-CCAF-4F8F-BC83-02EF8E74EB74}"/>
              </a:ext>
            </a:extLst>
          </p:cNvPr>
          <p:cNvSpPr txBox="1"/>
          <p:nvPr/>
        </p:nvSpPr>
        <p:spPr>
          <a:xfrm>
            <a:off x="8584290" y="4169032"/>
            <a:ext cx="3152598" cy="2369880"/>
          </a:xfrm>
          <a:prstGeom prst="rect">
            <a:avLst/>
          </a:prstGeom>
          <a:noFill/>
          <a:ln w="6350">
            <a:noFill/>
            <a:prstDash val="dash"/>
          </a:ln>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Es conveniente combinar hechos de múltiples procesos en una o varias tablas de hechos, para generar una sola tabla consolidada.</a:t>
            </a:r>
          </a:p>
          <a:p>
            <a:pPr marL="0" marR="0" lvl="0" indent="0" algn="just" defTabSz="914400" eaLnBrk="1" fontAlgn="auto" latinLnBrk="0" hangingPunct="1">
              <a:lnSpc>
                <a:spcPct val="100000"/>
              </a:lnSpc>
              <a:spcBef>
                <a:spcPts val="0"/>
              </a:spcBef>
              <a:spcAft>
                <a:spcPts val="0"/>
              </a:spcAft>
              <a:buClrTx/>
              <a:buSzTx/>
              <a:buFontTx/>
              <a:buNone/>
              <a:tabLst/>
              <a:defRPr/>
            </a:pPr>
            <a:endParaRPr lang="es-MX" sz="1400" kern="0" dirty="0">
              <a:solidFill>
                <a:schemeClr val="tx1">
                  <a:lumMod val="85000"/>
                  <a:lumOff val="15000"/>
                </a:schemeClr>
              </a:solidFill>
              <a:latin typeface="Raleway" pitchFamily="2"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Por ejemplo, se podría generar una tabla de hechos que capture el proceso de ventas, pero también el proceso de </a:t>
            </a:r>
            <a:r>
              <a:rPr kumimoji="0" lang="es-MX" sz="1400" b="0" i="0" u="none" strike="noStrike" kern="0" cap="none" spc="0" normalizeH="0" baseline="0" dirty="0" err="1">
                <a:ln>
                  <a:noFill/>
                </a:ln>
                <a:solidFill>
                  <a:schemeClr val="tx1">
                    <a:lumMod val="85000"/>
                    <a:lumOff val="15000"/>
                  </a:schemeClr>
                </a:solidFill>
                <a:effectLst/>
                <a:uLnTx/>
                <a:uFillTx/>
                <a:latin typeface="Raleway" pitchFamily="2" charset="0"/>
              </a:rPr>
              <a:t>forecasting</a:t>
            </a:r>
            <a:r>
              <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rPr>
              <a:t> de la misma.</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endParaRP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MX" sz="1400" b="0" i="0" u="none" strike="noStrike" kern="0" cap="none" spc="0" normalizeH="0" baseline="0" dirty="0">
              <a:ln>
                <a:noFill/>
              </a:ln>
              <a:solidFill>
                <a:schemeClr val="tx1">
                  <a:lumMod val="85000"/>
                  <a:lumOff val="15000"/>
                </a:schemeClr>
              </a:solidFill>
              <a:effectLst/>
              <a:uLnTx/>
              <a:uFillTx/>
              <a:latin typeface="Raleway" pitchFamily="2" charset="0"/>
            </a:endParaRPr>
          </a:p>
        </p:txBody>
      </p:sp>
    </p:spTree>
    <p:extLst>
      <p:ext uri="{BB962C8B-B14F-4D97-AF65-F5344CB8AC3E}">
        <p14:creationId xmlns:p14="http://schemas.microsoft.com/office/powerpoint/2010/main" val="416701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text&#10;&#10;Description automatically generated">
            <a:extLst>
              <a:ext uri="{FF2B5EF4-FFF2-40B4-BE49-F238E27FC236}">
                <a16:creationId xmlns:a16="http://schemas.microsoft.com/office/drawing/2014/main" id="{150498D8-9A41-415D-895E-3A62BB9F980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5000"/>
                    </a14:imgEffect>
                  </a14:imgLayer>
                </a14:imgProps>
              </a:ext>
              <a:ext uri="{28A0092B-C50C-407E-A947-70E740481C1C}">
                <a14:useLocalDpi xmlns:a14="http://schemas.microsoft.com/office/drawing/2010/main" val="0"/>
              </a:ext>
            </a:extLst>
          </a:blip>
          <a:srcRect l="25261" t="2507" r="918" b="5937"/>
          <a:stretch/>
        </p:blipFill>
        <p:spPr>
          <a:xfrm>
            <a:off x="0" y="1599101"/>
            <a:ext cx="5400136" cy="4465490"/>
          </a:xfrm>
          <a:custGeom>
            <a:avLst/>
            <a:gdLst>
              <a:gd name="connsiteX0" fmla="*/ 0 w 5400136"/>
              <a:gd name="connsiteY0" fmla="*/ 0 h 4465490"/>
              <a:gd name="connsiteX1" fmla="*/ 5190705 w 5400136"/>
              <a:gd name="connsiteY1" fmla="*/ 0 h 4465490"/>
              <a:gd name="connsiteX2" fmla="*/ 5400136 w 5400136"/>
              <a:gd name="connsiteY2" fmla="*/ 209431 h 4465490"/>
              <a:gd name="connsiteX3" fmla="*/ 5400136 w 5400136"/>
              <a:gd name="connsiteY3" fmla="*/ 4256059 h 4465490"/>
              <a:gd name="connsiteX4" fmla="*/ 5190705 w 5400136"/>
              <a:gd name="connsiteY4" fmla="*/ 4465490 h 4465490"/>
              <a:gd name="connsiteX5" fmla="*/ 0 w 5400136"/>
              <a:gd name="connsiteY5" fmla="*/ 4465490 h 446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136" h="4465490">
                <a:moveTo>
                  <a:pt x="0" y="0"/>
                </a:moveTo>
                <a:lnTo>
                  <a:pt x="5190705" y="0"/>
                </a:lnTo>
                <a:cubicBezTo>
                  <a:pt x="5306371" y="0"/>
                  <a:pt x="5400136" y="93765"/>
                  <a:pt x="5400136" y="209431"/>
                </a:cubicBezTo>
                <a:lnTo>
                  <a:pt x="5400136" y="4256059"/>
                </a:lnTo>
                <a:cubicBezTo>
                  <a:pt x="5400136" y="4371725"/>
                  <a:pt x="5306371" y="4465490"/>
                  <a:pt x="5190705" y="4465490"/>
                </a:cubicBezTo>
                <a:lnTo>
                  <a:pt x="0" y="4465490"/>
                </a:lnTo>
                <a:close/>
              </a:path>
            </a:pathLst>
          </a:custGeom>
        </p:spPr>
      </p:pic>
      <p:sp>
        <p:nvSpPr>
          <p:cNvPr id="2" name="Title 1">
            <a:extLst>
              <a:ext uri="{FF2B5EF4-FFF2-40B4-BE49-F238E27FC236}">
                <a16:creationId xmlns:a16="http://schemas.microsoft.com/office/drawing/2014/main" id="{6CB33EC6-12C4-44D3-988A-BD47DB695F0D}"/>
              </a:ext>
            </a:extLst>
          </p:cNvPr>
          <p:cNvSpPr>
            <a:spLocks noGrp="1"/>
          </p:cNvSpPr>
          <p:nvPr>
            <p:ph type="title"/>
          </p:nvPr>
        </p:nvSpPr>
        <p:spPr/>
        <p:txBody>
          <a:bodyPr/>
          <a:lstStyle/>
          <a:p>
            <a:r>
              <a:rPr lang="es-MX" dirty="0">
                <a:latin typeface="Raleway" pitchFamily="2" charset="0"/>
              </a:rPr>
              <a:t>Técnicas básicas de dimensiones </a:t>
            </a:r>
          </a:p>
        </p:txBody>
      </p:sp>
      <p:sp>
        <p:nvSpPr>
          <p:cNvPr id="4" name="Oval 3">
            <a:extLst>
              <a:ext uri="{FF2B5EF4-FFF2-40B4-BE49-F238E27FC236}">
                <a16:creationId xmlns:a16="http://schemas.microsoft.com/office/drawing/2014/main" id="{E3B15125-D972-4376-B73A-B01C73ED86F7}"/>
              </a:ext>
            </a:extLst>
          </p:cNvPr>
          <p:cNvSpPr/>
          <p:nvPr/>
        </p:nvSpPr>
        <p:spPr>
          <a:xfrm>
            <a:off x="6018389" y="1599102"/>
            <a:ext cx="667036" cy="667036"/>
          </a:xfrm>
          <a:prstGeom prst="ellipse">
            <a:avLst/>
          </a:prstGeom>
          <a:solidFill>
            <a:srgbClr val="E89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b="1" i="1" dirty="0">
              <a:latin typeface="Raleway" pitchFamily="2" charset="0"/>
            </a:endParaRPr>
          </a:p>
        </p:txBody>
      </p:sp>
      <p:sp>
        <p:nvSpPr>
          <p:cNvPr id="5" name="Rectangle 4">
            <a:extLst>
              <a:ext uri="{FF2B5EF4-FFF2-40B4-BE49-F238E27FC236}">
                <a16:creationId xmlns:a16="http://schemas.microsoft.com/office/drawing/2014/main" id="{3FF517B4-5D39-4D05-865C-6B39041E6DAD}"/>
              </a:ext>
            </a:extLst>
          </p:cNvPr>
          <p:cNvSpPr/>
          <p:nvPr/>
        </p:nvSpPr>
        <p:spPr>
          <a:xfrm>
            <a:off x="6018390" y="2711353"/>
            <a:ext cx="2474995" cy="1335622"/>
          </a:xfrm>
          <a:prstGeom prst="rect">
            <a:avLst/>
          </a:prstGeom>
        </p:spPr>
        <p:txBody>
          <a:bodyPr wrap="square" lIns="0" tIns="0" rIns="0" bIns="0">
            <a:spAutoFit/>
          </a:bodyPr>
          <a:lstStyle/>
          <a:p>
            <a:pPr lvl="0">
              <a:lnSpc>
                <a:spcPct val="110000"/>
              </a:lnSpc>
            </a:pPr>
            <a:r>
              <a:rPr lang="es-MX" sz="1600" dirty="0">
                <a:latin typeface="Raleway" pitchFamily="2" charset="0"/>
              </a:rPr>
              <a:t>La llave primaria es referenciada en cada tabla de hechos que tenga relación con la dimensión</a:t>
            </a:r>
            <a:endParaRPr lang="es-MX" sz="1600" b="1" dirty="0">
              <a:solidFill>
                <a:srgbClr val="006847"/>
              </a:solidFill>
              <a:latin typeface="Raleway" pitchFamily="2" charset="0"/>
              <a:cs typeface="Calibri Light" panose="020F0302020204030204" pitchFamily="34" charset="0"/>
            </a:endParaRPr>
          </a:p>
        </p:txBody>
      </p:sp>
      <p:sp>
        <p:nvSpPr>
          <p:cNvPr id="6" name="Rectangle 5">
            <a:extLst>
              <a:ext uri="{FF2B5EF4-FFF2-40B4-BE49-F238E27FC236}">
                <a16:creationId xmlns:a16="http://schemas.microsoft.com/office/drawing/2014/main" id="{7D04D931-601B-416D-8082-55FF9ED89F00}"/>
              </a:ext>
            </a:extLst>
          </p:cNvPr>
          <p:cNvSpPr/>
          <p:nvPr/>
        </p:nvSpPr>
        <p:spPr>
          <a:xfrm>
            <a:off x="6018390" y="2327916"/>
            <a:ext cx="2474995" cy="283732"/>
          </a:xfrm>
          <a:prstGeom prst="rect">
            <a:avLst/>
          </a:prstGeom>
        </p:spPr>
        <p:txBody>
          <a:bodyPr wrap="square" lIns="0" tIns="0" rIns="0" bIns="0">
            <a:spAutoFit/>
          </a:bodyPr>
          <a:lstStyle/>
          <a:p>
            <a:pPr lvl="0">
              <a:lnSpc>
                <a:spcPct val="110000"/>
              </a:lnSpc>
            </a:pPr>
            <a:r>
              <a:rPr lang="es-MX" b="1" dirty="0">
                <a:latin typeface="Raleway" pitchFamily="2" charset="0"/>
              </a:rPr>
              <a:t>Una llave primaria</a:t>
            </a:r>
            <a:endParaRPr lang="es-MX" b="1" dirty="0">
              <a:solidFill>
                <a:srgbClr val="006847"/>
              </a:solidFill>
              <a:latin typeface="Raleway" pitchFamily="2" charset="0"/>
              <a:cs typeface="Calibri Light" panose="020F0302020204030204" pitchFamily="34" charset="0"/>
            </a:endParaRPr>
          </a:p>
        </p:txBody>
      </p:sp>
      <p:sp>
        <p:nvSpPr>
          <p:cNvPr id="7" name="Oval 6">
            <a:extLst>
              <a:ext uri="{FF2B5EF4-FFF2-40B4-BE49-F238E27FC236}">
                <a16:creationId xmlns:a16="http://schemas.microsoft.com/office/drawing/2014/main" id="{74FB64EF-8925-4BAF-8971-55BE1631CCAF}"/>
              </a:ext>
            </a:extLst>
          </p:cNvPr>
          <p:cNvSpPr/>
          <p:nvPr/>
        </p:nvSpPr>
        <p:spPr>
          <a:xfrm>
            <a:off x="6018389" y="4022086"/>
            <a:ext cx="667036" cy="667036"/>
          </a:xfrm>
          <a:prstGeom prst="ellipse">
            <a:avLst/>
          </a:prstGeom>
          <a:solidFill>
            <a:srgbClr val="E89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b="1" i="1" dirty="0">
              <a:latin typeface="Raleway" pitchFamily="2" charset="0"/>
            </a:endParaRPr>
          </a:p>
        </p:txBody>
      </p:sp>
      <p:sp>
        <p:nvSpPr>
          <p:cNvPr id="8" name="Rectangle 7">
            <a:extLst>
              <a:ext uri="{FF2B5EF4-FFF2-40B4-BE49-F238E27FC236}">
                <a16:creationId xmlns:a16="http://schemas.microsoft.com/office/drawing/2014/main" id="{D7D8D4ED-F290-498B-9292-2D997DC50B87}"/>
              </a:ext>
            </a:extLst>
          </p:cNvPr>
          <p:cNvSpPr/>
          <p:nvPr/>
        </p:nvSpPr>
        <p:spPr>
          <a:xfrm>
            <a:off x="6018390" y="5134337"/>
            <a:ext cx="2474995" cy="1064779"/>
          </a:xfrm>
          <a:prstGeom prst="rect">
            <a:avLst/>
          </a:prstGeom>
        </p:spPr>
        <p:txBody>
          <a:bodyPr wrap="square" lIns="0" tIns="0" rIns="0" bIns="0">
            <a:spAutoFit/>
          </a:bodyPr>
          <a:lstStyle/>
          <a:p>
            <a:pPr lvl="0">
              <a:lnSpc>
                <a:spcPct val="110000"/>
              </a:lnSpc>
            </a:pPr>
            <a:r>
              <a:rPr lang="es-MX" sz="1600" dirty="0">
                <a:latin typeface="Raleway" pitchFamily="2" charset="0"/>
              </a:rPr>
              <a:t>Evitan a toda costa el uso de códigos operacionales y en vez de ello utilizan descripciones claras</a:t>
            </a:r>
            <a:endParaRPr lang="es-MX" sz="1600" b="1" dirty="0">
              <a:solidFill>
                <a:srgbClr val="006847"/>
              </a:solidFill>
              <a:latin typeface="Raleway" pitchFamily="2" charset="0"/>
              <a:cs typeface="Calibri Light" panose="020F0302020204030204" pitchFamily="34" charset="0"/>
            </a:endParaRPr>
          </a:p>
        </p:txBody>
      </p:sp>
      <p:sp>
        <p:nvSpPr>
          <p:cNvPr id="9" name="Rectangle 8">
            <a:extLst>
              <a:ext uri="{FF2B5EF4-FFF2-40B4-BE49-F238E27FC236}">
                <a16:creationId xmlns:a16="http://schemas.microsoft.com/office/drawing/2014/main" id="{CE2C4602-C562-479E-95A5-770986DA3B8E}"/>
              </a:ext>
            </a:extLst>
          </p:cNvPr>
          <p:cNvSpPr/>
          <p:nvPr/>
        </p:nvSpPr>
        <p:spPr>
          <a:xfrm>
            <a:off x="6018390" y="4750900"/>
            <a:ext cx="2474995" cy="281937"/>
          </a:xfrm>
          <a:prstGeom prst="rect">
            <a:avLst/>
          </a:prstGeom>
        </p:spPr>
        <p:txBody>
          <a:bodyPr wrap="square" lIns="0" tIns="0" rIns="0" bIns="0">
            <a:spAutoFit/>
          </a:bodyPr>
          <a:lstStyle/>
          <a:p>
            <a:pPr lvl="0">
              <a:lnSpc>
                <a:spcPct val="110000"/>
              </a:lnSpc>
            </a:pPr>
            <a:r>
              <a:rPr lang="es-MX" b="1" dirty="0">
                <a:latin typeface="Raleway" pitchFamily="2" charset="0"/>
              </a:rPr>
              <a:t>Son descriptivas</a:t>
            </a:r>
            <a:endParaRPr lang="es-MX" b="1" dirty="0">
              <a:solidFill>
                <a:srgbClr val="006847"/>
              </a:solidFill>
              <a:latin typeface="Raleway" pitchFamily="2" charset="0"/>
              <a:cs typeface="Calibri Light" panose="020F0302020204030204" pitchFamily="34" charset="0"/>
            </a:endParaRPr>
          </a:p>
        </p:txBody>
      </p:sp>
      <p:sp>
        <p:nvSpPr>
          <p:cNvPr id="10" name="Oval 9">
            <a:extLst>
              <a:ext uri="{FF2B5EF4-FFF2-40B4-BE49-F238E27FC236}">
                <a16:creationId xmlns:a16="http://schemas.microsoft.com/office/drawing/2014/main" id="{3DCC162A-FACB-463F-8FF5-780D08B8207A}"/>
              </a:ext>
            </a:extLst>
          </p:cNvPr>
          <p:cNvSpPr/>
          <p:nvPr/>
        </p:nvSpPr>
        <p:spPr>
          <a:xfrm>
            <a:off x="9162820" y="1599102"/>
            <a:ext cx="667036" cy="667036"/>
          </a:xfrm>
          <a:prstGeom prst="ellipse">
            <a:avLst/>
          </a:prstGeom>
          <a:solidFill>
            <a:srgbClr val="E89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b="1" i="1" dirty="0">
              <a:latin typeface="Raleway" pitchFamily="2" charset="0"/>
            </a:endParaRPr>
          </a:p>
        </p:txBody>
      </p:sp>
      <p:sp>
        <p:nvSpPr>
          <p:cNvPr id="11" name="Rectangle 10">
            <a:extLst>
              <a:ext uri="{FF2B5EF4-FFF2-40B4-BE49-F238E27FC236}">
                <a16:creationId xmlns:a16="http://schemas.microsoft.com/office/drawing/2014/main" id="{854F1284-A128-43D2-A26B-CA2E1998D615}"/>
              </a:ext>
            </a:extLst>
          </p:cNvPr>
          <p:cNvSpPr/>
          <p:nvPr/>
        </p:nvSpPr>
        <p:spPr>
          <a:xfrm>
            <a:off x="9162821" y="2711353"/>
            <a:ext cx="2474995" cy="793935"/>
          </a:xfrm>
          <a:prstGeom prst="rect">
            <a:avLst/>
          </a:prstGeom>
        </p:spPr>
        <p:txBody>
          <a:bodyPr wrap="square" lIns="0" tIns="0" rIns="0" bIns="0">
            <a:spAutoFit/>
          </a:bodyPr>
          <a:lstStyle/>
          <a:p>
            <a:pPr lvl="0">
              <a:lnSpc>
                <a:spcPct val="110000"/>
              </a:lnSpc>
            </a:pPr>
            <a:r>
              <a:rPr lang="es-MX" sz="1600" dirty="0">
                <a:latin typeface="Raleway" pitchFamily="2" charset="0"/>
              </a:rPr>
              <a:t>Son usualmente anchas ya que contienen muchas columnas</a:t>
            </a:r>
            <a:endParaRPr lang="es-MX" sz="1600" b="1" dirty="0">
              <a:solidFill>
                <a:srgbClr val="006847"/>
              </a:solidFill>
              <a:latin typeface="Raleway" pitchFamily="2" charset="0"/>
              <a:cs typeface="Calibri Light" panose="020F0302020204030204" pitchFamily="34" charset="0"/>
            </a:endParaRPr>
          </a:p>
        </p:txBody>
      </p:sp>
      <p:sp>
        <p:nvSpPr>
          <p:cNvPr id="12" name="Rectangle 11">
            <a:extLst>
              <a:ext uri="{FF2B5EF4-FFF2-40B4-BE49-F238E27FC236}">
                <a16:creationId xmlns:a16="http://schemas.microsoft.com/office/drawing/2014/main" id="{AE196E3E-D4DE-4C34-ACFC-3E5ED62CBEC4}"/>
              </a:ext>
            </a:extLst>
          </p:cNvPr>
          <p:cNvSpPr/>
          <p:nvPr/>
        </p:nvSpPr>
        <p:spPr>
          <a:xfrm>
            <a:off x="9162821" y="2327916"/>
            <a:ext cx="2474995" cy="281937"/>
          </a:xfrm>
          <a:prstGeom prst="rect">
            <a:avLst/>
          </a:prstGeom>
        </p:spPr>
        <p:txBody>
          <a:bodyPr wrap="square" lIns="0" tIns="0" rIns="0" bIns="0">
            <a:spAutoFit/>
          </a:bodyPr>
          <a:lstStyle/>
          <a:p>
            <a:pPr lvl="0">
              <a:lnSpc>
                <a:spcPct val="110000"/>
              </a:lnSpc>
            </a:pPr>
            <a:r>
              <a:rPr lang="es-MX" b="1" dirty="0">
                <a:latin typeface="Raleway" pitchFamily="2" charset="0"/>
              </a:rPr>
              <a:t>Anchas</a:t>
            </a:r>
            <a:endParaRPr lang="es-MX" b="1" dirty="0">
              <a:solidFill>
                <a:srgbClr val="006847"/>
              </a:solidFill>
              <a:latin typeface="Raleway" pitchFamily="2" charset="0"/>
              <a:cs typeface="Calibri Light" panose="020F0302020204030204" pitchFamily="34" charset="0"/>
            </a:endParaRPr>
          </a:p>
        </p:txBody>
      </p:sp>
      <p:sp>
        <p:nvSpPr>
          <p:cNvPr id="13" name="Oval 12">
            <a:extLst>
              <a:ext uri="{FF2B5EF4-FFF2-40B4-BE49-F238E27FC236}">
                <a16:creationId xmlns:a16="http://schemas.microsoft.com/office/drawing/2014/main" id="{27B3D4C7-F65A-4981-BE5C-7684AD593FCD}"/>
              </a:ext>
            </a:extLst>
          </p:cNvPr>
          <p:cNvSpPr/>
          <p:nvPr/>
        </p:nvSpPr>
        <p:spPr>
          <a:xfrm>
            <a:off x="9162820" y="4022086"/>
            <a:ext cx="667036" cy="667036"/>
          </a:xfrm>
          <a:prstGeom prst="ellipse">
            <a:avLst/>
          </a:prstGeom>
          <a:solidFill>
            <a:srgbClr val="E89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b="1" i="1" dirty="0">
              <a:latin typeface="Raleway" pitchFamily="2" charset="0"/>
            </a:endParaRPr>
          </a:p>
        </p:txBody>
      </p:sp>
      <p:sp>
        <p:nvSpPr>
          <p:cNvPr id="14" name="Rectangle 13">
            <a:extLst>
              <a:ext uri="{FF2B5EF4-FFF2-40B4-BE49-F238E27FC236}">
                <a16:creationId xmlns:a16="http://schemas.microsoft.com/office/drawing/2014/main" id="{A57190DE-8B87-4BC2-A8C3-62948092A17F}"/>
              </a:ext>
            </a:extLst>
          </p:cNvPr>
          <p:cNvSpPr/>
          <p:nvPr/>
        </p:nvSpPr>
        <p:spPr>
          <a:xfrm>
            <a:off x="9162821" y="5134337"/>
            <a:ext cx="2474995" cy="1064779"/>
          </a:xfrm>
          <a:prstGeom prst="rect">
            <a:avLst/>
          </a:prstGeom>
        </p:spPr>
        <p:txBody>
          <a:bodyPr wrap="square" lIns="0" tIns="0" rIns="0" bIns="0">
            <a:spAutoFit/>
          </a:bodyPr>
          <a:lstStyle/>
          <a:p>
            <a:pPr lvl="0">
              <a:lnSpc>
                <a:spcPct val="110000"/>
              </a:lnSpc>
            </a:pPr>
            <a:r>
              <a:rPr lang="es-MX" sz="1600" dirty="0">
                <a:latin typeface="Raleway" pitchFamily="2" charset="0"/>
              </a:rPr>
              <a:t>Están desnormalizadas y contienen muchos atributos textuales de baja cardinalidad</a:t>
            </a:r>
            <a:endParaRPr lang="es-MX" sz="1600" b="1" dirty="0">
              <a:solidFill>
                <a:srgbClr val="006847"/>
              </a:solidFill>
              <a:latin typeface="Raleway" pitchFamily="2" charset="0"/>
              <a:cs typeface="Calibri Light" panose="020F0302020204030204" pitchFamily="34" charset="0"/>
            </a:endParaRPr>
          </a:p>
        </p:txBody>
      </p:sp>
      <p:sp>
        <p:nvSpPr>
          <p:cNvPr id="15" name="Rectangle 14">
            <a:extLst>
              <a:ext uri="{FF2B5EF4-FFF2-40B4-BE49-F238E27FC236}">
                <a16:creationId xmlns:a16="http://schemas.microsoft.com/office/drawing/2014/main" id="{E6343C7F-24A7-4D2E-96FE-FEF8C97E8E59}"/>
              </a:ext>
            </a:extLst>
          </p:cNvPr>
          <p:cNvSpPr/>
          <p:nvPr/>
        </p:nvSpPr>
        <p:spPr>
          <a:xfrm>
            <a:off x="9162821" y="4750900"/>
            <a:ext cx="2474995" cy="283732"/>
          </a:xfrm>
          <a:prstGeom prst="rect">
            <a:avLst/>
          </a:prstGeom>
        </p:spPr>
        <p:txBody>
          <a:bodyPr wrap="square" lIns="0" tIns="0" rIns="0" bIns="0">
            <a:spAutoFit/>
          </a:bodyPr>
          <a:lstStyle/>
          <a:p>
            <a:pPr lvl="0">
              <a:lnSpc>
                <a:spcPct val="110000"/>
              </a:lnSpc>
            </a:pPr>
            <a:r>
              <a:rPr lang="es-MX" b="1" dirty="0">
                <a:latin typeface="Raleway" pitchFamily="2" charset="0"/>
              </a:rPr>
              <a:t>Desnormalizadas</a:t>
            </a:r>
            <a:endParaRPr lang="es-MX" b="1" dirty="0">
              <a:solidFill>
                <a:srgbClr val="006847"/>
              </a:solidFill>
              <a:latin typeface="Raleway" pitchFamily="2" charset="0"/>
              <a:cs typeface="Calibri Light" panose="020F0302020204030204" pitchFamily="34" charset="0"/>
            </a:endParaRPr>
          </a:p>
        </p:txBody>
      </p:sp>
      <p:sp>
        <p:nvSpPr>
          <p:cNvPr id="16" name="Rectangle: Top Corners Rounded 15">
            <a:extLst>
              <a:ext uri="{FF2B5EF4-FFF2-40B4-BE49-F238E27FC236}">
                <a16:creationId xmlns:a16="http://schemas.microsoft.com/office/drawing/2014/main" id="{2F4394FA-7230-4793-9A79-9D2B3351E15F}"/>
              </a:ext>
            </a:extLst>
          </p:cNvPr>
          <p:cNvSpPr/>
          <p:nvPr/>
        </p:nvSpPr>
        <p:spPr>
          <a:xfrm rot="5400000">
            <a:off x="467323" y="1131779"/>
            <a:ext cx="4465490" cy="5400136"/>
          </a:xfrm>
          <a:prstGeom prst="round2SameRect">
            <a:avLst>
              <a:gd name="adj1" fmla="val 4690"/>
              <a:gd name="adj2" fmla="val 0"/>
            </a:avLst>
          </a:prstGeom>
          <a:gradFill flip="none" rotWithShape="1">
            <a:gsLst>
              <a:gs pos="18000">
                <a:srgbClr val="121888">
                  <a:alpha val="90000"/>
                </a:srgbClr>
              </a:gs>
              <a:gs pos="100000">
                <a:srgbClr val="2741CC">
                  <a:alpha val="8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Raleway" pitchFamily="2" charset="0"/>
            </a:endParaRPr>
          </a:p>
        </p:txBody>
      </p:sp>
      <p:sp>
        <p:nvSpPr>
          <p:cNvPr id="17" name="Rectangle 16">
            <a:extLst>
              <a:ext uri="{FF2B5EF4-FFF2-40B4-BE49-F238E27FC236}">
                <a16:creationId xmlns:a16="http://schemas.microsoft.com/office/drawing/2014/main" id="{71407C45-8072-4EF8-85C3-595626A15836}"/>
              </a:ext>
            </a:extLst>
          </p:cNvPr>
          <p:cNvSpPr/>
          <p:nvPr/>
        </p:nvSpPr>
        <p:spPr>
          <a:xfrm>
            <a:off x="618254" y="3006523"/>
            <a:ext cx="4334746" cy="378309"/>
          </a:xfrm>
          <a:prstGeom prst="rect">
            <a:avLst/>
          </a:prstGeom>
        </p:spPr>
        <p:txBody>
          <a:bodyPr wrap="square" lIns="0" tIns="0" rIns="0" bIns="0">
            <a:spAutoFit/>
          </a:bodyPr>
          <a:lstStyle/>
          <a:p>
            <a:pPr lvl="0">
              <a:lnSpc>
                <a:spcPct val="110000"/>
              </a:lnSpc>
            </a:pPr>
            <a:r>
              <a:rPr lang="es-MX" sz="2400" b="1" dirty="0">
                <a:solidFill>
                  <a:schemeClr val="bg1"/>
                </a:solidFill>
                <a:latin typeface="Raleway" pitchFamily="2" charset="0"/>
              </a:rPr>
              <a:t>Estructura</a:t>
            </a:r>
          </a:p>
        </p:txBody>
      </p:sp>
      <p:grpSp>
        <p:nvGrpSpPr>
          <p:cNvPr id="18" name="Group 17">
            <a:extLst>
              <a:ext uri="{FF2B5EF4-FFF2-40B4-BE49-F238E27FC236}">
                <a16:creationId xmlns:a16="http://schemas.microsoft.com/office/drawing/2014/main" id="{B486DC66-913A-48DF-BB65-EFAEC91FCA76}"/>
              </a:ext>
            </a:extLst>
          </p:cNvPr>
          <p:cNvGrpSpPr/>
          <p:nvPr/>
        </p:nvGrpSpPr>
        <p:grpSpPr>
          <a:xfrm>
            <a:off x="617725" y="2275398"/>
            <a:ext cx="508837" cy="511078"/>
            <a:chOff x="4833938" y="3970338"/>
            <a:chExt cx="360363" cy="361950"/>
          </a:xfrm>
          <a:solidFill>
            <a:schemeClr val="bg1"/>
          </a:solidFill>
          <a:effectLst>
            <a:outerShdw blurRad="50800" dist="38100" dir="2700000" algn="tl" rotWithShape="0">
              <a:prstClr val="black">
                <a:alpha val="20000"/>
              </a:prstClr>
            </a:outerShdw>
          </a:effectLst>
        </p:grpSpPr>
        <p:sp>
          <p:nvSpPr>
            <p:cNvPr id="19" name="Freeform 55">
              <a:extLst>
                <a:ext uri="{FF2B5EF4-FFF2-40B4-BE49-F238E27FC236}">
                  <a16:creationId xmlns:a16="http://schemas.microsoft.com/office/drawing/2014/main" id="{7335BA97-7D86-4CF8-84AD-8B835808A1FE}"/>
                </a:ext>
              </a:extLst>
            </p:cNvPr>
            <p:cNvSpPr>
              <a:spLocks/>
            </p:cNvSpPr>
            <p:nvPr/>
          </p:nvSpPr>
          <p:spPr bwMode="auto">
            <a:xfrm>
              <a:off x="4833938" y="4030663"/>
              <a:ext cx="300038" cy="301625"/>
            </a:xfrm>
            <a:custGeom>
              <a:avLst/>
              <a:gdLst>
                <a:gd name="T0" fmla="*/ 14 w 80"/>
                <a:gd name="T1" fmla="*/ 72 h 80"/>
                <a:gd name="T2" fmla="*/ 8 w 80"/>
                <a:gd name="T3" fmla="*/ 66 h 80"/>
                <a:gd name="T4" fmla="*/ 8 w 80"/>
                <a:gd name="T5" fmla="*/ 0 h 80"/>
                <a:gd name="T6" fmla="*/ 2 w 80"/>
                <a:gd name="T7" fmla="*/ 0 h 80"/>
                <a:gd name="T8" fmla="*/ 0 w 80"/>
                <a:gd name="T9" fmla="*/ 2 h 80"/>
                <a:gd name="T10" fmla="*/ 0 w 80"/>
                <a:gd name="T11" fmla="*/ 78 h 80"/>
                <a:gd name="T12" fmla="*/ 2 w 80"/>
                <a:gd name="T13" fmla="*/ 80 h 80"/>
                <a:gd name="T14" fmla="*/ 78 w 80"/>
                <a:gd name="T15" fmla="*/ 80 h 80"/>
                <a:gd name="T16" fmla="*/ 80 w 80"/>
                <a:gd name="T17" fmla="*/ 78 h 80"/>
                <a:gd name="T18" fmla="*/ 80 w 80"/>
                <a:gd name="T19" fmla="*/ 72 h 80"/>
                <a:gd name="T20" fmla="*/ 14 w 80"/>
                <a:gd name="T2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80">
                  <a:moveTo>
                    <a:pt x="14" y="72"/>
                  </a:moveTo>
                  <a:cubicBezTo>
                    <a:pt x="11" y="72"/>
                    <a:pt x="8" y="69"/>
                    <a:pt x="8" y="66"/>
                  </a:cubicBezTo>
                  <a:cubicBezTo>
                    <a:pt x="8" y="0"/>
                    <a:pt x="8" y="0"/>
                    <a:pt x="8" y="0"/>
                  </a:cubicBezTo>
                  <a:cubicBezTo>
                    <a:pt x="2" y="0"/>
                    <a:pt x="2" y="0"/>
                    <a:pt x="2" y="0"/>
                  </a:cubicBezTo>
                  <a:cubicBezTo>
                    <a:pt x="1" y="0"/>
                    <a:pt x="0" y="1"/>
                    <a:pt x="0" y="2"/>
                  </a:cubicBezTo>
                  <a:cubicBezTo>
                    <a:pt x="0" y="78"/>
                    <a:pt x="0" y="78"/>
                    <a:pt x="0" y="78"/>
                  </a:cubicBezTo>
                  <a:cubicBezTo>
                    <a:pt x="0" y="79"/>
                    <a:pt x="1" y="80"/>
                    <a:pt x="2" y="80"/>
                  </a:cubicBezTo>
                  <a:cubicBezTo>
                    <a:pt x="78" y="80"/>
                    <a:pt x="78" y="80"/>
                    <a:pt x="78" y="80"/>
                  </a:cubicBezTo>
                  <a:cubicBezTo>
                    <a:pt x="79" y="80"/>
                    <a:pt x="80" y="79"/>
                    <a:pt x="80" y="78"/>
                  </a:cubicBezTo>
                  <a:cubicBezTo>
                    <a:pt x="80" y="72"/>
                    <a:pt x="80" y="72"/>
                    <a:pt x="80" y="72"/>
                  </a:cubicBezTo>
                  <a:lnTo>
                    <a:pt x="1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20" name="Freeform 56">
              <a:extLst>
                <a:ext uri="{FF2B5EF4-FFF2-40B4-BE49-F238E27FC236}">
                  <a16:creationId xmlns:a16="http://schemas.microsoft.com/office/drawing/2014/main" id="{FEAD6480-987B-4159-BF3B-6C9CE725D0DB}"/>
                </a:ext>
              </a:extLst>
            </p:cNvPr>
            <p:cNvSpPr>
              <a:spLocks noEditPoints="1"/>
            </p:cNvSpPr>
            <p:nvPr/>
          </p:nvSpPr>
          <p:spPr bwMode="auto">
            <a:xfrm>
              <a:off x="4878388" y="3970338"/>
              <a:ext cx="315913" cy="317500"/>
            </a:xfrm>
            <a:custGeom>
              <a:avLst/>
              <a:gdLst>
                <a:gd name="T0" fmla="*/ 82 w 84"/>
                <a:gd name="T1" fmla="*/ 0 h 84"/>
                <a:gd name="T2" fmla="*/ 2 w 84"/>
                <a:gd name="T3" fmla="*/ 0 h 84"/>
                <a:gd name="T4" fmla="*/ 0 w 84"/>
                <a:gd name="T5" fmla="*/ 2 h 84"/>
                <a:gd name="T6" fmla="*/ 0 w 84"/>
                <a:gd name="T7" fmla="*/ 82 h 84"/>
                <a:gd name="T8" fmla="*/ 2 w 84"/>
                <a:gd name="T9" fmla="*/ 84 h 84"/>
                <a:gd name="T10" fmla="*/ 82 w 84"/>
                <a:gd name="T11" fmla="*/ 84 h 84"/>
                <a:gd name="T12" fmla="*/ 84 w 84"/>
                <a:gd name="T13" fmla="*/ 82 h 84"/>
                <a:gd name="T14" fmla="*/ 84 w 84"/>
                <a:gd name="T15" fmla="*/ 2 h 84"/>
                <a:gd name="T16" fmla="*/ 82 w 84"/>
                <a:gd name="T17" fmla="*/ 0 h 84"/>
                <a:gd name="T18" fmla="*/ 40 w 84"/>
                <a:gd name="T19" fmla="*/ 68 h 84"/>
                <a:gd name="T20" fmla="*/ 16 w 84"/>
                <a:gd name="T21" fmla="*/ 68 h 84"/>
                <a:gd name="T22" fmla="*/ 14 w 84"/>
                <a:gd name="T23" fmla="*/ 66 h 84"/>
                <a:gd name="T24" fmla="*/ 16 w 84"/>
                <a:gd name="T25" fmla="*/ 64 h 84"/>
                <a:gd name="T26" fmla="*/ 40 w 84"/>
                <a:gd name="T27" fmla="*/ 64 h 84"/>
                <a:gd name="T28" fmla="*/ 42 w 84"/>
                <a:gd name="T29" fmla="*/ 66 h 84"/>
                <a:gd name="T30" fmla="*/ 40 w 84"/>
                <a:gd name="T31" fmla="*/ 68 h 84"/>
                <a:gd name="T32" fmla="*/ 68 w 84"/>
                <a:gd name="T33" fmla="*/ 60 h 84"/>
                <a:gd name="T34" fmla="*/ 16 w 84"/>
                <a:gd name="T35" fmla="*/ 60 h 84"/>
                <a:gd name="T36" fmla="*/ 14 w 84"/>
                <a:gd name="T37" fmla="*/ 58 h 84"/>
                <a:gd name="T38" fmla="*/ 16 w 84"/>
                <a:gd name="T39" fmla="*/ 56 h 84"/>
                <a:gd name="T40" fmla="*/ 68 w 84"/>
                <a:gd name="T41" fmla="*/ 56 h 84"/>
                <a:gd name="T42" fmla="*/ 70 w 84"/>
                <a:gd name="T43" fmla="*/ 58 h 84"/>
                <a:gd name="T44" fmla="*/ 68 w 84"/>
                <a:gd name="T45" fmla="*/ 60 h 84"/>
                <a:gd name="T46" fmla="*/ 68 w 84"/>
                <a:gd name="T47" fmla="*/ 52 h 84"/>
                <a:gd name="T48" fmla="*/ 16 w 84"/>
                <a:gd name="T49" fmla="*/ 52 h 84"/>
                <a:gd name="T50" fmla="*/ 14 w 84"/>
                <a:gd name="T51" fmla="*/ 50 h 84"/>
                <a:gd name="T52" fmla="*/ 16 w 84"/>
                <a:gd name="T53" fmla="*/ 48 h 84"/>
                <a:gd name="T54" fmla="*/ 68 w 84"/>
                <a:gd name="T55" fmla="*/ 48 h 84"/>
                <a:gd name="T56" fmla="*/ 70 w 84"/>
                <a:gd name="T57" fmla="*/ 50 h 84"/>
                <a:gd name="T58" fmla="*/ 68 w 84"/>
                <a:gd name="T59" fmla="*/ 52 h 84"/>
                <a:gd name="T60" fmla="*/ 68 w 84"/>
                <a:gd name="T61" fmla="*/ 44 h 84"/>
                <a:gd name="T62" fmla="*/ 16 w 84"/>
                <a:gd name="T63" fmla="*/ 44 h 84"/>
                <a:gd name="T64" fmla="*/ 14 w 84"/>
                <a:gd name="T65" fmla="*/ 42 h 84"/>
                <a:gd name="T66" fmla="*/ 16 w 84"/>
                <a:gd name="T67" fmla="*/ 40 h 84"/>
                <a:gd name="T68" fmla="*/ 68 w 84"/>
                <a:gd name="T69" fmla="*/ 40 h 84"/>
                <a:gd name="T70" fmla="*/ 70 w 84"/>
                <a:gd name="T71" fmla="*/ 42 h 84"/>
                <a:gd name="T72" fmla="*/ 68 w 84"/>
                <a:gd name="T73" fmla="*/ 44 h 84"/>
                <a:gd name="T74" fmla="*/ 68 w 84"/>
                <a:gd name="T75" fmla="*/ 36 h 84"/>
                <a:gd name="T76" fmla="*/ 16 w 84"/>
                <a:gd name="T77" fmla="*/ 36 h 84"/>
                <a:gd name="T78" fmla="*/ 14 w 84"/>
                <a:gd name="T79" fmla="*/ 34 h 84"/>
                <a:gd name="T80" fmla="*/ 16 w 84"/>
                <a:gd name="T81" fmla="*/ 32 h 84"/>
                <a:gd name="T82" fmla="*/ 68 w 84"/>
                <a:gd name="T83" fmla="*/ 32 h 84"/>
                <a:gd name="T84" fmla="*/ 70 w 84"/>
                <a:gd name="T85" fmla="*/ 34 h 84"/>
                <a:gd name="T86" fmla="*/ 68 w 84"/>
                <a:gd name="T87" fmla="*/ 36 h 84"/>
                <a:gd name="T88" fmla="*/ 68 w 84"/>
                <a:gd name="T89" fmla="*/ 28 h 84"/>
                <a:gd name="T90" fmla="*/ 16 w 84"/>
                <a:gd name="T91" fmla="*/ 28 h 84"/>
                <a:gd name="T92" fmla="*/ 14 w 84"/>
                <a:gd name="T93" fmla="*/ 26 h 84"/>
                <a:gd name="T94" fmla="*/ 16 w 84"/>
                <a:gd name="T95" fmla="*/ 24 h 84"/>
                <a:gd name="T96" fmla="*/ 68 w 84"/>
                <a:gd name="T97" fmla="*/ 24 h 84"/>
                <a:gd name="T98" fmla="*/ 70 w 84"/>
                <a:gd name="T99" fmla="*/ 26 h 84"/>
                <a:gd name="T100" fmla="*/ 68 w 84"/>
                <a:gd name="T101" fmla="*/ 28 h 84"/>
                <a:gd name="T102" fmla="*/ 68 w 84"/>
                <a:gd name="T103" fmla="*/ 20 h 84"/>
                <a:gd name="T104" fmla="*/ 16 w 84"/>
                <a:gd name="T105" fmla="*/ 20 h 84"/>
                <a:gd name="T106" fmla="*/ 14 w 84"/>
                <a:gd name="T107" fmla="*/ 18 h 84"/>
                <a:gd name="T108" fmla="*/ 16 w 84"/>
                <a:gd name="T109" fmla="*/ 16 h 84"/>
                <a:gd name="T110" fmla="*/ 68 w 84"/>
                <a:gd name="T111" fmla="*/ 16 h 84"/>
                <a:gd name="T112" fmla="*/ 70 w 84"/>
                <a:gd name="T113" fmla="*/ 18 h 84"/>
                <a:gd name="T114" fmla="*/ 68 w 84"/>
                <a:gd name="T11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4">
                  <a:moveTo>
                    <a:pt x="82" y="0"/>
                  </a:moveTo>
                  <a:cubicBezTo>
                    <a:pt x="2" y="0"/>
                    <a:pt x="2" y="0"/>
                    <a:pt x="2" y="0"/>
                  </a:cubicBezTo>
                  <a:cubicBezTo>
                    <a:pt x="1" y="0"/>
                    <a:pt x="0" y="1"/>
                    <a:pt x="0" y="2"/>
                  </a:cubicBezTo>
                  <a:cubicBezTo>
                    <a:pt x="0" y="82"/>
                    <a:pt x="0" y="82"/>
                    <a:pt x="0" y="82"/>
                  </a:cubicBezTo>
                  <a:cubicBezTo>
                    <a:pt x="0" y="83"/>
                    <a:pt x="1" y="84"/>
                    <a:pt x="2" y="84"/>
                  </a:cubicBezTo>
                  <a:cubicBezTo>
                    <a:pt x="82" y="84"/>
                    <a:pt x="82" y="84"/>
                    <a:pt x="82" y="84"/>
                  </a:cubicBezTo>
                  <a:cubicBezTo>
                    <a:pt x="83" y="84"/>
                    <a:pt x="84" y="83"/>
                    <a:pt x="84" y="82"/>
                  </a:cubicBezTo>
                  <a:cubicBezTo>
                    <a:pt x="84" y="2"/>
                    <a:pt x="84" y="2"/>
                    <a:pt x="84" y="2"/>
                  </a:cubicBezTo>
                  <a:cubicBezTo>
                    <a:pt x="84" y="1"/>
                    <a:pt x="83" y="0"/>
                    <a:pt x="82" y="0"/>
                  </a:cubicBezTo>
                  <a:close/>
                  <a:moveTo>
                    <a:pt x="40" y="68"/>
                  </a:moveTo>
                  <a:cubicBezTo>
                    <a:pt x="16" y="68"/>
                    <a:pt x="16" y="68"/>
                    <a:pt x="16" y="68"/>
                  </a:cubicBezTo>
                  <a:cubicBezTo>
                    <a:pt x="15" y="68"/>
                    <a:pt x="14" y="67"/>
                    <a:pt x="14" y="66"/>
                  </a:cubicBezTo>
                  <a:cubicBezTo>
                    <a:pt x="14" y="65"/>
                    <a:pt x="15" y="64"/>
                    <a:pt x="16" y="64"/>
                  </a:cubicBezTo>
                  <a:cubicBezTo>
                    <a:pt x="40" y="64"/>
                    <a:pt x="40" y="64"/>
                    <a:pt x="40" y="64"/>
                  </a:cubicBezTo>
                  <a:cubicBezTo>
                    <a:pt x="41" y="64"/>
                    <a:pt x="42" y="65"/>
                    <a:pt x="42" y="66"/>
                  </a:cubicBezTo>
                  <a:cubicBezTo>
                    <a:pt x="42" y="67"/>
                    <a:pt x="41" y="68"/>
                    <a:pt x="40" y="68"/>
                  </a:cubicBezTo>
                  <a:close/>
                  <a:moveTo>
                    <a:pt x="68" y="60"/>
                  </a:moveTo>
                  <a:cubicBezTo>
                    <a:pt x="16" y="60"/>
                    <a:pt x="16" y="60"/>
                    <a:pt x="16" y="60"/>
                  </a:cubicBezTo>
                  <a:cubicBezTo>
                    <a:pt x="15" y="60"/>
                    <a:pt x="14" y="59"/>
                    <a:pt x="14" y="58"/>
                  </a:cubicBezTo>
                  <a:cubicBezTo>
                    <a:pt x="14" y="57"/>
                    <a:pt x="15" y="56"/>
                    <a:pt x="16" y="56"/>
                  </a:cubicBezTo>
                  <a:cubicBezTo>
                    <a:pt x="68" y="56"/>
                    <a:pt x="68" y="56"/>
                    <a:pt x="68" y="56"/>
                  </a:cubicBezTo>
                  <a:cubicBezTo>
                    <a:pt x="69" y="56"/>
                    <a:pt x="70" y="57"/>
                    <a:pt x="70" y="58"/>
                  </a:cubicBezTo>
                  <a:cubicBezTo>
                    <a:pt x="70" y="59"/>
                    <a:pt x="69" y="60"/>
                    <a:pt x="68" y="60"/>
                  </a:cubicBezTo>
                  <a:close/>
                  <a:moveTo>
                    <a:pt x="68" y="52"/>
                  </a:moveTo>
                  <a:cubicBezTo>
                    <a:pt x="16" y="52"/>
                    <a:pt x="16" y="52"/>
                    <a:pt x="16" y="52"/>
                  </a:cubicBezTo>
                  <a:cubicBezTo>
                    <a:pt x="15" y="52"/>
                    <a:pt x="14" y="51"/>
                    <a:pt x="14" y="50"/>
                  </a:cubicBezTo>
                  <a:cubicBezTo>
                    <a:pt x="14" y="49"/>
                    <a:pt x="15" y="48"/>
                    <a:pt x="16" y="48"/>
                  </a:cubicBezTo>
                  <a:cubicBezTo>
                    <a:pt x="68" y="48"/>
                    <a:pt x="68" y="48"/>
                    <a:pt x="68" y="48"/>
                  </a:cubicBezTo>
                  <a:cubicBezTo>
                    <a:pt x="69" y="48"/>
                    <a:pt x="70" y="49"/>
                    <a:pt x="70" y="50"/>
                  </a:cubicBezTo>
                  <a:cubicBezTo>
                    <a:pt x="70" y="51"/>
                    <a:pt x="69" y="52"/>
                    <a:pt x="68" y="52"/>
                  </a:cubicBezTo>
                  <a:close/>
                  <a:moveTo>
                    <a:pt x="68" y="44"/>
                  </a:moveTo>
                  <a:cubicBezTo>
                    <a:pt x="16" y="44"/>
                    <a:pt x="16" y="44"/>
                    <a:pt x="16" y="44"/>
                  </a:cubicBezTo>
                  <a:cubicBezTo>
                    <a:pt x="15" y="44"/>
                    <a:pt x="14" y="43"/>
                    <a:pt x="14" y="42"/>
                  </a:cubicBezTo>
                  <a:cubicBezTo>
                    <a:pt x="14" y="41"/>
                    <a:pt x="15" y="40"/>
                    <a:pt x="16" y="40"/>
                  </a:cubicBezTo>
                  <a:cubicBezTo>
                    <a:pt x="68" y="40"/>
                    <a:pt x="68" y="40"/>
                    <a:pt x="68" y="40"/>
                  </a:cubicBezTo>
                  <a:cubicBezTo>
                    <a:pt x="69" y="40"/>
                    <a:pt x="70" y="41"/>
                    <a:pt x="70" y="42"/>
                  </a:cubicBezTo>
                  <a:cubicBezTo>
                    <a:pt x="70" y="43"/>
                    <a:pt x="69" y="44"/>
                    <a:pt x="68" y="44"/>
                  </a:cubicBezTo>
                  <a:close/>
                  <a:moveTo>
                    <a:pt x="68" y="36"/>
                  </a:moveTo>
                  <a:cubicBezTo>
                    <a:pt x="16" y="36"/>
                    <a:pt x="16" y="36"/>
                    <a:pt x="16" y="36"/>
                  </a:cubicBezTo>
                  <a:cubicBezTo>
                    <a:pt x="15" y="36"/>
                    <a:pt x="14" y="35"/>
                    <a:pt x="14" y="34"/>
                  </a:cubicBezTo>
                  <a:cubicBezTo>
                    <a:pt x="14" y="33"/>
                    <a:pt x="15" y="32"/>
                    <a:pt x="16" y="32"/>
                  </a:cubicBezTo>
                  <a:cubicBezTo>
                    <a:pt x="68" y="32"/>
                    <a:pt x="68" y="32"/>
                    <a:pt x="68" y="32"/>
                  </a:cubicBezTo>
                  <a:cubicBezTo>
                    <a:pt x="69" y="32"/>
                    <a:pt x="70" y="33"/>
                    <a:pt x="70" y="34"/>
                  </a:cubicBezTo>
                  <a:cubicBezTo>
                    <a:pt x="70" y="35"/>
                    <a:pt x="69" y="36"/>
                    <a:pt x="68" y="36"/>
                  </a:cubicBezTo>
                  <a:close/>
                  <a:moveTo>
                    <a:pt x="68" y="28"/>
                  </a:moveTo>
                  <a:cubicBezTo>
                    <a:pt x="16" y="28"/>
                    <a:pt x="16" y="28"/>
                    <a:pt x="16" y="28"/>
                  </a:cubicBezTo>
                  <a:cubicBezTo>
                    <a:pt x="15" y="28"/>
                    <a:pt x="14" y="27"/>
                    <a:pt x="14" y="26"/>
                  </a:cubicBezTo>
                  <a:cubicBezTo>
                    <a:pt x="14" y="25"/>
                    <a:pt x="15" y="24"/>
                    <a:pt x="16" y="24"/>
                  </a:cubicBezTo>
                  <a:cubicBezTo>
                    <a:pt x="68" y="24"/>
                    <a:pt x="68" y="24"/>
                    <a:pt x="68" y="24"/>
                  </a:cubicBezTo>
                  <a:cubicBezTo>
                    <a:pt x="69" y="24"/>
                    <a:pt x="70" y="25"/>
                    <a:pt x="70" y="26"/>
                  </a:cubicBezTo>
                  <a:cubicBezTo>
                    <a:pt x="70" y="27"/>
                    <a:pt x="69" y="28"/>
                    <a:pt x="68" y="28"/>
                  </a:cubicBezTo>
                  <a:close/>
                  <a:moveTo>
                    <a:pt x="68" y="20"/>
                  </a:moveTo>
                  <a:cubicBezTo>
                    <a:pt x="16" y="20"/>
                    <a:pt x="16" y="20"/>
                    <a:pt x="16" y="20"/>
                  </a:cubicBezTo>
                  <a:cubicBezTo>
                    <a:pt x="15" y="20"/>
                    <a:pt x="14" y="19"/>
                    <a:pt x="14" y="18"/>
                  </a:cubicBezTo>
                  <a:cubicBezTo>
                    <a:pt x="14" y="17"/>
                    <a:pt x="15" y="16"/>
                    <a:pt x="16" y="16"/>
                  </a:cubicBezTo>
                  <a:cubicBezTo>
                    <a:pt x="68" y="16"/>
                    <a:pt x="68" y="16"/>
                    <a:pt x="68" y="16"/>
                  </a:cubicBezTo>
                  <a:cubicBezTo>
                    <a:pt x="69" y="16"/>
                    <a:pt x="70" y="17"/>
                    <a:pt x="70" y="18"/>
                  </a:cubicBezTo>
                  <a:cubicBezTo>
                    <a:pt x="70" y="19"/>
                    <a:pt x="69" y="20"/>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grpSp>
      <p:sp>
        <p:nvSpPr>
          <p:cNvPr id="25" name="Freeform 17">
            <a:extLst>
              <a:ext uri="{FF2B5EF4-FFF2-40B4-BE49-F238E27FC236}">
                <a16:creationId xmlns:a16="http://schemas.microsoft.com/office/drawing/2014/main" id="{53ADE092-0617-477A-8DA0-2026CF797BD6}"/>
              </a:ext>
            </a:extLst>
          </p:cNvPr>
          <p:cNvSpPr>
            <a:spLocks/>
          </p:cNvSpPr>
          <p:nvPr/>
        </p:nvSpPr>
        <p:spPr bwMode="auto">
          <a:xfrm>
            <a:off x="6171726" y="1777045"/>
            <a:ext cx="360363" cy="311150"/>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26" name="Freeform 17">
            <a:extLst>
              <a:ext uri="{FF2B5EF4-FFF2-40B4-BE49-F238E27FC236}">
                <a16:creationId xmlns:a16="http://schemas.microsoft.com/office/drawing/2014/main" id="{8D76C61F-9E4B-46ED-AE02-20FE8509813B}"/>
              </a:ext>
            </a:extLst>
          </p:cNvPr>
          <p:cNvSpPr>
            <a:spLocks/>
          </p:cNvSpPr>
          <p:nvPr/>
        </p:nvSpPr>
        <p:spPr bwMode="auto">
          <a:xfrm>
            <a:off x="9316157" y="1777045"/>
            <a:ext cx="360363" cy="311150"/>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27" name="Freeform 17">
            <a:extLst>
              <a:ext uri="{FF2B5EF4-FFF2-40B4-BE49-F238E27FC236}">
                <a16:creationId xmlns:a16="http://schemas.microsoft.com/office/drawing/2014/main" id="{22E1D137-33B7-494C-99D1-D042872B57D6}"/>
              </a:ext>
            </a:extLst>
          </p:cNvPr>
          <p:cNvSpPr>
            <a:spLocks/>
          </p:cNvSpPr>
          <p:nvPr/>
        </p:nvSpPr>
        <p:spPr bwMode="auto">
          <a:xfrm>
            <a:off x="6171726" y="4200029"/>
            <a:ext cx="360363" cy="311150"/>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28" name="Freeform 17">
            <a:extLst>
              <a:ext uri="{FF2B5EF4-FFF2-40B4-BE49-F238E27FC236}">
                <a16:creationId xmlns:a16="http://schemas.microsoft.com/office/drawing/2014/main" id="{30851555-B71B-4606-9B43-771CA532FE55}"/>
              </a:ext>
            </a:extLst>
          </p:cNvPr>
          <p:cNvSpPr>
            <a:spLocks/>
          </p:cNvSpPr>
          <p:nvPr/>
        </p:nvSpPr>
        <p:spPr bwMode="auto">
          <a:xfrm>
            <a:off x="9316157" y="4200029"/>
            <a:ext cx="360363" cy="311150"/>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s-MX" dirty="0">
              <a:latin typeface="Raleway" pitchFamily="2" charset="0"/>
            </a:endParaRPr>
          </a:p>
        </p:txBody>
      </p:sp>
      <p:sp>
        <p:nvSpPr>
          <p:cNvPr id="29" name="Rectangle 16">
            <a:extLst>
              <a:ext uri="{FF2B5EF4-FFF2-40B4-BE49-F238E27FC236}">
                <a16:creationId xmlns:a16="http://schemas.microsoft.com/office/drawing/2014/main" id="{135BFDCE-F82C-4F84-8F48-209286B21CB7}"/>
              </a:ext>
            </a:extLst>
          </p:cNvPr>
          <p:cNvSpPr/>
          <p:nvPr/>
        </p:nvSpPr>
        <p:spPr>
          <a:xfrm>
            <a:off x="337065" y="3642143"/>
            <a:ext cx="4334746" cy="1597104"/>
          </a:xfrm>
          <a:prstGeom prst="rect">
            <a:avLst/>
          </a:prstGeom>
        </p:spPr>
        <p:txBody>
          <a:bodyPr wrap="square" lIns="0" tIns="0" rIns="0" bIns="0">
            <a:spAutoFit/>
          </a:bodyPr>
          <a:lstStyle/>
          <a:p>
            <a:pPr lvl="0">
              <a:lnSpc>
                <a:spcPct val="110000"/>
              </a:lnSpc>
            </a:pPr>
            <a:r>
              <a:rPr lang="es-MX" sz="2400" b="1" dirty="0">
                <a:solidFill>
                  <a:schemeClr val="bg1"/>
                </a:solidFill>
                <a:latin typeface="Raleway" pitchFamily="2" charset="0"/>
              </a:rPr>
              <a:t>Deben tener una PK subrogada, un simple entero secuencial controlado por el DWH</a:t>
            </a:r>
          </a:p>
        </p:txBody>
      </p:sp>
    </p:spTree>
    <p:extLst>
      <p:ext uri="{BB962C8B-B14F-4D97-AF65-F5344CB8AC3E}">
        <p14:creationId xmlns:p14="http://schemas.microsoft.com/office/powerpoint/2010/main" val="502612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3x0UfHYg329yBTYcP0i0a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3x0UfHYg329yBTYcP0i0a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heme/theme1.xml><?xml version="1.0" encoding="utf-8"?>
<a:theme xmlns:a="http://schemas.openxmlformats.org/drawingml/2006/main" name="00_PPT_Theme_NoblePro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bleProg-theme" id="{B92786E7-8A7E-4B9D-9290-3E4211E95A29}" vid="{1E4D5ABF-276F-41A4-BEFA-EFA971AD6B3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00_PPT_Theme_NobleProg</Template>
  <TotalTime>4362</TotalTime>
  <Words>4839</Words>
  <Application>Microsoft Office PowerPoint</Application>
  <PresentationFormat>Panorámica</PresentationFormat>
  <Paragraphs>431</Paragraphs>
  <Slides>62</Slides>
  <Notes>8</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1</vt:i4>
      </vt:variant>
      <vt:variant>
        <vt:lpstr>Títulos de diapositiva</vt:lpstr>
      </vt:variant>
      <vt:variant>
        <vt:i4>62</vt:i4>
      </vt:variant>
    </vt:vector>
  </HeadingPairs>
  <TitlesOfParts>
    <vt:vector size="75" baseType="lpstr">
      <vt:lpstr>Arial</vt:lpstr>
      <vt:lpstr>Arial Narrow</vt:lpstr>
      <vt:lpstr>Calibri</vt:lpstr>
      <vt:lpstr>Calibri Light</vt:lpstr>
      <vt:lpstr>Georgia</vt:lpstr>
      <vt:lpstr>JetBrains Mono</vt:lpstr>
      <vt:lpstr>Raleway</vt:lpstr>
      <vt:lpstr>Raleway-v4020</vt:lpstr>
      <vt:lpstr>Raleway-v4020 Black</vt:lpstr>
      <vt:lpstr>Raleway-v4020 Thin</vt:lpstr>
      <vt:lpstr>Trebuchet MS</vt:lpstr>
      <vt:lpstr>00_PPT_Theme_NobleProg</vt:lpstr>
      <vt:lpstr>think-cell Slide</vt:lpstr>
      <vt:lpstr>Greenplum – data modeling and design</vt:lpstr>
      <vt:lpstr>Modelado dimensional – Conceptos fundamentales</vt:lpstr>
      <vt:lpstr>Modelado dimensional</vt:lpstr>
      <vt:lpstr>Proceso de diseño dimensional</vt:lpstr>
      <vt:lpstr>Modelado dimensional</vt:lpstr>
      <vt:lpstr>Técnicas básicas de tablas de hechos</vt:lpstr>
      <vt:lpstr>Técnicas básicas de tablas de hechos</vt:lpstr>
      <vt:lpstr>Técnicas básicas de tablas de hechos</vt:lpstr>
      <vt:lpstr>Técnicas básicas de dimensiones </vt:lpstr>
      <vt:lpstr>Técnicas básicas de dimensiones </vt:lpstr>
      <vt:lpstr>Presentación de PowerPoint</vt:lpstr>
      <vt:lpstr>Presentación de PowerPoint</vt:lpstr>
      <vt:lpstr>Ejemplo dimensión tipo 1</vt:lpstr>
      <vt:lpstr>Ejemplo dimensión tipo 2</vt:lpstr>
      <vt:lpstr>Ejemplo dimensión tipo 3</vt:lpstr>
      <vt:lpstr>Ejemplo dimensión tipo 4</vt:lpstr>
      <vt:lpstr>Ejemplo dimensión tipo 5</vt:lpstr>
      <vt:lpstr>Ejemplo dimensión tipo 6</vt:lpstr>
      <vt:lpstr>Ejemplo dimensión tipo 7</vt:lpstr>
      <vt:lpstr>Ejemplo</vt:lpstr>
      <vt:lpstr>Ejemplo</vt:lpstr>
      <vt:lpstr>Ejemplo</vt:lpstr>
      <vt:lpstr>Greenplum – backups and restores</vt:lpstr>
      <vt:lpstr>Greenplum – Query optimizer</vt:lpstr>
      <vt:lpstr>Greenplum – Performance analysis and tunning </vt:lpstr>
      <vt:lpstr>Greenplum – Performance analysis and tunning </vt:lpstr>
      <vt:lpstr>Greenplum – Performance analysis and tunning </vt:lpstr>
      <vt:lpstr>Greenplum – Performance analysis and tunning </vt:lpstr>
      <vt:lpstr>Greenplum – Performance analysis and tunning </vt:lpstr>
      <vt:lpstr>Greenplum – Performance analysis and tunning </vt:lpstr>
      <vt:lpstr>Greenplum – Performance analysis and tunning </vt:lpstr>
      <vt:lpstr>Performance analysis and tunning - gpcheckperf</vt:lpstr>
      <vt:lpstr>Greenplum – GP workload manager</vt:lpstr>
      <vt:lpstr>Greenplum – GP workload manager</vt:lpstr>
      <vt:lpstr>Greenplum – GP workload manager</vt:lpstr>
      <vt:lpstr>Greenplum – GP workload manager</vt:lpstr>
      <vt:lpstr>Greenplum – GP workload manager</vt:lpstr>
      <vt:lpstr>Greenplum – GP workload manager</vt:lpstr>
      <vt:lpstr>Greenplum – GP workload manager</vt:lpstr>
      <vt:lpstr>Greenplum – ¿Cómo investigar un problema?</vt:lpstr>
      <vt:lpstr>Greenplum – DB tunning - Memoria</vt:lpstr>
      <vt:lpstr>Greenplum – DB tunning - Memoria</vt:lpstr>
      <vt:lpstr>Greenplum – Memoria</vt:lpstr>
      <vt:lpstr>Greenplum – Query tunning and rewriting</vt:lpstr>
      <vt:lpstr>Greenplum – Query tunning and rewriting</vt:lpstr>
      <vt:lpstr>Greenplum – Maintenance and analizing tables</vt:lpstr>
      <vt:lpstr>Conceptos: hint </vt:lpstr>
      <vt:lpstr>Operadores de plan de ejecución</vt:lpstr>
      <vt:lpstr>Plan de ejecución</vt:lpstr>
      <vt:lpstr>El plan de ejecución</vt:lpstr>
      <vt:lpstr>El plan de ejecución – operadores de escaneo</vt:lpstr>
      <vt:lpstr>El plan de ejecución – operadores de join</vt:lpstr>
      <vt:lpstr>El plan de ejecución – operadores de movimientos de información </vt:lpstr>
      <vt:lpstr>El plan de ejecución otros operadores</vt:lpstr>
      <vt:lpstr>El plan de ejecución otros operadores</vt:lpstr>
      <vt:lpstr>Greenplum – indexing strategies</vt:lpstr>
      <vt:lpstr>Greenplum – indexing strategies</vt:lpstr>
      <vt:lpstr>Greenplum – statistics</vt:lpstr>
      <vt:lpstr>Greenplum – ORCA</vt:lpstr>
      <vt:lpstr>Greenplum – ORCA</vt:lpstr>
      <vt:lpstr>Referencias </vt:lpstr>
      <vt:lpstr>Referencias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Erica Meza Caram</dc:creator>
  <cp:lastModifiedBy>Julio César Romero Pérez</cp:lastModifiedBy>
  <cp:revision>2</cp:revision>
  <dcterms:created xsi:type="dcterms:W3CDTF">2021-05-11T16:15:21Z</dcterms:created>
  <dcterms:modified xsi:type="dcterms:W3CDTF">2022-04-21T18:06:32Z</dcterms:modified>
</cp:coreProperties>
</file>